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80" r:id="rId2"/>
    <p:sldId id="421" r:id="rId3"/>
    <p:sldId id="415" r:id="rId4"/>
    <p:sldId id="439" r:id="rId5"/>
    <p:sldId id="383" r:id="rId6"/>
    <p:sldId id="423" r:id="rId7"/>
    <p:sldId id="335" r:id="rId8"/>
    <p:sldId id="310" r:id="rId9"/>
    <p:sldId id="351" r:id="rId10"/>
    <p:sldId id="412" r:id="rId11"/>
    <p:sldId id="443" r:id="rId12"/>
    <p:sldId id="446" r:id="rId13"/>
    <p:sldId id="444" r:id="rId14"/>
    <p:sldId id="445" r:id="rId15"/>
    <p:sldId id="437" r:id="rId16"/>
    <p:sldId id="447" r:id="rId17"/>
    <p:sldId id="394" r:id="rId18"/>
    <p:sldId id="417" r:id="rId19"/>
    <p:sldId id="400" r:id="rId20"/>
    <p:sldId id="424" r:id="rId21"/>
    <p:sldId id="442" r:id="rId22"/>
    <p:sldId id="441" r:id="rId23"/>
    <p:sldId id="327" r:id="rId2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a Juteau" initials="A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DA"/>
    <a:srgbClr val="EF374E"/>
    <a:srgbClr val="4D616C"/>
    <a:srgbClr val="7EB242"/>
    <a:srgbClr val="FCB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8007" autoAdjust="0"/>
  </p:normalViewPr>
  <p:slideViewPr>
    <p:cSldViewPr>
      <p:cViewPr>
        <p:scale>
          <a:sx n="104" d="100"/>
          <a:sy n="104" d="100"/>
        </p:scale>
        <p:origin x="-16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4185"/>
          </a:xfrm>
          <a:prstGeom prst="rect">
            <a:avLst/>
          </a:prstGeom>
        </p:spPr>
        <p:txBody>
          <a:bodyPr vert="horz" lIns="92959" tIns="46479" rIns="92959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</p:spPr>
        <p:txBody>
          <a:bodyPr vert="horz" lIns="92959" tIns="46479" rIns="92959" bIns="46479" rtlCol="0"/>
          <a:lstStyle>
            <a:lvl1pPr algn="r">
              <a:defRPr sz="1200"/>
            </a:lvl1pPr>
          </a:lstStyle>
          <a:p>
            <a:fld id="{9D62BEE5-2962-624F-9FFD-7F9C615F86B4}" type="datetimeFigureOut">
              <a:rPr lang="en-US" smtClean="0"/>
              <a:t>9/19/2013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2959" tIns="46479" rIns="92959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2" y="8817905"/>
            <a:ext cx="3026833" cy="464185"/>
          </a:xfrm>
          <a:prstGeom prst="rect">
            <a:avLst/>
          </a:prstGeom>
        </p:spPr>
        <p:txBody>
          <a:bodyPr vert="horz" lIns="92959" tIns="46479" rIns="92959" bIns="46479" rtlCol="0" anchor="b"/>
          <a:lstStyle>
            <a:lvl1pPr algn="r">
              <a:defRPr sz="1200"/>
            </a:lvl1pPr>
          </a:lstStyle>
          <a:p>
            <a:fld id="{970D8A63-B0B3-5340-A5BD-9A9041A6A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54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4185"/>
          </a:xfrm>
          <a:prstGeom prst="rect">
            <a:avLst/>
          </a:prstGeom>
        </p:spPr>
        <p:txBody>
          <a:bodyPr vert="horz" lIns="92959" tIns="46479" rIns="92959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</p:spPr>
        <p:txBody>
          <a:bodyPr vert="horz" lIns="92959" tIns="46479" rIns="92959" bIns="46479" rtlCol="0"/>
          <a:lstStyle>
            <a:lvl1pPr algn="r">
              <a:defRPr sz="1200"/>
            </a:lvl1pPr>
          </a:lstStyle>
          <a:p>
            <a:fld id="{3E28BE40-A7F6-4A9A-949C-884FF02DB5F4}" type="datetimeFigureOut">
              <a:rPr lang="en-US" smtClean="0"/>
              <a:t>9/19/2013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79" rIns="92959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59" tIns="46479" rIns="92959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2959" tIns="46479" rIns="92959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5"/>
            <a:ext cx="3026833" cy="464185"/>
          </a:xfrm>
          <a:prstGeom prst="rect">
            <a:avLst/>
          </a:prstGeom>
        </p:spPr>
        <p:txBody>
          <a:bodyPr vert="horz" lIns="92959" tIns="46479" rIns="92959" bIns="46479" rtlCol="0" anchor="b"/>
          <a:lstStyle>
            <a:lvl1pPr algn="r">
              <a:defRPr sz="1200"/>
            </a:lvl1pPr>
          </a:lstStyle>
          <a:p>
            <a:fld id="{78B99CEF-D2F5-4DAD-8A93-41F626FDB2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42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staffer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0A4E6-474A-4507-AD63-4096CDD4381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3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99CEF-D2F5-4DAD-8A93-41F626FDB2E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1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0158-0655-B94C-9005-BC1BE80CF28D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7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4671-71C1-384A-B555-57A0E34BE6A5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5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4AFF-ABB8-7D4E-8F8D-88898B95472B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3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29540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5D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7EB242"/>
              </a:buClr>
              <a:buFont typeface="Calibri" pitchFamily="34" charset="0"/>
              <a:buChar char="•"/>
              <a:defRPr sz="2400">
                <a:solidFill>
                  <a:srgbClr val="4D616C"/>
                </a:solidFill>
              </a:defRPr>
            </a:lvl1pPr>
            <a:lvl2pPr marL="742950" indent="-285750">
              <a:buClr>
                <a:srgbClr val="7EB242"/>
              </a:buClr>
              <a:buFont typeface="Arial" pitchFamily="34" charset="0"/>
              <a:buChar char="•"/>
              <a:defRPr sz="2000"/>
            </a:lvl2pPr>
            <a:lvl3pPr>
              <a:buClr>
                <a:srgbClr val="7EB242"/>
              </a:buCl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3A7B9F9F-9C84-43A4-A70F-C0C4DFF005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1255373"/>
            <a:ext cx="7772400" cy="45719"/>
          </a:xfrm>
          <a:prstGeom prst="rect">
            <a:avLst/>
          </a:prstGeom>
          <a:solidFill>
            <a:srgbClr val="0095D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92432" y="744832"/>
            <a:ext cx="18673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7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1928-F621-4F45-ABA0-F299B60AA862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633C-6C1F-6546-830C-AFAFDD558913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8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7A58-3D0A-4F46-A417-145DB9825F57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5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3DD-3704-994A-9B9C-487E939FD0C6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9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274-702F-2F4A-A0A7-1FA32F999A2B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8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3268-D901-3E4A-9239-AE6DC22F1F93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2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63AE-425C-4345-A3E9-0355E0C77BF7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0095D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8FD03-B18D-E940-8078-5B3CD66C06B6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B84F02E-A532-48BA-8418-F680C1463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6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xWBSf4BfKRk&amp;feature=c4-overview&amp;list=UURbefxGnBXDBZbtjmYQscN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4hoIhOxRok&amp;feature=c4-overview&amp;list=UURbefxGnBXDBZbtjmYQscN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4" y="1676400"/>
            <a:ext cx="6473625" cy="24383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0095D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37" y="1752600"/>
            <a:ext cx="2210367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2376" y="4495800"/>
            <a:ext cx="161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D616C"/>
                </a:solidFill>
              </a:rPr>
              <a:t>Presented to</a:t>
            </a:r>
            <a:endParaRPr lang="en-US" dirty="0">
              <a:solidFill>
                <a:srgbClr val="4D616C"/>
              </a:solidFill>
            </a:endParaRPr>
          </a:p>
        </p:txBody>
      </p:sp>
      <p:sp>
        <p:nvSpPr>
          <p:cNvPr id="8" name="AutoShape 2" descr="Expert Advice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0" y="486513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[Logo or Name Here]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373868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Your Logo Here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0" y="2262615"/>
            <a:ext cx="1828800" cy="636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US" dirty="0" smtClean="0"/>
              <a:t>	   Buckle Up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7010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1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fbcdn-sphotos-g-a.akamaihd.net/hphotos-ak-ash3/947365_10151520774593366_194771425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01" y="1314427"/>
            <a:ext cx="2413031" cy="180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bcdn-sphotos-g-a.akamaihd.net/hphotos-ak-frc3/969147_10151530932483366_183750693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37" y="3085654"/>
            <a:ext cx="2411604" cy="160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US" b="1" dirty="0" smtClean="0"/>
              <a:t>	   Walk This Way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33304" y="1503791"/>
            <a:ext cx="5314797" cy="4648200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4D616C"/>
                </a:solidFill>
              </a:rPr>
              <a:t>Prevent </a:t>
            </a:r>
            <a:r>
              <a:rPr lang="en-US" sz="2200" dirty="0">
                <a:solidFill>
                  <a:srgbClr val="4D616C"/>
                </a:solidFill>
              </a:rPr>
              <a:t>pedestrian-related injury to </a:t>
            </a:r>
            <a:r>
              <a:rPr lang="en-US" sz="2200" dirty="0" smtClean="0">
                <a:solidFill>
                  <a:srgbClr val="4D616C"/>
                </a:solidFill>
              </a:rPr>
              <a:t>children</a:t>
            </a:r>
            <a:endParaRPr lang="en-US" sz="2200" dirty="0">
              <a:solidFill>
                <a:srgbClr val="4D616C"/>
              </a:solidFill>
            </a:endParaRPr>
          </a:p>
          <a:p>
            <a:pPr lvl="1">
              <a:lnSpc>
                <a:spcPct val="110000"/>
              </a:lnSpc>
              <a:spcBef>
                <a:spcPts val="432"/>
              </a:spcBef>
            </a:pPr>
            <a:r>
              <a:rPr lang="en-US" sz="1800" dirty="0" smtClean="0">
                <a:solidFill>
                  <a:srgbClr val="4D616C"/>
                </a:solidFill>
              </a:rPr>
              <a:t>Teach </a:t>
            </a:r>
            <a:r>
              <a:rPr lang="en-US" sz="1800" dirty="0">
                <a:solidFill>
                  <a:srgbClr val="4D616C"/>
                </a:solidFill>
              </a:rPr>
              <a:t>safe behavior to motorists and child </a:t>
            </a:r>
            <a:r>
              <a:rPr lang="en-US" sz="1800" dirty="0" smtClean="0">
                <a:solidFill>
                  <a:srgbClr val="4D616C"/>
                </a:solidFill>
              </a:rPr>
              <a:t>pedestrians</a:t>
            </a:r>
            <a:endParaRPr lang="en-US" sz="1800" dirty="0">
              <a:solidFill>
                <a:srgbClr val="4D616C"/>
              </a:solidFill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 smtClean="0">
              <a:solidFill>
                <a:srgbClr val="4D616C"/>
              </a:solidFill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4D616C"/>
                </a:solidFill>
              </a:rPr>
              <a:t>Results</a:t>
            </a:r>
            <a:endParaRPr lang="en-US" sz="1800" dirty="0" smtClean="0">
              <a:solidFill>
                <a:srgbClr val="4D616C"/>
              </a:solidFill>
            </a:endParaRPr>
          </a:p>
          <a:p>
            <a:pPr lvl="1">
              <a:lnSpc>
                <a:spcPct val="110000"/>
              </a:lnSpc>
              <a:spcBef>
                <a:spcPts val="432"/>
              </a:spcBef>
            </a:pPr>
            <a:r>
              <a:rPr lang="en-US" sz="1800" dirty="0" smtClean="0">
                <a:solidFill>
                  <a:srgbClr val="4D616C"/>
                </a:solidFill>
              </a:rPr>
              <a:t>32</a:t>
            </a:r>
            <a:r>
              <a:rPr lang="en-US" sz="1800" dirty="0">
                <a:solidFill>
                  <a:srgbClr val="4D616C"/>
                </a:solidFill>
              </a:rPr>
              <a:t>% decrease in child pedestrian deaths in last </a:t>
            </a:r>
            <a:r>
              <a:rPr lang="en-US" sz="1800" dirty="0" smtClean="0">
                <a:solidFill>
                  <a:srgbClr val="4D616C"/>
                </a:solidFill>
              </a:rPr>
              <a:t>decade in US</a:t>
            </a:r>
            <a:endParaRPr lang="en-US" sz="1800" dirty="0">
              <a:solidFill>
                <a:srgbClr val="4D616C"/>
              </a:solidFill>
            </a:endParaRPr>
          </a:p>
        </p:txBody>
      </p:sp>
      <p:pic>
        <p:nvPicPr>
          <p:cNvPr id="1032" name="Picture 8" descr="https://sphotos-a.xx.fbcdn.net/hphotos-prn2/182372_10151526426953366_110088320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01" y="4572000"/>
            <a:ext cx="2407932" cy="160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84974" y="2623989"/>
            <a:ext cx="1600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F374E"/>
                </a:solidFill>
              </a:rPr>
              <a:t>Use photos from your WTW events</a:t>
            </a:r>
            <a:endParaRPr lang="en-US" b="1" dirty="0">
              <a:solidFill>
                <a:srgbClr val="EF3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elmets can reduce the risk of severe brain injuries by 88 perc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52" y="1600200"/>
            <a:ext cx="17414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US" smtClean="0"/>
              <a:t>           Bike Safety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5867400" cy="4495800"/>
          </a:xfrm>
        </p:spPr>
        <p:txBody>
          <a:bodyPr/>
          <a:lstStyle/>
          <a:p>
            <a:pPr marL="0" indent="0">
              <a:buFont typeface="Calibri" pitchFamily="34" charset="0"/>
              <a:buNone/>
            </a:pPr>
            <a:r>
              <a:rPr lang="en-US" sz="2000" dirty="0" smtClean="0"/>
              <a:t>Protect kids from bike-related injuries</a:t>
            </a:r>
          </a:p>
          <a:p>
            <a:pPr marL="0" indent="0">
              <a:buFont typeface="Calibri" pitchFamily="34" charset="0"/>
              <a:buNone/>
            </a:pPr>
            <a:endParaRPr lang="en-US" sz="2000" dirty="0" smtClean="0"/>
          </a:p>
          <a:p>
            <a:pPr marL="0" indent="0">
              <a:buFont typeface="Calibri" pitchFamily="34" charset="0"/>
              <a:buNone/>
            </a:pPr>
            <a:r>
              <a:rPr lang="en-US" sz="2000" dirty="0" smtClean="0"/>
              <a:t>National Bike to School Day – First Week of May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rgbClr val="4D616C"/>
                </a:solidFill>
              </a:rPr>
              <a:t>Held events at schools and in communities for kids and parents to promote safely biking to school, proper helmet fit and creating safe routes to school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rgbClr val="4D616C"/>
                </a:solidFill>
              </a:rPr>
              <a:t>In 2013, 232 NBTSD events held across U.S.</a:t>
            </a:r>
          </a:p>
          <a:p>
            <a:pPr lvl="1">
              <a:buFont typeface="Arial" charset="0"/>
              <a:buChar char="•"/>
            </a:pPr>
            <a:r>
              <a:rPr lang="en-US" sz="1800" b="1" dirty="0" smtClean="0">
                <a:solidFill>
                  <a:srgbClr val="EF374E"/>
                </a:solidFill>
              </a:rPr>
              <a:t>X </a:t>
            </a:r>
            <a:r>
              <a:rPr lang="en-US" sz="1800" dirty="0" smtClean="0">
                <a:solidFill>
                  <a:srgbClr val="4D616C"/>
                </a:solidFill>
              </a:rPr>
              <a:t>students reached</a:t>
            </a:r>
          </a:p>
          <a:p>
            <a:pPr lvl="1">
              <a:buFont typeface="Arial" charset="0"/>
              <a:buChar char="•"/>
            </a:pPr>
            <a:r>
              <a:rPr lang="en-US" sz="1800" b="1" dirty="0" smtClean="0">
                <a:solidFill>
                  <a:srgbClr val="EF374E"/>
                </a:solidFill>
              </a:rPr>
              <a:t>X </a:t>
            </a:r>
            <a:r>
              <a:rPr lang="en-US" sz="1800" dirty="0" smtClean="0">
                <a:solidFill>
                  <a:srgbClr val="4D616C"/>
                </a:solidFill>
              </a:rPr>
              <a:t>total participants</a:t>
            </a:r>
          </a:p>
          <a:p>
            <a:pPr lvl="1">
              <a:buFont typeface="Arial" charset="0"/>
              <a:buChar char="•"/>
            </a:pPr>
            <a:r>
              <a:rPr lang="en-US" sz="1800" b="1" dirty="0" smtClean="0">
                <a:solidFill>
                  <a:srgbClr val="EF374E"/>
                </a:solidFill>
              </a:rPr>
              <a:t>X</a:t>
            </a:r>
            <a:r>
              <a:rPr lang="en-US" sz="1800" dirty="0" smtClean="0">
                <a:solidFill>
                  <a:srgbClr val="4D616C"/>
                </a:solidFill>
              </a:rPr>
              <a:t> free helmets distributed</a:t>
            </a:r>
          </a:p>
          <a:p>
            <a:pPr marL="0" indent="0">
              <a:buFont typeface="Calibri" pitchFamily="34" charset="0"/>
              <a:buNone/>
            </a:pPr>
            <a:endParaRPr lang="en-US" sz="2000" dirty="0" smtClean="0"/>
          </a:p>
          <a:p>
            <a:pPr marL="0" indent="0">
              <a:buFont typeface="Calibri" pitchFamily="34" charset="0"/>
              <a:buNone/>
            </a:pPr>
            <a:r>
              <a:rPr lang="en-US" sz="2000" dirty="0" smtClean="0"/>
              <a:t>      </a:t>
            </a:r>
            <a:endParaRPr lang="en-US" sz="1800" dirty="0" smtClean="0"/>
          </a:p>
          <a:p>
            <a:pPr lvl="1">
              <a:buFont typeface="Arial" charset="0"/>
              <a:buChar char="•"/>
            </a:pPr>
            <a:endParaRPr lang="en-US" sz="1800" dirty="0" smtClean="0">
              <a:solidFill>
                <a:srgbClr val="4D616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84B065-3963-4669-AE03-C0DCAD351C20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4" name="AutoShape 4" descr="data:image/jpeg;base64,/9j/4AAQSkZJRgABAQAAAQABAAD/2wCEAAkGBhQQEBUUEhQVFRQUFxUUFxgYFxUZHBkUFxQYFBYXFxcYHyYeFx0jGR0UHy8gIycqLCwsFx4yNTMqNScuLCkBCQoKDgwOGg8PGS8lHyUyNC0uNTQxKSw2KSwtLSstLjUpLDIpNCo0NSosLSw0NSwsLywsLDUsLCwsLCwsKSk0LP/AABEIAJ8BPgMBIgACEQEDEQH/xAAcAAEAAgMBAQEAAAAAAAAAAAAABQcBBAYDAgj/xABUEAABAwICBAYKEAMGAwkAAAABAAIDBBEFEgYHITETMkFRYXEUFyIzU4GRoaKxFRYjNDVCUlRicnOCkpOy0ghD0YOjs8HD02N0whgkJTZEhJTU4f/EABsBAQABBQEAAAAAAAAAAAAAAAAEAQIDBQcG/8QANhEAAgEDAQQHBgQHAAAAAAAAAAECAwQREgUGMXETITM0QVGxFCIyYXKRNVKBwRVCY6Gi0eH/2gAMAwEAAhEDEQA/ALxREQBERAEREAREQBERAEREARfLngC5NgOUqGqNNKNhy9kRud8mM8K78EeZ3mQE2igPbbmPuVLWSdPAGMeWcsT2YrXcShy/a1MTf8MSICfRQDpsSO6KjZ1yzv8AVE1BHiR/mUTf7Kd3+q1AT6KB7GxH5xR//Gm/+wnAYiP51Gf/AG84/wBcoCeRc/mxIclE7x1DP8nLJxGvbxqSB/2dUfMJIW+tAT6KAOk0rO+UFU3pZwEo8kchd5k9u9K3ZK98B/48U0PpSNDfOgJ9FrUWJRTtzRSMkbzsc1w8rSVsoAiIgCIiAIiIAiIgCIiAIiIAiIgCIiAIiIAiIgCIo3FtIIabKJHEvfxI2Avkf9SNt3Hr3DlIQEktPEsYhpm5p5GRt5C5wFzzNB2uPQNqibVtVvIoojyDJJUEdJN4ofFwh6QtOrmw3CTwtRLG2UjvkzzLO7qLryW6GgDoQG77ZZZvelLK8eEm/wC7x9YzgyuHUy3Sgwutl79ViIH4lNGAerhZs5PWGt8S4ufXTJVOMeE0E1URs4RwLWDpIHJ9ZzV8e1rSDENtTWR0MZ+JDtcPGw3/ALxAdhV6N0EAz1Za+3x6uZ0m7mEzi0eIBRtTrYwikblZUR2G5sDHOHiyNy+dRlDqEo82eqlqKp/KXyZQfw916S6zDtXuH0/eqOAEcpYHn8T7lAcbLr8gebUtHVz9TGgHyFx8yx2zMWm974LK0chlLx62sHnVpRxBos0ADmAsPIFmyAqz2waSycWgpY/rOB/1v8li+lB+ZN/B/wDqtVEBVfYmk5/nUQ8Tf2FYMWk4+PRO/D+0K1UQFVCv0nj309HL42j/AFGrPt2x+LbLhDHgb+Deb+Kz3+pWoiAqrt1Txe+sJq4ucgOPkzMb61vUGvnDJdkjpoDuIkiP+mXKx7LQxDAKeo79BDL9eNjvOQgOap6nBsQN2PpHyHlaWxy+UZZApM6MyR7aasqI/oykVDP733TyPChcW1K4XUbqfgjzxPcz0TdvmUGdUNbSbcNxSZlt0ctyzx2u30EB23Z9dB32njqG/Kp35HW+xmNvJIVs0GldPM/g85jl8FK10UniZIAXdbbhV+dMcdw/37QMq4275affblJDL+djVK4ZrSwnFG8FOWscd8VUxoGbdscbsv4wUBYQKyubbgMsAzUNQcm8Qzl00RH0JL8JH4nOaPkr1p9Kg14jq4zSyOOVpcQ6J55o5x3JJ+S7K7oQE+iXRAEREAREQBERAEREAREQBERAF8ySBoJcQAASSTYADaSSdwXjXVrII3SSuDGMBc5xNgAOVc/FQvxAiSqaWUoIdHTO2F9tokqh5CItw2F1zsaB9ey81dso/coNxqnNuXf8tGeN9o7ueYPWniuNYfgTC+Z/usguSTwlRMRzk7SOuzRyWXP6S6zZaic0OCM4afc+fYY4huJaT3Jt8o9zzZlv6J6oIad/ZNc81lY45nPku5jXfRa7jEfKd4gEBCjSDGsa95RigpHbppO+ObztJF/wD7ymdH9SVHC7haovrZybufMSWl31L9194uXa4hjUFNlE0rI818uZwF7WvbquFqe3Si+dQ/jCtckuLM0aFWazGLa5MlaelZG0Nja1jRsDWgNA6gNgXqoX26UXzqH8YQaZ0XzqH8bVTXHzLvZq35H9mTSLVo8RimF4pGSDnY5rvUthXZyYGnF4aPpFpYji8NOAZpGRhxsC4gXO+wutL250XzqH8YVHJLizJChVmsxi2uTJpFC+3Si+dQ/jCe3Si+dQ/jCprj5l/stb8j+zJpFC+3Si+dQ/jCk6WrZKwPjcHMdtDgbgjoKqpJ8GWTo1ILM4tc00e6KKqtKaWJ5ZJURMe3YWlwBHLtC826Y0ZIAqYSSQAM43nYE1x8yqt6zWVB/ZkyiwFlXGEIi0MRx6npyBNMyMuFwHOAuN1wqNpcS6MJTeIrLN6y5/SLQGhxAHsinY5x+OBlf+Ntieo3C9/bnRfOofxhSlNUtkYHscHNcLhwNwRzhUUk+DLp0qkOucWuaZVT9XWJ4US/CKsyxDb2NPYjqbfuCekZD0rdwbW5BM40mLQGkmPcubK28L77NuYdyD9K4+kVZyh9JNE6bEYuDqYmvHxXbnMPOx42tVxjNBuFzUgzUTuGg39jPfezTy00zuJ0MddnMWKXwfHI6ppMZIcw5ZGOBa+N3yZGHa0+YjaLjaqrmoMR0ZJfA51bhgN3Ru48TeUi3F+sO55wN67OgrafF4m1lBNwc7BlD7d03l4Goj+Ow8x62kHagOxRRGB46Zi6KZnBVMVuEjvcFp2Nkjd8eN1jY7wbg2IUugCIiAIiIAiIgCIiALBKyue0qkMpjo2Eh1SXcI4bCylZYzOBG4uu2MHkMl+RAeFG32SmE7ttJC7/u7eSaRpsahw5WA3EY5bF/K23E6V6R1GN1bsMw12WBmyrqRe1r2LGkcm8c7js4oJMvrX0lfSU8NBRC1TV2gja3Zki2MJbbi32NHMMx5F0uguhseFUjIGWL+NK/lfIRtPUNwHIB1oD30T0Rp8NpxDTssNhc48Z7rcZ55T0bhyKaKysFAVbrp41N1S+tirNWZrq41N1S+tirNaO77VnVN3u4Q/X1Yul1eGrqkY7DYS5jSe72loJ747nUXrXwmBtIJQxjJQ9rWkAAuBvmGzfs2+JZHaNU9eSJT3hjK79ldP+bTnPzxwwVXQYhJBIJInljxuIPmPOOgq+tD9IezqRkpFn7WPA5Ht326DsPjX59VxaoKdzaJ7jufK4t6g1rSfKCPEq2Unr0+Bh3noU3bKq17yaXPJqa6O80/2j/0KqFbGujvNP8AaP8A0Kp1ZedqyXu53CPN+oul1cGrLB4JcPa6SGN7s8gu5jSbZtm0hdZ7XKX5vD+Wz+ivhZuUVLJFud5oUKsqTpt6Xjj5H5zur81ffBlN9Q/qcpD2u0vzeH8tn9FuwU7Y2hrGhrRuAAAA6ANyl29s6Um8nn9r7ajtClGnGDWHn+xQ2n/wlU/XH6GqHw7v0f12fqCmNYHwlU/XH6GqHw/v0f12fqC1dTtHzPeWncofQvQ/SyysLK9AcfMKpNc3vmD7J36yrbKqTXN75g+yd+sqJd9kzf7u9/hyfoyvLr9B6Ej/AMPpvsmepfnxfoTQn4PpvsmepRLH4nyPRb2dhT+r9ibREW2OfGHNvvVTaYaFTYVOcTwgZcu2ophfK+O93FrRybyWjdvba1lbSwUBxuHYnFjVJHV0jxHURE5Cd8clhnhlA40bhYEcos4bQLdDgOMiqizZSx7SY5Yzvjlbx2Hn5CDygtI3qrsZp/a5i7KqIWw+udknYOLHJvuByWuXjozjmXfYlalq46lveqksp57bs52U03NxjwRPKJGfJQHSosBZQBERAEREAREQBc7gw4aurJztEZjpGdAjYJpPLJJY/ZhdCVA6Gi8MruV1XWk+KqkaPM0DxIDhNE4/ZLSStq3bY6Edjw8wf3Udx5Jj99W0qp1Ai8Fc88d1W7N4mgjzucrWQBYKysFAVbrq41N1S+tirNWZrq41N1S+tirNaO67VnVN3vw+H6+rJKk0kqYWBkc8rGDc1riALm+7rWvXYpLOQZpHyEbszibdV9ysnQvQCkqqKKWVji92a5D3Dc9wGwHmAWxpFqspm073wZ2PY1zxdxc05Rexvu6wsns1VwznqIf8asKdw4aMSzjOFxzjjxK0wOCB8zRUyOjj2XLW5j1fR67FfoHB2RNgjFPl4INAZlNxl6+Vfm5WPqfxlwlkpibsc3hGjmcCA63WCPIq2dVRlpa4mLeOxnWo9PGT93w8OaJHXR3mn+0f+hVOrY10d4p/tH/oVTqy87VkzdzuEeb9T0ZUOaLBzgOgkepfXZj/AJb/AMTv6qy9XuhlLVUQlmizvL3tvmeNgOzYCF0va0oPAenJ+5XRtKkkmn6ke43gs6NWVOdN5Tw+pf7KRjrH3Hdv3j4zv6r9KR8UdQ9S5oatqDwHpyfuXTAWCm21GVPOpnl9tbSoXzh0MWsZznHjjyZQWsD4Sqfrj9DVD4f36P67P1BTGsD4Sqfrj9DVD4f36P67P1Baqp2j5nQrTuUPoXofpZZWFlegOPGCqk1ze+YPsnfrKtsqpNc3vmD7J36yol32TN/u7+IQ5P0ZXi/QmhPwfTfZM9S/Pa/QmhPwfTfZM9SiWPxPkei3s7Cn9X7Mm0RFtjnwREQHN6xdHhX4bUQ2u7IXx9ErBnZbrIt1OK57V5V+yujzY3nuxG+mJ5Q+PvTusDgndYViOCqzUFsp61g4rax+X8LR6gEBYWjmJdk0kMx3yRsc4cz8ozjxOuFJKA0IFqTLyNnrGD6rayZo81lPoAiIgCIiAIiIDBUBoocrquI74quV1vozhtS0/wB4fIugXOVZ7GxFkm6OsYIHHmqIsz4SfrMMretrByhAcVqod2JiuK0Lth4Xh4xzsLjt/C6JWwqn1p0b8OrqbGIGlwjIhqWjljPcgnraS2/IQxWdhuIsqImSxODo5Gh7XDlaRcdXUgNpYKysFAVbrq41N1S+tirNXBrP0ZqKx0HY8efIJM3dNFs2W3GI5iuG7WuIeA9OP9y09zSm6jaTOkbDvralZQhOpFPr6m0vFkjo5rPdR0zIBAHhl+6MhF7uLt2U86xj2tSaphdEyNsQeC1xDi52U7wNgAUf2tcQ8B6cf7l9M1ZV5PeQOuSP/Iqmq4xp6/sXujsfpOlcoas5+Lx5ZOWVgansOc6pkmt3LI8l/pPINvICvnDtT9Q4jhpI428uW73W6NgHnVoYHgcdHC2KIWaNpPK5x3uceUrJbW0lLVJYIO29tUJW8qFCWpy6n5JHE66O8U/2j/0Kp1dGs7R+esihbAzOWPcXd00WBbYcYhV92tcQ8B6cf7lS6pzlUykZ9gXtvSsoxqVIp5fU2l4npo5rFmoYBDHHG5oLnXdmvdxudxUp25KnwMPp/wBVD9rXEPAenH+5O1riHgPTj/csalcJYWfsSKlHY9STnNwbfW/e/wCkv25KnwMPp/1Vh6G48+tpGzPa1ri54s29rNdblVS9rXEPAenH+5WnoDhUtLQsimbleHPJFwdhcSNo2KVbSqufv5waHbdHZ0LdO106s+Dz1YfzKl1gfCVT9cfoaoGKQtcCN4II6wbhd7phoJWVFdNLFDmY9wLTnYLjKBuJuofta4h4D04/3KFUpVNbaT4nqLPaForWnGVWOdKT615Ht20q/wAIz8tidtOv8Iz8ti8e1riHgPTj/cna1xDwHpx/uV+bj5mDRsf+n/idbq902qqyrMcz2uZwbnWDGt2hzQNo6yo7XN75g+yd+srd1daH1VJWGSeLIzgntvmYe6LmkDuSTyFbOszRSprJonQR5w1haTmaLHNccYjkUlxqSt2pZyaSnUtKO14ypOKhjisYzh/oVMumw/WLWQRMije0MYA1oLGnYN20rPa1xDwHpx/uTta4h4D04/3KFGFaHwpo9LXudnXCSqzhJfNo9u2nX+EZ+Wxb+A6x62aqhjfI0tfIxrhkaNhcAdoUV2tcQ8B6cf7lIaP6v62KrgkfDZrJWOcc8ZsA4EmwcssXXys5NfXjsnopaejzh4+HyOp0001kp5S1j+CiZIyBzxwIc6Z8Dqi2af3ONjYw25IJJeALWUvofpBLPaOa5LoYqmNzmcG8xSEtyyxjuWyNcNpbsIcCANoXxpBodw8wmjMZJIc+KYPMb3iJ8Af3BBDuCe5hBuCMuy4BW3ovoz2ICXv4STJHELZsscMd8kTM7nOIBLiXOJJJ6ABuTmxv6Q4qKSlmnduije/xtaSB4zYLhtRVAYMI4WTZw8ss5J+SLMv6BPjWlrcxZ9dPBg9KbyTva+cjcyId0A7xDOehreddbj1K2GihoIO5M4bSMtvbCG+7P+7EHm/yi3nQG5oMwjD4XO3yh05/t5HT/wDWp5fEMYa0NaLBoAAHIBsA8i+0AREQBERAEREAWhjWEtqoHxOJbmsWuG9j2kOZI3pa4NcOpb6IDnsNnFdTy01WxplYDDUx8huNj28uR7e6aeTaN7Tau8ExOXRis7Dqi5+HTuLqeY7eDJO0O5vpD7w3lWVjuDvc9tRTENqYgQM1w2WMm5hlt8UnaHb2u27RcHwkjpsYpZIZoyRfJLE/ZJDKBfbbiuG8OGwjaCQUBPxTBzQ5pBa4Agg3BB2ggjeF9FU1FUV2i78sgfWYUT3Lhx4bncfk9XFPIWnYrT0f0kp6+ES00jZGHfbe0/Je07WnoKAkbLKyiAj8exyKip31E5LYo7FxDS4i7g0bBtO0haGimm1LijZHUrnOEZa12Zjm7XAkcbfuKidcvwHV/Vj/AMeNUzqpGL8HP7F8FlzM4XPwfGyuy2z9F9yAuyv1pUMFYaSSR4nD2xWEbyM77ZRmGzlC9NKNZdFhswhqXva8sEgAje4ZSXNG0DnaV+eK3sn2eZ2bl7J7Kp+Ey5bZs0drZdnFtuXRfxFfCsf/AC0f+LKgLN7e+FeGk/Jk/opqr1j0cVDFWve8U8zsjHcG4kuu4bW7xxXeRcBh2DY2YYyynwotLGFpdGy5blFs3TZeuuyF7MBpWytjbKJouEEYAYJOCkz5AOTNdAWbo1pNBiMHD0zi6PM5ly0tOZtr7Dt5QvrSPSKHD4DPUEtjaWgkNLjdxsNg271wuoSpY3CAHOaDw0u8gfJ51s68pg7BZcpB90h3EH+YOZATGjWtChxGfgKeRxkylwDo3tuG77Ei1+heWkOtfD6GodTzyuErMuYNje4DM0OAuBa9iD41Q2DA4YMLxNoOR75Wy25eDmcx4+9C633Vr4nTuraauxOQG76qONnW/PI4fdaIx40B+jKjWHRx0DK5z3djyOytdkde93N4u8bWuUH298K8NJ+TJ/RcFj3/AJMpPtR/izrQ1X4diUlG40UVC+LhXAmoY0vz5GXAJ+LbL50BblBraw+eCeeOR5jpgx0p4N4IEjsjbC1zt5lH9vfCvCyfkyf0UhodglQ6CaPE4KLu3NAbDGzK5g292LWNnbRdVd/EHgkFLJRinhihDmzZuDY1l7OjtfKBe1z5UBZOH658NnmjijlkL5XtjaOCkF3OIa3aRs2kbVv6S6zqDD5OCnm912Exsa57hfdmtsbybCbqP1a6LUhwyimNNAZeCjfwnBR5842h2a1735d6rvSjRRk2MOmwvEKc1T5XPEL3EPbM25eGuLS1252w2tu2oCyMH1yYbUytibM6N7jlaJWOYC47hm4oPWQu3C/NOkGNVVHWN9maClqHuaDmLWtc6MEi7XwnKTvHdNJX6OwysbNDHKy+WRjJG335XNDhfpsQgNhFlYJQBcXrG1hswyMMjHC1k2yGIXJuTYPcBttfcN7jsHKRFaXa2bS9h4Uzsusd3N291HGdxJI2PI68o5TyLY0F1bCje6tr5BPXPu90jjdsWzblJ5QNmbZYbBYbwM6t9Cjh8UtbXPBrJw6SZ7yPc2cctzbhzuO7YBuG2e0eidUyurZAWh7eDpmOBBZT3Di8g7nSuAcRyNbGN914NvijgbEUDCHC+zsp7TcG3gAbEeEIHxR3XUgIDKIiAIiIAiIgCIiAIiIAobGMA4R4mgfwNSwZWyAXDm3vwczNnCM87TtaRyzKICBocebI7sarjEU5BHBu7qOZvKYXkWlbbe02cOUcp4zHdUToZTVYNMaSfeYrngn8tuXKPokFvUrGxLCoqmMxzMD2GxseQjc5pG1rhyEWIUOIKuj4hNZAPiPcBUMH0ZHWbOOh+V30nIDjcN1wyUkggxqlfTSbhMxpdG76VhfZ0sLh0BWRhWNQ1cYkp5WSsPxmOB8RtuPQVoRYhSYix0LgyQge6QTMs9v1opBmHXa3MVxmJ6ko2SGbDKmahl32a5zmdW8OA8ZHQgO60n0eZiFJJTSuc1koaCWWzDK4PFrgjeByKL0F1ew4QyVsD5XiUtc7hCw2LQQLZWjnXHjSTHsM2VdI2viH82Hj2HPkF/KzxqVwbXnh8xyTGSlk3FszDa/NmbcDx2QHtimpulqMQNc6WcSmRkuUGPLmZlsNrL27kcq9dNdUlNi1Q2eaWZjmxiO0ZjAsHOcD3TSb3cV1eGY5BUi8E0Uo+g9rvLY7FvICqf8As7UXzmr/ABxf7an63VPTy4bFh7pZ+ChkMrX3ZnLiXmxJba3dnk5Au3RAVP8A9nGh8PVeWH/bU1S6nKWPD5aESz8FNK2ZziY8wc3LYDuLW7kci75EBw8+qSlfhkeHufLwUUhla+7M4cS4nbly27pw3JLqkpThjcPD5RE2Ths4LM7n3dxjly7jbduaF3CIDjKzVdTy4XHhxkmEMTs4cCzOTme7acuXe48i5sfw6UQ3VFWPvRf7atdEBx2hGrGDCZJHwyzSGRoYRIWEAA5tmVoX1p1q0gxd0Tp5JWcCHhvBlgvnLSb5mnmC69EBH4DgzaOmip4y5zIWBjS61yBz2AF/EuR0n1M0VdOajNLBM45nOicAHP8AlFrgbO6RZd5JIGi5IAHKTYeVcvjOtDDaQHhKuIuHxYzwjr81mXt47ICAotRNGJhLUTVNU4W2TPBBtuDrC5HReysdoDRYbAObkCquTXNUVhLcKw6afkEkgswdJDdnleF5+0DF8T24nXcBEd8FPzcxy2b5S9AdHpVreoKElnCcPNuEUNnHNzOdxW9VyehcscOxjH/fBOHULv5YvwkjfpDY4/eyj6JXZ4DoNh2ER8IxkbC0d1PK4F3XndsZ92y2jj81VsoYu4P/AKmYObHbnjj2Pn6+5aflFAa+E4FQYHT+5tEYdZpcbullfyNFhme48jGjqC9G4bLXkOq2mKm3tprjNJtuHVRBtbl4IEj5RduG/hejbIn8NI509QRYzSWuAd7Y2juYm/RaBflvvUvZAGtsLLKIgCIiAIiIAiIgCIiAIiIAiIgCIiAj8VwGGqA4aMOLeK7a17DzskaQ5h6io72NrKfvE7ahg/l1Nw+3M2oYL/jY49K6FEBz3twbFsq4ZqU/Ke3PF+dFmaB9fKvWswehxJmZ8dPUtO59mP8AI9u0eIqcUNWaIUsr85hDJDt4SIuikvzmSItcfGUBx+I6hsPec0Bmpn7wY5CQD1PufIQtPtb4xTe9MYc8Dc2cOI6tvCDzLtRo/Ux94rpbfJnZHOPxDJJ5XFZ7JxCPjQ004545ZIj+CRrh6aA4ns/San2OgpKoDlBaCeqz2epZ7Z+Kw++MFmPOYnPI8zXDzrtPbPIzvtDVs6WtimH9y9zvRR2m9K3juli+1p6iPzvYB50BxY165O/YbWx/dv8AqDV9D+Ieg+NBVt644/8AcXbx6bULt1ZTeOaMHyOIWzHj1K/iz07uqSM/5oDgx/ENhvyakf2bP3r5d/EPh3JHVHqjj/3FYBrKY/HhP3o1h2K0zd8sA+/GP80BXp/iAp3d6o62Q/UYPU4r5GuSrk7xg1W88l84HmjK71+l1E3fV0w/tovVmXgdO6K9mztef+G2SX/DaboDifbbpDP3nC4YgeWV27yyN9Sx7AaR1Xfa2npWneI2guHjaz/qXbnS5p71TVkvVTvjHlnyBPZWtefc6JrOmeoY30YRJ5LhAcUzUbw5zYhiNVVcts2UemX7Oqy6bCNVeGUliyljc4bc0l5D192SB4gt72Pr5O+VUUI5oIczvzJnOHoINCoH7agzVJ3+7yOe38oWi9FAfU2ltLGeDjfwr27OCp2mVw6CIwQz7xAXmaquqO9xR0jD8aYiWW3RFGcjfG89SnKWkZE0MjY1jRua1oaB1AbF7WQEHS6IxB4kmc+plG0PnIdlPPHGAI4/utB6VOIiAIiIAiIgCIiAIiIAiIgCIiAIiIAiIgCIiAIiIAiIgCIiALFllEB5yU7XcZod1gH1rUkwCmdxqeE9cUZ9YW+iAizorR/Naf8AJi/avpmjVKN1NAP7KP8AopJEBrxYdEzixsb1MaPUF72WUQGLLKIgCIiAIiIAiIgCIiAIiIA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AutoShape 6" descr="data:image/jpeg;base64,/9j/4AAQSkZJRgABAQAAAQABAAD/2wCEAAkGBhQQEBUUEhQVFRQUFxUUFxgYFxUZHBkUFxQYFBYXFxcYHyYeFx0jGR0UHy8gIycqLCwsFx4yNTMqNScuLCkBCQoKDgwOGg8PGS8lHyUyNC0uNTQxKSw2KSwtLSstLjUpLDIpNCo0NSosLSw0NSwsLywsLDUsLCwsLCwsKSk0LP/AABEIAJ8BPgMBIgACEQEDEQH/xAAcAAEAAgMBAQEAAAAAAAAAAAAABQcBBAYDAgj/xABUEAABAwICBAYKEAMGAwkAAAABAAIDBBEFEgYHITETMkFRYXEUFyIzU4GRoaKxFRYjNDVCUlRicnOCkpOy0ghD0YOjs8HD02N0whgkJTZEhJTU4f/EABsBAQABBQEAAAAAAAAAAAAAAAAEAQIDBQcG/8QANhEAAgEDAQQHBgQHAAAAAAAAAAECAwQREgUGMXETITM0QVGxFCIyYXKRNVKBwRVCY6Gi0eH/2gAMAwEAAhEDEQA/ALxREQBERAEREAREQBERAEREARfLngC5NgOUqGqNNKNhy9kRud8mM8K78EeZ3mQE2igPbbmPuVLWSdPAGMeWcsT2YrXcShy/a1MTf8MSICfRQDpsSO6KjZ1yzv8AVE1BHiR/mUTf7Kd3+q1AT6KB7GxH5xR//Gm/+wnAYiP51Gf/AG84/wBcoCeRc/mxIclE7x1DP8nLJxGvbxqSB/2dUfMJIW+tAT6KAOk0rO+UFU3pZwEo8kchd5k9u9K3ZK98B/48U0PpSNDfOgJ9FrUWJRTtzRSMkbzsc1w8rSVsoAiIgCIiAIiIAiIgCIiAIiIAiIgCIiAIiIAiIgCIo3FtIIabKJHEvfxI2Avkf9SNt3Hr3DlIQEktPEsYhpm5p5GRt5C5wFzzNB2uPQNqibVtVvIoojyDJJUEdJN4ofFwh6QtOrmw3CTwtRLG2UjvkzzLO7qLryW6GgDoQG77ZZZvelLK8eEm/wC7x9YzgyuHUy3Sgwutl79ViIH4lNGAerhZs5PWGt8S4ufXTJVOMeE0E1URs4RwLWDpIHJ9ZzV8e1rSDENtTWR0MZ+JDtcPGw3/ALxAdhV6N0EAz1Za+3x6uZ0m7mEzi0eIBRtTrYwikblZUR2G5sDHOHiyNy+dRlDqEo82eqlqKp/KXyZQfw916S6zDtXuH0/eqOAEcpYHn8T7lAcbLr8gebUtHVz9TGgHyFx8yx2zMWm974LK0chlLx62sHnVpRxBos0ADmAsPIFmyAqz2waSycWgpY/rOB/1v8li+lB+ZN/B/wDqtVEBVfYmk5/nUQ8Tf2FYMWk4+PRO/D+0K1UQFVCv0nj309HL42j/AFGrPt2x+LbLhDHgb+Deb+Kz3+pWoiAqrt1Txe+sJq4ucgOPkzMb61vUGvnDJdkjpoDuIkiP+mXKx7LQxDAKeo79BDL9eNjvOQgOap6nBsQN2PpHyHlaWxy+UZZApM6MyR7aasqI/oykVDP733TyPChcW1K4XUbqfgjzxPcz0TdvmUGdUNbSbcNxSZlt0ctyzx2u30EB23Z9dB32njqG/Kp35HW+xmNvJIVs0GldPM/g85jl8FK10UniZIAXdbbhV+dMcdw/37QMq4275affblJDL+djVK4ZrSwnFG8FOWscd8VUxoGbdscbsv4wUBYQKyubbgMsAzUNQcm8Qzl00RH0JL8JH4nOaPkr1p9Kg14jq4zSyOOVpcQ6J55o5x3JJ+S7K7oQE+iXRAEREAREQBERAEREAREQBERAF8ySBoJcQAASSTYADaSSdwXjXVrII3SSuDGMBc5xNgAOVc/FQvxAiSqaWUoIdHTO2F9tokqh5CItw2F1zsaB9ey81dso/coNxqnNuXf8tGeN9o7ueYPWniuNYfgTC+Z/usguSTwlRMRzk7SOuzRyWXP6S6zZaic0OCM4afc+fYY4huJaT3Jt8o9zzZlv6J6oIad/ZNc81lY45nPku5jXfRa7jEfKd4gEBCjSDGsa95RigpHbppO+ObztJF/wD7ymdH9SVHC7haovrZybufMSWl31L9194uXa4hjUFNlE0rI818uZwF7WvbquFqe3Si+dQ/jCtckuLM0aFWazGLa5MlaelZG0Nja1jRsDWgNA6gNgXqoX26UXzqH8YQaZ0XzqH8bVTXHzLvZq35H9mTSLVo8RimF4pGSDnY5rvUthXZyYGnF4aPpFpYji8NOAZpGRhxsC4gXO+wutL250XzqH8YVHJLizJChVmsxi2uTJpFC+3Si+dQ/jCe3Si+dQ/jCprj5l/stb8j+zJpFC+3Si+dQ/jCk6WrZKwPjcHMdtDgbgjoKqpJ8GWTo1ILM4tc00e6KKqtKaWJ5ZJURMe3YWlwBHLtC826Y0ZIAqYSSQAM43nYE1x8yqt6zWVB/ZkyiwFlXGEIi0MRx6npyBNMyMuFwHOAuN1wqNpcS6MJTeIrLN6y5/SLQGhxAHsinY5x+OBlf+Ntieo3C9/bnRfOofxhSlNUtkYHscHNcLhwNwRzhUUk+DLp0qkOucWuaZVT9XWJ4US/CKsyxDb2NPYjqbfuCekZD0rdwbW5BM40mLQGkmPcubK28L77NuYdyD9K4+kVZyh9JNE6bEYuDqYmvHxXbnMPOx42tVxjNBuFzUgzUTuGg39jPfezTy00zuJ0MddnMWKXwfHI6ppMZIcw5ZGOBa+N3yZGHa0+YjaLjaqrmoMR0ZJfA51bhgN3Ru48TeUi3F+sO55wN67OgrafF4m1lBNwc7BlD7d03l4Goj+Ow8x62kHagOxRRGB46Zi6KZnBVMVuEjvcFp2Nkjd8eN1jY7wbg2IUugCIiAIiIAiIgCIiALBKyue0qkMpjo2Eh1SXcI4bCylZYzOBG4uu2MHkMl+RAeFG32SmE7ttJC7/u7eSaRpsahw5WA3EY5bF/K23E6V6R1GN1bsMw12WBmyrqRe1r2LGkcm8c7js4oJMvrX0lfSU8NBRC1TV2gja3Zki2MJbbi32NHMMx5F0uguhseFUjIGWL+NK/lfIRtPUNwHIB1oD30T0Rp8NpxDTssNhc48Z7rcZ55T0bhyKaKysFAVbrp41N1S+tirNWZrq41N1S+tirNaO77VnVN3u4Q/X1Yul1eGrqkY7DYS5jSe72loJ747nUXrXwmBtIJQxjJQ9rWkAAuBvmGzfs2+JZHaNU9eSJT3hjK79ldP+bTnPzxwwVXQYhJBIJInljxuIPmPOOgq+tD9IezqRkpFn7WPA5Ht326DsPjX59VxaoKdzaJ7jufK4t6g1rSfKCPEq2Unr0+Bh3noU3bKq17yaXPJqa6O80/2j/0KqFbGujvNP8AaP8A0Kp1ZedqyXu53CPN+oul1cGrLB4JcPa6SGN7s8gu5jSbZtm0hdZ7XKX5vD+Wz+ivhZuUVLJFud5oUKsqTpt6Xjj5H5zur81ffBlN9Q/qcpD2u0vzeH8tn9FuwU7Y2hrGhrRuAAAA6ANyl29s6Um8nn9r7ajtClGnGDWHn+xQ2n/wlU/XH6GqHw7v0f12fqCmNYHwlU/XH6GqHw/v0f12fqC1dTtHzPeWncofQvQ/SyysLK9AcfMKpNc3vmD7J36yrbKqTXN75g+yd+sqJd9kzf7u9/hyfoyvLr9B6Ej/AMPpvsmepfnxfoTQn4PpvsmepRLH4nyPRb2dhT+r9ibREW2OfGHNvvVTaYaFTYVOcTwgZcu2ophfK+O93FrRybyWjdvba1lbSwUBxuHYnFjVJHV0jxHURE5Cd8clhnhlA40bhYEcos4bQLdDgOMiqizZSx7SY5Yzvjlbx2Hn5CDygtI3qrsZp/a5i7KqIWw+udknYOLHJvuByWuXjozjmXfYlalq46lveqksp57bs52U03NxjwRPKJGfJQHSosBZQBERAEREAREQBc7gw4aurJztEZjpGdAjYJpPLJJY/ZhdCVA6Gi8MruV1XWk+KqkaPM0DxIDhNE4/ZLSStq3bY6Edjw8wf3Udx5Jj99W0qp1Ai8Fc88d1W7N4mgjzucrWQBYKysFAVbrq41N1S+tirNWZrq41N1S+tirNaO67VnVN3vw+H6+rJKk0kqYWBkc8rGDc1riALm+7rWvXYpLOQZpHyEbszibdV9ysnQvQCkqqKKWVji92a5D3Dc9wGwHmAWxpFqspm073wZ2PY1zxdxc05Rexvu6wsns1VwznqIf8asKdw4aMSzjOFxzjjxK0wOCB8zRUyOjj2XLW5j1fR67FfoHB2RNgjFPl4INAZlNxl6+Vfm5WPqfxlwlkpibsc3hGjmcCA63WCPIq2dVRlpa4mLeOxnWo9PGT93w8OaJHXR3mn+0f+hVOrY10d4p/tH/oVTqy87VkzdzuEeb9T0ZUOaLBzgOgkepfXZj/AJb/AMTv6qy9XuhlLVUQlmizvL3tvmeNgOzYCF0va0oPAenJ+5XRtKkkmn6ke43gs6NWVOdN5Tw+pf7KRjrH3Hdv3j4zv6r9KR8UdQ9S5oatqDwHpyfuXTAWCm21GVPOpnl9tbSoXzh0MWsZznHjjyZQWsD4Sqfrj9DVD4f36P67P1BTGsD4Sqfrj9DVD4f36P67P1Baqp2j5nQrTuUPoXofpZZWFlegOPGCqk1ze+YPsnfrKtsqpNc3vmD7J36yol32TN/u7+IQ5P0ZXi/QmhPwfTfZM9S/Pa/QmhPwfTfZM9SiWPxPkei3s7Cn9X7Mm0RFtjnwREQHN6xdHhX4bUQ2u7IXx9ErBnZbrIt1OK57V5V+yujzY3nuxG+mJ5Q+PvTusDgndYViOCqzUFsp61g4rax+X8LR6gEBYWjmJdk0kMx3yRsc4cz8ozjxOuFJKA0IFqTLyNnrGD6rayZo81lPoAiIgCIiAIiIDBUBoocrquI74quV1vozhtS0/wB4fIugXOVZ7GxFkm6OsYIHHmqIsz4SfrMMretrByhAcVqod2JiuK0Lth4Xh4xzsLjt/C6JWwqn1p0b8OrqbGIGlwjIhqWjljPcgnraS2/IQxWdhuIsqImSxODo5Gh7XDlaRcdXUgNpYKysFAVbrq41N1S+tirNXBrP0ZqKx0HY8efIJM3dNFs2W3GI5iuG7WuIeA9OP9y09zSm6jaTOkbDvralZQhOpFPr6m0vFkjo5rPdR0zIBAHhl+6MhF7uLt2U86xj2tSaphdEyNsQeC1xDi52U7wNgAUf2tcQ8B6cf7l9M1ZV5PeQOuSP/Iqmq4xp6/sXujsfpOlcoas5+Lx5ZOWVgansOc6pkmt3LI8l/pPINvICvnDtT9Q4jhpI428uW73W6NgHnVoYHgcdHC2KIWaNpPK5x3uceUrJbW0lLVJYIO29tUJW8qFCWpy6n5JHE66O8U/2j/0Kp1dGs7R+esihbAzOWPcXd00WBbYcYhV92tcQ8B6cf7lS6pzlUykZ9gXtvSsoxqVIp5fU2l4npo5rFmoYBDHHG5oLnXdmvdxudxUp25KnwMPp/wBVD9rXEPAenH+5O1riHgPTj/csalcJYWfsSKlHY9STnNwbfW/e/wCkv25KnwMPp/1Vh6G48+tpGzPa1ri54s29rNdblVS9rXEPAenH+5WnoDhUtLQsimbleHPJFwdhcSNo2KVbSqufv5waHbdHZ0LdO106s+Dz1YfzKl1gfCVT9cfoaoGKQtcCN4II6wbhd7phoJWVFdNLFDmY9wLTnYLjKBuJuofta4h4D04/3KFUpVNbaT4nqLPaForWnGVWOdKT615Ht20q/wAIz8tidtOv8Iz8ti8e1riHgPTj/cna1xDwHpx/uV+bj5mDRsf+n/idbq902qqyrMcz2uZwbnWDGt2hzQNo6yo7XN75g+yd+srd1daH1VJWGSeLIzgntvmYe6LmkDuSTyFbOszRSprJonQR5w1haTmaLHNccYjkUlxqSt2pZyaSnUtKO14ypOKhjisYzh/oVMumw/WLWQRMije0MYA1oLGnYN20rPa1xDwHpx/uTta4h4D04/3KFGFaHwpo9LXudnXCSqzhJfNo9u2nX+EZ+Wxb+A6x62aqhjfI0tfIxrhkaNhcAdoUV2tcQ8B6cf7lIaP6v62KrgkfDZrJWOcc8ZsA4EmwcssXXys5NfXjsnopaejzh4+HyOp0001kp5S1j+CiZIyBzxwIc6Z8Dqi2af3ONjYw25IJJeALWUvofpBLPaOa5LoYqmNzmcG8xSEtyyxjuWyNcNpbsIcCANoXxpBodw8wmjMZJIc+KYPMb3iJ8Af3BBDuCe5hBuCMuy4BW3ovoz2ICXv4STJHELZsscMd8kTM7nOIBLiXOJJJ6ABuTmxv6Q4qKSlmnduije/xtaSB4zYLhtRVAYMI4WTZw8ss5J+SLMv6BPjWlrcxZ9dPBg9KbyTva+cjcyId0A7xDOehreddbj1K2GihoIO5M4bSMtvbCG+7P+7EHm/yi3nQG5oMwjD4XO3yh05/t5HT/wDWp5fEMYa0NaLBoAAHIBsA8i+0AREQBERAEREAWhjWEtqoHxOJbmsWuG9j2kOZI3pa4NcOpb6IDnsNnFdTy01WxplYDDUx8huNj28uR7e6aeTaN7Tau8ExOXRis7Dqi5+HTuLqeY7eDJO0O5vpD7w3lWVjuDvc9tRTENqYgQM1w2WMm5hlt8UnaHb2u27RcHwkjpsYpZIZoyRfJLE/ZJDKBfbbiuG8OGwjaCQUBPxTBzQ5pBa4Agg3BB2ggjeF9FU1FUV2i78sgfWYUT3Lhx4bncfk9XFPIWnYrT0f0kp6+ES00jZGHfbe0/Je07WnoKAkbLKyiAj8exyKip31E5LYo7FxDS4i7g0bBtO0haGimm1LijZHUrnOEZa12Zjm7XAkcbfuKidcvwHV/Vj/AMeNUzqpGL8HP7F8FlzM4XPwfGyuy2z9F9yAuyv1pUMFYaSSR4nD2xWEbyM77ZRmGzlC9NKNZdFhswhqXva8sEgAje4ZSXNG0DnaV+eK3sn2eZ2bl7J7Kp+Ey5bZs0drZdnFtuXRfxFfCsf/AC0f+LKgLN7e+FeGk/Jk/opqr1j0cVDFWve8U8zsjHcG4kuu4bW7xxXeRcBh2DY2YYyynwotLGFpdGy5blFs3TZeuuyF7MBpWytjbKJouEEYAYJOCkz5AOTNdAWbo1pNBiMHD0zi6PM5ly0tOZtr7Dt5QvrSPSKHD4DPUEtjaWgkNLjdxsNg271wuoSpY3CAHOaDw0u8gfJ51s68pg7BZcpB90h3EH+YOZATGjWtChxGfgKeRxkylwDo3tuG77Ei1+heWkOtfD6GodTzyuErMuYNje4DM0OAuBa9iD41Q2DA4YMLxNoOR75Wy25eDmcx4+9C633Vr4nTuraauxOQG76qONnW/PI4fdaIx40B+jKjWHRx0DK5z3djyOytdkde93N4u8bWuUH298K8NJ+TJ/RcFj3/AJMpPtR/izrQ1X4diUlG40UVC+LhXAmoY0vz5GXAJ+LbL50BblBraw+eCeeOR5jpgx0p4N4IEjsjbC1zt5lH9vfCvCyfkyf0UhodglQ6CaPE4KLu3NAbDGzK5g292LWNnbRdVd/EHgkFLJRinhihDmzZuDY1l7OjtfKBe1z5UBZOH658NnmjijlkL5XtjaOCkF3OIa3aRs2kbVv6S6zqDD5OCnm912Exsa57hfdmtsbybCbqP1a6LUhwyimNNAZeCjfwnBR5842h2a1735d6rvSjRRk2MOmwvEKc1T5XPEL3EPbM25eGuLS1252w2tu2oCyMH1yYbUytibM6N7jlaJWOYC47hm4oPWQu3C/NOkGNVVHWN9maClqHuaDmLWtc6MEi7XwnKTvHdNJX6OwysbNDHKy+WRjJG335XNDhfpsQgNhFlYJQBcXrG1hswyMMjHC1k2yGIXJuTYPcBttfcN7jsHKRFaXa2bS9h4Uzsusd3N291HGdxJI2PI68o5TyLY0F1bCje6tr5BPXPu90jjdsWzblJ5QNmbZYbBYbwM6t9Cjh8UtbXPBrJw6SZ7yPc2cctzbhzuO7YBuG2e0eidUyurZAWh7eDpmOBBZT3Di8g7nSuAcRyNbGN914NvijgbEUDCHC+zsp7TcG3gAbEeEIHxR3XUgIDKIiAIiIAiIgCIiAIiIAobGMA4R4mgfwNSwZWyAXDm3vwczNnCM87TtaRyzKICBocebI7sarjEU5BHBu7qOZvKYXkWlbbe02cOUcp4zHdUToZTVYNMaSfeYrngn8tuXKPokFvUrGxLCoqmMxzMD2GxseQjc5pG1rhyEWIUOIKuj4hNZAPiPcBUMH0ZHWbOOh+V30nIDjcN1wyUkggxqlfTSbhMxpdG76VhfZ0sLh0BWRhWNQ1cYkp5WSsPxmOB8RtuPQVoRYhSYix0LgyQge6QTMs9v1opBmHXa3MVxmJ6ko2SGbDKmahl32a5zmdW8OA8ZHQgO60n0eZiFJJTSuc1koaCWWzDK4PFrgjeByKL0F1ew4QyVsD5XiUtc7hCw2LQQLZWjnXHjSTHsM2VdI2viH82Hj2HPkF/KzxqVwbXnh8xyTGSlk3FszDa/NmbcDx2QHtimpulqMQNc6WcSmRkuUGPLmZlsNrL27kcq9dNdUlNi1Q2eaWZjmxiO0ZjAsHOcD3TSb3cV1eGY5BUi8E0Uo+g9rvLY7FvICqf8As7UXzmr/ABxf7an63VPTy4bFh7pZ+ChkMrX3ZnLiXmxJba3dnk5Au3RAVP8A9nGh8PVeWH/bU1S6nKWPD5aESz8FNK2ZziY8wc3LYDuLW7kci75EBw8+qSlfhkeHufLwUUhla+7M4cS4nbly27pw3JLqkpThjcPD5RE2Ths4LM7n3dxjly7jbduaF3CIDjKzVdTy4XHhxkmEMTs4cCzOTme7acuXe48i5sfw6UQ3VFWPvRf7atdEBx2hGrGDCZJHwyzSGRoYRIWEAA5tmVoX1p1q0gxd0Tp5JWcCHhvBlgvnLSb5mnmC69EBH4DgzaOmip4y5zIWBjS61yBz2AF/EuR0n1M0VdOajNLBM45nOicAHP8AlFrgbO6RZd5JIGi5IAHKTYeVcvjOtDDaQHhKuIuHxYzwjr81mXt47ICAotRNGJhLUTVNU4W2TPBBtuDrC5HReysdoDRYbAObkCquTXNUVhLcKw6afkEkgswdJDdnleF5+0DF8T24nXcBEd8FPzcxy2b5S9AdHpVreoKElnCcPNuEUNnHNzOdxW9VyehcscOxjH/fBOHULv5YvwkjfpDY4/eyj6JXZ4DoNh2ER8IxkbC0d1PK4F3XndsZ92y2jj81VsoYu4P/AKmYObHbnjj2Pn6+5aflFAa+E4FQYHT+5tEYdZpcbullfyNFhme48jGjqC9G4bLXkOq2mKm3tprjNJtuHVRBtbl4IEj5RduG/hejbIn8NI509QRYzSWuAd7Y2juYm/RaBflvvUvZAGtsLLKIgCIiAIiIAiIgCIiAIiIAiIgCIiAj8VwGGqA4aMOLeK7a17DzskaQ5h6io72NrKfvE7ahg/l1Nw+3M2oYL/jY49K6FEBz3twbFsq4ZqU/Ke3PF+dFmaB9fKvWswehxJmZ8dPUtO59mP8AI9u0eIqcUNWaIUsr85hDJDt4SIuikvzmSItcfGUBx+I6hsPec0Bmpn7wY5CQD1PufIQtPtb4xTe9MYc8Dc2cOI6tvCDzLtRo/Ux94rpbfJnZHOPxDJJ5XFZ7JxCPjQ004545ZIj+CRrh6aA4ns/San2OgpKoDlBaCeqz2epZ7Z+Kw++MFmPOYnPI8zXDzrtPbPIzvtDVs6WtimH9y9zvRR2m9K3juli+1p6iPzvYB50BxY165O/YbWx/dv8AqDV9D+Ieg+NBVt644/8AcXbx6bULt1ZTeOaMHyOIWzHj1K/iz07uqSM/5oDgx/ENhvyakf2bP3r5d/EPh3JHVHqjj/3FYBrKY/HhP3o1h2K0zd8sA+/GP80BXp/iAp3d6o62Q/UYPU4r5GuSrk7xg1W88l84HmjK71+l1E3fV0w/tovVmXgdO6K9mztef+G2SX/DaboDifbbpDP3nC4YgeWV27yyN9Sx7AaR1Xfa2npWneI2guHjaz/qXbnS5p71TVkvVTvjHlnyBPZWtefc6JrOmeoY30YRJ5LhAcUzUbw5zYhiNVVcts2UemX7Oqy6bCNVeGUliyljc4bc0l5D192SB4gt72Pr5O+VUUI5oIczvzJnOHoINCoH7agzVJ3+7yOe38oWi9FAfU2ltLGeDjfwr27OCp2mVw6CIwQz7xAXmaquqO9xR0jD8aYiWW3RFGcjfG89SnKWkZE0MjY1jRua1oaB1AbF7WQEHS6IxB4kmc+plG0PnIdlPPHGAI4/utB6VOIiAIiIAiIgCIiAIiIAiIgCIiAIiIAiIgCIiAIiIAiIgCIiALFllEB5yU7XcZod1gH1rUkwCmdxqeE9cUZ9YW+iAizorR/Naf8AJi/avpmjVKN1NAP7KP8AopJEBrxYdEzixsb1MaPUF72WUQGLLKIgCIiAIiIAiIgCIiAIiIAiIgCIiAIiID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AutoShape 8" descr="data:image/jpeg;base64,/9j/4AAQSkZJRgABAQAAAQABAAD/2wCEAAkGBhQQEBUUEhQVFRQUFxUUFxgYFxUZHBkUFxQYFBYXFxcYHyYeFx0jGR0UHy8gIycqLCwsFx4yNTMqNScuLCkBCQoKDgwOGg8PGS8lHyUyNC0uNTQxKSw2KSwtLSstLjUpLDIpNCo0NSosLSw0NSwsLywsLDUsLCwsLCwsKSk0LP/AABEIAJ8BPgMBIgACEQEDEQH/xAAcAAEAAgMBAQEAAAAAAAAAAAAABQcBBAYDAgj/xABUEAABAwICBAYKEAMGAwkAAAABAAIDBBEFEgYHITETMkFRYXEUFyIzU4GRoaKxFRYjNDVCUlRicnOCkpOy0ghD0YOjs8HD02N0whgkJTZEhJTU4f/EABsBAQABBQEAAAAAAAAAAAAAAAAEAQIDBQcG/8QANhEAAgEDAQQHBgQHAAAAAAAAAAECAwQREgUGMXETITM0QVGxFCIyYXKRNVKBwRVCY6Gi0eH/2gAMAwEAAhEDEQA/ALxREQBERAEREAREQBERAEREARfLngC5NgOUqGqNNKNhy9kRud8mM8K78EeZ3mQE2igPbbmPuVLWSdPAGMeWcsT2YrXcShy/a1MTf8MSICfRQDpsSO6KjZ1yzv8AVE1BHiR/mUTf7Kd3+q1AT6KB7GxH5xR//Gm/+wnAYiP51Gf/AG84/wBcoCeRc/mxIclE7x1DP8nLJxGvbxqSB/2dUfMJIW+tAT6KAOk0rO+UFU3pZwEo8kchd5k9u9K3ZK98B/48U0PpSNDfOgJ9FrUWJRTtzRSMkbzsc1w8rSVsoAiIgCIiAIiIAiIgCIiAIiIAiIgCIiAIiIAiIgCIo3FtIIabKJHEvfxI2Avkf9SNt3Hr3DlIQEktPEsYhpm5p5GRt5C5wFzzNB2uPQNqibVtVvIoojyDJJUEdJN4ofFwh6QtOrmw3CTwtRLG2UjvkzzLO7qLryW6GgDoQG77ZZZvelLK8eEm/wC7x9YzgyuHUy3Sgwutl79ViIH4lNGAerhZs5PWGt8S4ufXTJVOMeE0E1URs4RwLWDpIHJ9ZzV8e1rSDENtTWR0MZ+JDtcPGw3/ALxAdhV6N0EAz1Za+3x6uZ0m7mEzi0eIBRtTrYwikblZUR2G5sDHOHiyNy+dRlDqEo82eqlqKp/KXyZQfw916S6zDtXuH0/eqOAEcpYHn8T7lAcbLr8gebUtHVz9TGgHyFx8yx2zMWm974LK0chlLx62sHnVpRxBos0ADmAsPIFmyAqz2waSycWgpY/rOB/1v8li+lB+ZN/B/wDqtVEBVfYmk5/nUQ8Tf2FYMWk4+PRO/D+0K1UQFVCv0nj309HL42j/AFGrPt2x+LbLhDHgb+Deb+Kz3+pWoiAqrt1Txe+sJq4ucgOPkzMb61vUGvnDJdkjpoDuIkiP+mXKx7LQxDAKeo79BDL9eNjvOQgOap6nBsQN2PpHyHlaWxy+UZZApM6MyR7aasqI/oykVDP733TyPChcW1K4XUbqfgjzxPcz0TdvmUGdUNbSbcNxSZlt0ctyzx2u30EB23Z9dB32njqG/Kp35HW+xmNvJIVs0GldPM/g85jl8FK10UniZIAXdbbhV+dMcdw/37QMq4275affblJDL+djVK4ZrSwnFG8FOWscd8VUxoGbdscbsv4wUBYQKyubbgMsAzUNQcm8Qzl00RH0JL8JH4nOaPkr1p9Kg14jq4zSyOOVpcQ6J55o5x3JJ+S7K7oQE+iXRAEREAREQBERAEREAREQBERAF8ySBoJcQAASSTYADaSSdwXjXVrII3SSuDGMBc5xNgAOVc/FQvxAiSqaWUoIdHTO2F9tokqh5CItw2F1zsaB9ey81dso/coNxqnNuXf8tGeN9o7ueYPWniuNYfgTC+Z/usguSTwlRMRzk7SOuzRyWXP6S6zZaic0OCM4afc+fYY4huJaT3Jt8o9zzZlv6J6oIad/ZNc81lY45nPku5jXfRa7jEfKd4gEBCjSDGsa95RigpHbppO+ObztJF/wD7ymdH9SVHC7haovrZybufMSWl31L9194uXa4hjUFNlE0rI818uZwF7WvbquFqe3Si+dQ/jCtckuLM0aFWazGLa5MlaelZG0Nja1jRsDWgNA6gNgXqoX26UXzqH8YQaZ0XzqH8bVTXHzLvZq35H9mTSLVo8RimF4pGSDnY5rvUthXZyYGnF4aPpFpYji8NOAZpGRhxsC4gXO+wutL250XzqH8YVHJLizJChVmsxi2uTJpFC+3Si+dQ/jCe3Si+dQ/jCprj5l/stb8j+zJpFC+3Si+dQ/jCk6WrZKwPjcHMdtDgbgjoKqpJ8GWTo1ILM4tc00e6KKqtKaWJ5ZJURMe3YWlwBHLtC826Y0ZIAqYSSQAM43nYE1x8yqt6zWVB/ZkyiwFlXGEIi0MRx6npyBNMyMuFwHOAuN1wqNpcS6MJTeIrLN6y5/SLQGhxAHsinY5x+OBlf+Ntieo3C9/bnRfOofxhSlNUtkYHscHNcLhwNwRzhUUk+DLp0qkOucWuaZVT9XWJ4US/CKsyxDb2NPYjqbfuCekZD0rdwbW5BM40mLQGkmPcubK28L77NuYdyD9K4+kVZyh9JNE6bEYuDqYmvHxXbnMPOx42tVxjNBuFzUgzUTuGg39jPfezTy00zuJ0MddnMWKXwfHI6ppMZIcw5ZGOBa+N3yZGHa0+YjaLjaqrmoMR0ZJfA51bhgN3Ru48TeUi3F+sO55wN67OgrafF4m1lBNwc7BlD7d03l4Goj+Ow8x62kHagOxRRGB46Zi6KZnBVMVuEjvcFp2Nkjd8eN1jY7wbg2IUugCIiAIiIAiIgCIiALBKyue0qkMpjo2Eh1SXcI4bCylZYzOBG4uu2MHkMl+RAeFG32SmE7ttJC7/u7eSaRpsahw5WA3EY5bF/K23E6V6R1GN1bsMw12WBmyrqRe1r2LGkcm8c7js4oJMvrX0lfSU8NBRC1TV2gja3Zki2MJbbi32NHMMx5F0uguhseFUjIGWL+NK/lfIRtPUNwHIB1oD30T0Rp8NpxDTssNhc48Z7rcZ55T0bhyKaKysFAVbrp41N1S+tirNWZrq41N1S+tirNaO77VnVN3u4Q/X1Yul1eGrqkY7DYS5jSe72loJ747nUXrXwmBtIJQxjJQ9rWkAAuBvmGzfs2+JZHaNU9eSJT3hjK79ldP+bTnPzxwwVXQYhJBIJInljxuIPmPOOgq+tD9IezqRkpFn7WPA5Ht326DsPjX59VxaoKdzaJ7jufK4t6g1rSfKCPEq2Unr0+Bh3noU3bKq17yaXPJqa6O80/2j/0KqFbGujvNP8AaP8A0Kp1ZedqyXu53CPN+oul1cGrLB4JcPa6SGN7s8gu5jSbZtm0hdZ7XKX5vD+Wz+ivhZuUVLJFud5oUKsqTpt6Xjj5H5zur81ffBlN9Q/qcpD2u0vzeH8tn9FuwU7Y2hrGhrRuAAAA6ANyl29s6Um8nn9r7ajtClGnGDWHn+xQ2n/wlU/XH6GqHw7v0f12fqCmNYHwlU/XH6GqHw/v0f12fqC1dTtHzPeWncofQvQ/SyysLK9AcfMKpNc3vmD7J36yrbKqTXN75g+yd+sqJd9kzf7u9/hyfoyvLr9B6Ej/AMPpvsmepfnxfoTQn4PpvsmepRLH4nyPRb2dhT+r9ibREW2OfGHNvvVTaYaFTYVOcTwgZcu2ophfK+O93FrRybyWjdvba1lbSwUBxuHYnFjVJHV0jxHURE5Cd8clhnhlA40bhYEcos4bQLdDgOMiqizZSx7SY5Yzvjlbx2Hn5CDygtI3qrsZp/a5i7KqIWw+udknYOLHJvuByWuXjozjmXfYlalq46lveqksp57bs52U03NxjwRPKJGfJQHSosBZQBERAEREAREQBc7gw4aurJztEZjpGdAjYJpPLJJY/ZhdCVA6Gi8MruV1XWk+KqkaPM0DxIDhNE4/ZLSStq3bY6Edjw8wf3Udx5Jj99W0qp1Ai8Fc88d1W7N4mgjzucrWQBYKysFAVbrq41N1S+tirNWZrq41N1S+tirNaO67VnVN3vw+H6+rJKk0kqYWBkc8rGDc1riALm+7rWvXYpLOQZpHyEbszibdV9ysnQvQCkqqKKWVji92a5D3Dc9wGwHmAWxpFqspm073wZ2PY1zxdxc05Rexvu6wsns1VwznqIf8asKdw4aMSzjOFxzjjxK0wOCB8zRUyOjj2XLW5j1fR67FfoHB2RNgjFPl4INAZlNxl6+Vfm5WPqfxlwlkpibsc3hGjmcCA63WCPIq2dVRlpa4mLeOxnWo9PGT93w8OaJHXR3mn+0f+hVOrY10d4p/tH/oVTqy87VkzdzuEeb9T0ZUOaLBzgOgkepfXZj/AJb/AMTv6qy9XuhlLVUQlmizvL3tvmeNgOzYCF0va0oPAenJ+5XRtKkkmn6ke43gs6NWVOdN5Tw+pf7KRjrH3Hdv3j4zv6r9KR8UdQ9S5oatqDwHpyfuXTAWCm21GVPOpnl9tbSoXzh0MWsZznHjjyZQWsD4Sqfrj9DVD4f36P67P1BTGsD4Sqfrj9DVD4f36P67P1Baqp2j5nQrTuUPoXofpZZWFlegOPGCqk1ze+YPsnfrKtsqpNc3vmD7J36yol32TN/u7+IQ5P0ZXi/QmhPwfTfZM9S/Pa/QmhPwfTfZM9SiWPxPkei3s7Cn9X7Mm0RFtjnwREQHN6xdHhX4bUQ2u7IXx9ErBnZbrIt1OK57V5V+yujzY3nuxG+mJ5Q+PvTusDgndYViOCqzUFsp61g4rax+X8LR6gEBYWjmJdk0kMx3yRsc4cz8ozjxOuFJKA0IFqTLyNnrGD6rayZo81lPoAiIgCIiAIiIDBUBoocrquI74quV1vozhtS0/wB4fIugXOVZ7GxFkm6OsYIHHmqIsz4SfrMMretrByhAcVqod2JiuK0Lth4Xh4xzsLjt/C6JWwqn1p0b8OrqbGIGlwjIhqWjljPcgnraS2/IQxWdhuIsqImSxODo5Gh7XDlaRcdXUgNpYKysFAVbrq41N1S+tirNXBrP0ZqKx0HY8efIJM3dNFs2W3GI5iuG7WuIeA9OP9y09zSm6jaTOkbDvralZQhOpFPr6m0vFkjo5rPdR0zIBAHhl+6MhF7uLt2U86xj2tSaphdEyNsQeC1xDi52U7wNgAUf2tcQ8B6cf7l9M1ZV5PeQOuSP/Iqmq4xp6/sXujsfpOlcoas5+Lx5ZOWVgansOc6pkmt3LI8l/pPINvICvnDtT9Q4jhpI428uW73W6NgHnVoYHgcdHC2KIWaNpPK5x3uceUrJbW0lLVJYIO29tUJW8qFCWpy6n5JHE66O8U/2j/0Kp1dGs7R+esihbAzOWPcXd00WBbYcYhV92tcQ8B6cf7lS6pzlUykZ9gXtvSsoxqVIp5fU2l4npo5rFmoYBDHHG5oLnXdmvdxudxUp25KnwMPp/wBVD9rXEPAenH+5O1riHgPTj/csalcJYWfsSKlHY9STnNwbfW/e/wCkv25KnwMPp/1Vh6G48+tpGzPa1ri54s29rNdblVS9rXEPAenH+5WnoDhUtLQsimbleHPJFwdhcSNo2KVbSqufv5waHbdHZ0LdO106s+Dz1YfzKl1gfCVT9cfoaoGKQtcCN4II6wbhd7phoJWVFdNLFDmY9wLTnYLjKBuJuofta4h4D04/3KFUpVNbaT4nqLPaForWnGVWOdKT615Ht20q/wAIz8tidtOv8Iz8ti8e1riHgPTj/cna1xDwHpx/uV+bj5mDRsf+n/idbq902qqyrMcz2uZwbnWDGt2hzQNo6yo7XN75g+yd+srd1daH1VJWGSeLIzgntvmYe6LmkDuSTyFbOszRSprJonQR5w1haTmaLHNccYjkUlxqSt2pZyaSnUtKO14ypOKhjisYzh/oVMumw/WLWQRMije0MYA1oLGnYN20rPa1xDwHpx/uTta4h4D04/3KFGFaHwpo9LXudnXCSqzhJfNo9u2nX+EZ+Wxb+A6x62aqhjfI0tfIxrhkaNhcAdoUV2tcQ8B6cf7lIaP6v62KrgkfDZrJWOcc8ZsA4EmwcssXXys5NfXjsnopaejzh4+HyOp0001kp5S1j+CiZIyBzxwIc6Z8Dqi2af3ONjYw25IJJeALWUvofpBLPaOa5LoYqmNzmcG8xSEtyyxjuWyNcNpbsIcCANoXxpBodw8wmjMZJIc+KYPMb3iJ8Af3BBDuCe5hBuCMuy4BW3ovoz2ICXv4STJHELZsscMd8kTM7nOIBLiXOJJJ6ABuTmxv6Q4qKSlmnduije/xtaSB4zYLhtRVAYMI4WTZw8ss5J+SLMv6BPjWlrcxZ9dPBg9KbyTva+cjcyId0A7xDOehreddbj1K2GihoIO5M4bSMtvbCG+7P+7EHm/yi3nQG5oMwjD4XO3yh05/t5HT/wDWp5fEMYa0NaLBoAAHIBsA8i+0AREQBERAEREAWhjWEtqoHxOJbmsWuG9j2kOZI3pa4NcOpb6IDnsNnFdTy01WxplYDDUx8huNj28uR7e6aeTaN7Tau8ExOXRis7Dqi5+HTuLqeY7eDJO0O5vpD7w3lWVjuDvc9tRTENqYgQM1w2WMm5hlt8UnaHb2u27RcHwkjpsYpZIZoyRfJLE/ZJDKBfbbiuG8OGwjaCQUBPxTBzQ5pBa4Agg3BB2ggjeF9FU1FUV2i78sgfWYUT3Lhx4bncfk9XFPIWnYrT0f0kp6+ES00jZGHfbe0/Je07WnoKAkbLKyiAj8exyKip31E5LYo7FxDS4i7g0bBtO0haGimm1LijZHUrnOEZa12Zjm7XAkcbfuKidcvwHV/Vj/AMeNUzqpGL8HP7F8FlzM4XPwfGyuy2z9F9yAuyv1pUMFYaSSR4nD2xWEbyM77ZRmGzlC9NKNZdFhswhqXva8sEgAje4ZSXNG0DnaV+eK3sn2eZ2bl7J7Kp+Ey5bZs0drZdnFtuXRfxFfCsf/AC0f+LKgLN7e+FeGk/Jk/opqr1j0cVDFWve8U8zsjHcG4kuu4bW7xxXeRcBh2DY2YYyynwotLGFpdGy5blFs3TZeuuyF7MBpWytjbKJouEEYAYJOCkz5AOTNdAWbo1pNBiMHD0zi6PM5ly0tOZtr7Dt5QvrSPSKHD4DPUEtjaWgkNLjdxsNg271wuoSpY3CAHOaDw0u8gfJ51s68pg7BZcpB90h3EH+YOZATGjWtChxGfgKeRxkylwDo3tuG77Ei1+heWkOtfD6GodTzyuErMuYNje4DM0OAuBa9iD41Q2DA4YMLxNoOR75Wy25eDmcx4+9C633Vr4nTuraauxOQG76qONnW/PI4fdaIx40B+jKjWHRx0DK5z3djyOytdkde93N4u8bWuUH298K8NJ+TJ/RcFj3/AJMpPtR/izrQ1X4diUlG40UVC+LhXAmoY0vz5GXAJ+LbL50BblBraw+eCeeOR5jpgx0p4N4IEjsjbC1zt5lH9vfCvCyfkyf0UhodglQ6CaPE4KLu3NAbDGzK5g292LWNnbRdVd/EHgkFLJRinhihDmzZuDY1l7OjtfKBe1z5UBZOH658NnmjijlkL5XtjaOCkF3OIa3aRs2kbVv6S6zqDD5OCnm912Exsa57hfdmtsbybCbqP1a6LUhwyimNNAZeCjfwnBR5842h2a1735d6rvSjRRk2MOmwvEKc1T5XPEL3EPbM25eGuLS1252w2tu2oCyMH1yYbUytibM6N7jlaJWOYC47hm4oPWQu3C/NOkGNVVHWN9maClqHuaDmLWtc6MEi7XwnKTvHdNJX6OwysbNDHKy+WRjJG335XNDhfpsQgNhFlYJQBcXrG1hswyMMjHC1k2yGIXJuTYPcBttfcN7jsHKRFaXa2bS9h4Uzsusd3N291HGdxJI2PI68o5TyLY0F1bCje6tr5BPXPu90jjdsWzblJ5QNmbZYbBYbwM6t9Cjh8UtbXPBrJw6SZ7yPc2cctzbhzuO7YBuG2e0eidUyurZAWh7eDpmOBBZT3Di8g7nSuAcRyNbGN914NvijgbEUDCHC+zsp7TcG3gAbEeEIHxR3XUgIDKIiAIiIAiIgCIiAIiIAobGMA4R4mgfwNSwZWyAXDm3vwczNnCM87TtaRyzKICBocebI7sarjEU5BHBu7qOZvKYXkWlbbe02cOUcp4zHdUToZTVYNMaSfeYrngn8tuXKPokFvUrGxLCoqmMxzMD2GxseQjc5pG1rhyEWIUOIKuj4hNZAPiPcBUMH0ZHWbOOh+V30nIDjcN1wyUkggxqlfTSbhMxpdG76VhfZ0sLh0BWRhWNQ1cYkp5WSsPxmOB8RtuPQVoRYhSYix0LgyQge6QTMs9v1opBmHXa3MVxmJ6ko2SGbDKmahl32a5zmdW8OA8ZHQgO60n0eZiFJJTSuc1koaCWWzDK4PFrgjeByKL0F1ew4QyVsD5XiUtc7hCw2LQQLZWjnXHjSTHsM2VdI2viH82Hj2HPkF/KzxqVwbXnh8xyTGSlk3FszDa/NmbcDx2QHtimpulqMQNc6WcSmRkuUGPLmZlsNrL27kcq9dNdUlNi1Q2eaWZjmxiO0ZjAsHOcD3TSb3cV1eGY5BUi8E0Uo+g9rvLY7FvICqf8As7UXzmr/ABxf7an63VPTy4bFh7pZ+ChkMrX3ZnLiXmxJba3dnk5Au3RAVP8A9nGh8PVeWH/bU1S6nKWPD5aESz8FNK2ZziY8wc3LYDuLW7kci75EBw8+qSlfhkeHufLwUUhla+7M4cS4nbly27pw3JLqkpThjcPD5RE2Ths4LM7n3dxjly7jbduaF3CIDjKzVdTy4XHhxkmEMTs4cCzOTme7acuXe48i5sfw6UQ3VFWPvRf7atdEBx2hGrGDCZJHwyzSGRoYRIWEAA5tmVoX1p1q0gxd0Tp5JWcCHhvBlgvnLSb5mnmC69EBH4DgzaOmip4y5zIWBjS61yBz2AF/EuR0n1M0VdOajNLBM45nOicAHP8AlFrgbO6RZd5JIGi5IAHKTYeVcvjOtDDaQHhKuIuHxYzwjr81mXt47ICAotRNGJhLUTVNU4W2TPBBtuDrC5HReysdoDRYbAObkCquTXNUVhLcKw6afkEkgswdJDdnleF5+0DF8T24nXcBEd8FPzcxy2b5S9AdHpVreoKElnCcPNuEUNnHNzOdxW9VyehcscOxjH/fBOHULv5YvwkjfpDY4/eyj6JXZ4DoNh2ER8IxkbC0d1PK4F3XndsZ92y2jj81VsoYu4P/AKmYObHbnjj2Pn6+5aflFAa+E4FQYHT+5tEYdZpcbullfyNFhme48jGjqC9G4bLXkOq2mKm3tprjNJtuHVRBtbl4IEj5RduG/hejbIn8NI509QRYzSWuAd7Y2juYm/RaBflvvUvZAGtsLLKIgCIiAIiIAiIgCIiAIiIAiIgCIiAj8VwGGqA4aMOLeK7a17DzskaQ5h6io72NrKfvE7ahg/l1Nw+3M2oYL/jY49K6FEBz3twbFsq4ZqU/Ke3PF+dFmaB9fKvWswehxJmZ8dPUtO59mP8AI9u0eIqcUNWaIUsr85hDJDt4SIuikvzmSItcfGUBx+I6hsPec0Bmpn7wY5CQD1PufIQtPtb4xTe9MYc8Dc2cOI6tvCDzLtRo/Ux94rpbfJnZHOPxDJJ5XFZ7JxCPjQ004545ZIj+CRrh6aA4ns/San2OgpKoDlBaCeqz2epZ7Z+Kw++MFmPOYnPI8zXDzrtPbPIzvtDVs6WtimH9y9zvRR2m9K3juli+1p6iPzvYB50BxY165O/YbWx/dv8AqDV9D+Ieg+NBVt644/8AcXbx6bULt1ZTeOaMHyOIWzHj1K/iz07uqSM/5oDgx/ENhvyakf2bP3r5d/EPh3JHVHqjj/3FYBrKY/HhP3o1h2K0zd8sA+/GP80BXp/iAp3d6o62Q/UYPU4r5GuSrk7xg1W88l84HmjK71+l1E3fV0w/tovVmXgdO6K9mztef+G2SX/DaboDifbbpDP3nC4YgeWV27yyN9Sx7AaR1Xfa2npWneI2guHjaz/qXbnS5p71TVkvVTvjHlnyBPZWtefc6JrOmeoY30YRJ5LhAcUzUbw5zYhiNVVcts2UemX7Oqy6bCNVeGUliyljc4bc0l5D192SB4gt72Pr5O+VUUI5oIczvzJnOHoINCoH7agzVJ3+7yOe38oWi9FAfU2ltLGeDjfwr27OCp2mVw6CIwQz7xAXmaquqO9xR0jD8aYiWW3RFGcjfG89SnKWkZE0MjY1jRua1oaB1AbF7WQEHS6IxB4kmc+plG0PnIdlPPHGAI4/utB6VOIiAIiIAiIgCIiAIiIAiIgCIiAIiIAiIgCIiAIiIAiIgCIiALFllEB5yU7XcZod1gH1rUkwCmdxqeE9cUZ9YW+iAizorR/Naf8AJi/avpmjVKN1NAP7KP8AopJEBrxYdEzixsb1MaPUF72WUQGLLKIgCIiAIiIAiIgCIiAIiIAiIgCIiAIiID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4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US" dirty="0" smtClean="0"/>
              <a:t>           Water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6172200" cy="47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Prevent </a:t>
            </a:r>
            <a:r>
              <a:rPr lang="en-US" sz="2000" dirty="0" err="1" smtClean="0"/>
              <a:t>drownings</a:t>
            </a:r>
            <a:r>
              <a:rPr lang="en-US" sz="2000" dirty="0" smtClean="0"/>
              <a:t>, the </a:t>
            </a:r>
            <a:r>
              <a:rPr lang="en-US" sz="2000" dirty="0"/>
              <a:t>#1 cause of injury-related death among children under </a:t>
            </a:r>
            <a:r>
              <a:rPr lang="en-US" sz="2000" dirty="0" smtClean="0"/>
              <a:t>4</a:t>
            </a:r>
          </a:p>
          <a:p>
            <a:pPr lvl="1"/>
            <a:r>
              <a:rPr lang="en-US" sz="1700" dirty="0">
                <a:solidFill>
                  <a:srgbClr val="4D616C"/>
                </a:solidFill>
              </a:rPr>
              <a:t>Partner with local organizations and educators to teach water safety at home and in and around pools, spas and open bodies of </a:t>
            </a:r>
            <a:r>
              <a:rPr lang="en-US" sz="1700" dirty="0" smtClean="0">
                <a:solidFill>
                  <a:srgbClr val="4D616C"/>
                </a:solidFill>
              </a:rPr>
              <a:t>water</a:t>
            </a:r>
          </a:p>
          <a:p>
            <a:pPr marL="457200" lvl="1" indent="0">
              <a:buNone/>
            </a:pPr>
            <a:endParaRPr lang="en-US" sz="1700" dirty="0">
              <a:solidFill>
                <a:srgbClr val="4D616C"/>
              </a:solidFill>
            </a:endParaRPr>
          </a:p>
          <a:p>
            <a:pPr lvl="1"/>
            <a:r>
              <a:rPr lang="en-US" sz="1700" dirty="0">
                <a:solidFill>
                  <a:srgbClr val="4D616C"/>
                </a:solidFill>
              </a:rPr>
              <a:t>Offer free or discounted swim lessons, CPR classes and life jackets through many local Safe Kids </a:t>
            </a:r>
            <a:r>
              <a:rPr lang="en-US" sz="1700" dirty="0" smtClean="0">
                <a:solidFill>
                  <a:srgbClr val="4D616C"/>
                </a:solidFill>
              </a:rPr>
              <a:t>coalitions</a:t>
            </a:r>
          </a:p>
          <a:p>
            <a:pPr lvl="1"/>
            <a:endParaRPr lang="en-US" sz="1700" dirty="0">
              <a:solidFill>
                <a:srgbClr val="4D616C"/>
              </a:solidFill>
            </a:endParaRPr>
          </a:p>
          <a:p>
            <a:pPr lvl="1"/>
            <a:r>
              <a:rPr lang="en-US" sz="1700" b="1" dirty="0" smtClean="0">
                <a:solidFill>
                  <a:srgbClr val="4D616C"/>
                </a:solidFill>
              </a:rPr>
              <a:t>Start </a:t>
            </a:r>
            <a:r>
              <a:rPr lang="en-US" sz="1700" b="1" dirty="0">
                <a:solidFill>
                  <a:srgbClr val="4D616C"/>
                </a:solidFill>
              </a:rPr>
              <a:t>Safe: Water </a:t>
            </a:r>
            <a:r>
              <a:rPr lang="en-US" sz="1700" dirty="0">
                <a:solidFill>
                  <a:srgbClr val="4D616C"/>
                </a:solidFill>
              </a:rPr>
              <a:t>program emphasizes three key messages for families when in and around water: Lock, Look, </a:t>
            </a:r>
            <a:r>
              <a:rPr lang="en-US" sz="1700" dirty="0" smtClean="0">
                <a:solidFill>
                  <a:srgbClr val="4D616C"/>
                </a:solidFill>
              </a:rPr>
              <a:t>Learn</a:t>
            </a:r>
            <a:endParaRPr lang="en-US" sz="1700" dirty="0">
              <a:solidFill>
                <a:srgbClr val="4D616C"/>
              </a:solidFill>
            </a:endParaRPr>
          </a:p>
          <a:p>
            <a:pPr lvl="1"/>
            <a:endParaRPr lang="en-US" sz="1700" dirty="0">
              <a:solidFill>
                <a:srgbClr val="4D616C"/>
              </a:solidFill>
            </a:endParaRPr>
          </a:p>
          <a:p>
            <a:pPr lvl="1"/>
            <a:r>
              <a:rPr lang="en-US" sz="1700" b="1" dirty="0">
                <a:solidFill>
                  <a:srgbClr val="4D616C"/>
                </a:solidFill>
              </a:rPr>
              <a:t>Kids Don't Float</a:t>
            </a:r>
            <a:r>
              <a:rPr lang="en-US" sz="1700" dirty="0">
                <a:solidFill>
                  <a:srgbClr val="4D616C"/>
                </a:solidFill>
              </a:rPr>
              <a:t> </a:t>
            </a:r>
            <a:r>
              <a:rPr lang="en-US" sz="1700" dirty="0" smtClean="0">
                <a:solidFill>
                  <a:srgbClr val="4D616C"/>
                </a:solidFill>
              </a:rPr>
              <a:t>gives children </a:t>
            </a:r>
            <a:r>
              <a:rPr lang="en-US" sz="1700" dirty="0">
                <a:solidFill>
                  <a:srgbClr val="4D616C"/>
                </a:solidFill>
              </a:rPr>
              <a:t>and families the opportunity to borrow life jackets from loaner stations near lakes or </a:t>
            </a:r>
            <a:r>
              <a:rPr lang="en-US" sz="1700" dirty="0" smtClean="0">
                <a:solidFill>
                  <a:srgbClr val="4D616C"/>
                </a:solidFill>
              </a:rPr>
              <a:t>marinas </a:t>
            </a:r>
            <a:r>
              <a:rPr lang="en-US" sz="1900" dirty="0">
                <a:solidFill>
                  <a:srgbClr val="4D616C"/>
                </a:solidFill>
              </a:rPr>
              <a:t> </a:t>
            </a:r>
            <a:endParaRPr lang="en-US" sz="1900" dirty="0" smtClean="0">
              <a:solidFill>
                <a:srgbClr val="4D616C"/>
              </a:solidFill>
            </a:endParaRPr>
          </a:p>
          <a:p>
            <a:pPr lvl="1"/>
            <a:endParaRPr lang="en-US" sz="1900" dirty="0">
              <a:solidFill>
                <a:srgbClr val="4D616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76400"/>
            <a:ext cx="1752600" cy="279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298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 eaLnBrk="1" hangingPunct="1"/>
            <a:r>
              <a:rPr lang="en-US" smtClean="0"/>
              <a:t>           Sports Safety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246188" y="1524000"/>
            <a:ext cx="5029200" cy="4419600"/>
          </a:xfrm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r>
              <a:rPr lang="en-US" sz="2000" dirty="0" smtClean="0"/>
              <a:t>Prevent serious sports-related injuries to kids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4D616C"/>
                </a:solidFill>
              </a:rPr>
              <a:t>Annual research report to drive awareness efforts and program focus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rgbClr val="4D616C"/>
                </a:solidFill>
              </a:rPr>
              <a:t>Host local clinics for parents, coaches and kids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rgbClr val="4D616C"/>
                </a:solidFill>
              </a:rPr>
              <a:t>Areas of focus include acute and overuse injuries, dehydration and concussion 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rgbClr val="4D616C"/>
                </a:solidFill>
                <a:hlinkClick r:id="rId2"/>
              </a:rPr>
              <a:t>Game Changers Video</a:t>
            </a:r>
            <a:endParaRPr lang="en-US" sz="1800" dirty="0" smtClean="0">
              <a:solidFill>
                <a:srgbClr val="4D616C"/>
              </a:solidFill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D64F67-AE7C-4488-8FC0-85DC8F2F91E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1509" name="AutoShape 4" descr="data:image/jpeg;base64,/9j/4AAQSkZJRgABAQAAAQABAAD/2wCEAAkGBxMTEhQUEhQWFhUUGBobGRcYFBgfHBshGBsXGBYaGxoYHSggGBonGxobIjEhJSkrLi4uGR8zODMsNygtLisBCgoKDg0OGxAQGywkICUsLzIsLSwvLCwsLCwsLCwsLCwxLCwsLCwsLCwsLC8sLCwsLCwsLCwsLCwsLCwsLCwsLP/AABEIAGYB7AMBEQACEQEDEQH/xAAcAAEAAwEBAQEBAAAAAAAAAAAABQYHAwQCAQj/xABFEAACAAQCBwUCDAUDAwUAAAABAgADBBESIQUGBzFBUWETInGBkTJCFCNSYnJzgpKhsbLBMzRDosIkU9Gzw+EWF2OD8f/EABsBAQACAwEBAAAAAAAAAAAAAAACAwQFBgEH/8QAOREAAgECBAIGCAUEAwEAAAAAAAECAxEEBSExEkFRYXGxwfATIjKBkaHR4RQjNHLxFTNCUiRigkP/2gAMAwEAAhEDEQA/ANxgBACAONXVJKUvMZUUb2YgAeZgShCU5cMVd9RX6LXilmz1kSu0ZnNg2Cy5Ak+0QbWB4RBTTdjPqZXiKdJ1JpJLr1LNEzXCAEAIAQBzqJ6opZ2VVG9mIAHiTlAlGMpO0VdnzS1aTFxS3V1+UrAj1ELicJQdpKz6ztAiIAQAgBACAEAIAQAgBACAEAIAQAgBACAEAIAQAgDhW1kuUhea6oo3sxsP/wB6R43YnTpzqS4YK76iB0drtSz56yJXaMzk2bBZcgWJzNwLDlEVNN2Rm1ssr0qTqTskuvUssTNeIAQAgBAHKpqUlqWmMqKN7MwA9TlAlGEpu0Vd9R+U1SkxcUt1dTuZWBHqICcJQdpKz6ztAiIAQAgBACAEAIAQAgBACAEAIAQAgBACAEAIAQBD6y6wSqOVjfNjkiA5sf2A4nh42ERlJRMvB4OeKnwx25voKJRUU3SGOsr3K0soMwVbgELfEEHAcC287r8qknLV7G7qVaeCth8MrzfPt87bH1sykrNrJ84IECL3UG5e0JAA6hVIvxuYU1d3PM5lKnh4Um733fTb7s1GLzmhACAEAfE6YFUsxsFBJPIDMmB6k27IymRUPpeuVZhKyEDMEB3KtgD9NiVueAJA3RRfjkdTKEcswvFHWb0v1/RfPmddRi1PpObTqTgJmIRz7Mkox62FvMwhpKxDM7VsFCs1rp89zVIvOYEAIAQAgBACAEAIAQAgBACAEAIAQAgBACAEAIAg9adZJdHLxN3nb2JYObEbyeSjif3iMpcKMzBYKeKnaO3N9H3KPRUMytD12kHYU8sMyoLgMF3hB7q8L+0x48YrSctWbqpVhhGsNhV670b6Pv8AJHbZZTiZUVE/CFwgBVHsr2hYkDwCgecKerbI53NwpU6V79PXb+TTouObEAIAQByqZ6y0Z3NlRSxPIAXJ9IMlGLlJRW7MroHfS9b8cWWRLUsEB9lcgo+mSRc9DbhFC9eR09VRyzDeprN8/PJHbZ1MaTpCfTgkp8YpHWU1lbxtcefSFPSViGbRVXCQrNa6fNao1OLzmRACAEAIAQAgBACAEAIAQAgBACAEAIAQAgBAHKrqFlozubKilmPIAXMCUIOclGO7MY7WZpOvUNcCY1gPkS1uSB1tfPixjG1nI7Hhhl+EbW6+bfn4F22k1CyKFJEsYRMZUAHBUGI+WSjzi2o7RsaXJ4OrinUlrZN+9ni2Qy+5UtzZB6Bj/lEaRdn79eC6n3mhxcaAQAgBAFb2h1fZ0E6297J98gN/beITdkbDKqfHiodWvwKvshkd+pfkqKPMuT+QiFLmbTP56U49r7j41Al9vpGoqBmqmYwPWa5wf2hoQ1k2M0fosHTo89PktfmafFxzYgBACAEAIAQAgBACAEAIAQAgBACAEAIAQAgDhXVaypbzHNlRSxPQC/rBuxOnTlUmoR3ZjdIJmk69e0vZzcgH2Ja54Ryyyvza8Yy9eR2E+DL8I+HdfOT5+eSLjtRqhKpJchAFExgLDgssA2HTFgiyo7Kxpslp+kxDqS5L5vyznsiT4me3OaB6ID/lClsTz5/mwXV4sv0WmiEAIAQBVtpNX2dDMA3zGVPU3b+1TEKjtE2eUU+PFRvyu/PvIHZFJAFTMPzF9MbH8xEKXMzs+ld04drOGzST21bU1Pu94jxnPiH4A+sKerbJ5vL0eGp0eenyVjTouObEAIAQAgBACAEAIAQAgBACAEAIAQAgBACAEAU/ahWlKLAP6rqvkLuf0284rqP1TbZLS48TxP8AxV/DxK7skpgZ8+Yfclqo+2xJ/REKW5sc+m1ThDpb+X8nTa9OvNp0+Sjt94qP8Y9qkchj6k5da8SR2RD4if8AW/4LHtLYx8+/vR/b4svsWmiEAIAQBRtrU21NKX5U4fgj/vaKquxu8ijevJ/9fFFV1d02tNQVIB+OnPgQDf7Au1uQxG3WwiEXaJs8ZhXiMXC/sxV2+W+3nkaFqPoP4JSqrC0x++/QkZL5Cw8b84uhGyNBmWL/ABNdyWy0XZ9ywxIwBACAEAIAQAgBACAEAIAQAgBACAEAIAQAgBAFK2q1hSkWWP6swA+Cguf7gsV1XobjJKSliHJ8l9iH2RU15lRM+SqKPtFi36ViNJGZn9T1YQ7WcNrc+9RJT5Mot99iP8I8q7lmQwtSnLpfcvuTmyRf9LN6zj+iXEqWxg57+oj+3xZeItNKIAQAgCg7XZnxEhec0n7qMP8AKKquxvchX5s31eKK1oTTQkaNqJam86omlFUe1YpLDNYZ8SBzPnEIu0TY4rDOtjISl7MVdvlu/L6jRtTdCfBKZEP8Ru9M+kbZeAAA8oujGyOex+K/E13NbbLs++5OxIwhACAEAIAQAgBACAEAIAQAgBACAEAIAQAgBAFD2ur/AKeQeU380b/iKquxvMhf50v2+KPDsfPeqh0lf92PKXMvz9f232+B5Nra/wCplHnK/J2v+YjyruW5C/yZdvgS+yJviZ4/+UH1Qf8AESpbGJny/Nh2eLLjpbSkqnlmZOcKo9SeSjeT0EWNpbmno0KlafBTV2UGbr5U1E0pSokpAGYu4xMFQXZyL4RYcM87C+cVekbehvllNGhT4qzbe1lpq9l5+B8UWsmlakNNppamWhtbCmdgDY3ILNbM4bb4KU3se1MDgKDUK0nxPt+neXDVDWIVkosVwTJZwzE5HgRfOxzyO4gjhFkZXRqMdg3hqiV7p6pld2vH4qnHz2/T/wCYhV2NjkP9yfZ4kPsz0As6aaiZYrIYBV5va4J6AZjrblnGnG+pl5zjHTgqMd5b9n37ix67a6/Bm7GQFaba7Fs1S+4WBzYjPoLc4nOpbRGuy3K/xC9JU0jy6X9j61B1rmVZmS5wXGgDBlFrgmxBF94Nsxz6ZoT4tzzNMvhhuGVNuz6S4TZgUFmIAUEkncAMyT0iw1KTbsjLtNbR5xmn4MFWWpyLrcv1OfdB5DPrwFDqu+h02HySnwfnN8T6ORougtI/CKeVOtbtFBI5HcR1zvF0XdXOexNH0NWVPoZR9YdozpNZKVEKobF3BOIjfhCkWXrneKpVbPQ3eEyVTpqdZtN8lyLfqppv4ZTibhwtcqy3uARyPIgg+cWRlxK5qcbhXhqrp3v0dh11j0stLTvOOZUWUfKY5KPXf0Bj2TsrkMJh3iKqprn3EfqJpx6umxzLdojlWsLA7mU24ZEehiMJcSMjMsJHDVuGGzV0WImJmvKrp3XymkEqh7aYOCEYR9J93pc9IhKokbPC5TXrav1V1/Qh/wD3BnkIopQZs6xloGY903sxyuSbGwFshfcREfSPoMz+kUtW6nqx3dufx5d+hK6C1xZ54pquQZE1vZvfC3G2YyvY23g2te+UeqetmYmJy6MKXpqM+KK36UWLSuk5VPLMycwVR6k8ABxPSJtpbmBRoTrTUIK7KE+1Hv5U/wAXfjM79udrYb9L+cVel1N6sgfDrP1uzT6/I0VJylQ4IwkYr9CL39IuOecWnbmUau2mylmFZclpksGxfEBfqikZjxIip1Vc3dLIqsoXlJJ9H18su9HUrNlpMQ3V1DKehFxFqdzSzg4ScZbo7QIiAEAZ9teX4qnPDGw9V/8ABiqqb7IX+ZNdXifGyFu7Uj50s+of/iPKXMln69aD6mQ+1ZT8NQ8DIT8Hm3iNXczMjf8Ax2v+z7kWPZG3+mnDlOP4pLidLY12er8+P7fFlr0xpeTTS+0nOFHAcWPJRvJixtLc1VDD1K8uCmrsoEzXypnzGFOiypaKzszLiZUQXZjnhvwAF8yBeKvSN7G9/pFGjBOq3KTaSS0V3y6feKPWPS1QGnSJSmUptbCpvbeMyGc88NunKClN6o9qYHL6LVOrJ8T89Fl7y46pawCsk47YXU4XXkd9x0I/ccIsjK6NPjsI8NU4b3T1T6irbXzlSjrM/wC3FdXkbXIF61R9nieHZhoFZrtUvmJLYUX59g2I+AYW6m/AR5SjfUuzrGOEVRjzV32dH1JvXXXc079jThWmD22bMJfMKADm1s+mW/hOdS2iMLLsq9PH0lW6jy6/sejUHWmZV9ok4Ljl2OJRYMGuMxc2II/GEJ8RXmmXwwri4PR9PUWyfOVFZnIVVBJJ3ADMkxYaqMXJpLdmXaV2kTzNvTqiylOQdblurZ92/IZjnFDqO+h09DI6ah+a3xdXL6mk6IrhPkSp1sPaIrW5XFyPKLk7q5zlek6VSVN8nYoOnNpLiaVpUllFNsbhjjtvKhSLLyOd98VSq9BvcLkkZU+Ks2m+S5dpddWNMirp0nYcJNwy3vYqbGx4jj5xbF3VzT4zDPD1nTvc+dadMikp3mmxbcgPFj7I8OJ6Ax5KVlcYPDPEVlT5c+w82pGmmqqVZky3aKzK9hYXGYNuF1IhCV0WZjhlh67hHbdE+TEjBKnp3X+mkErL+PccEIwjxfd6XiEqiRtcNlFetrL1V17/AAIka/1BwItKDOm2ZEDMbKRdScrkkZ2ystjxiPpH0GT/AEilrJ1PVW7tz+3eS+r+t7TZ3wapkmROIuoN7NlfiAQbA23g2OfCJRnd2Zi4rLlTp+moy4o8+ondMaWlU0szJzYVG4cWPJRxMSbSWpg0MPUrz4IK7KMNqPxmdPaVfM4+/bna1r9L+cVelN48hfB7frdmneaKZqhcRICgXuTla17+FouOes725lFqtp0pZmFJLPLBsXxAE9VQjMeJHlFTqq5u4ZFVcLykk+j7l5pp6uqupurAMDzBFwfSLTSyi4ycXujpAiIAQBWtolAZtDMtmZdpg+z7X9haIVFeJscqrKnio32enx+5Tdk9Thqpif7kq/mjDL0Y+kV0nqbjPYXoxl0PvX2JDa9T/wAtM+mp88LD8mj2ryKMgnrOHY+8g9S9Z1opdRiUuz4OzUcSMYNzwGY6xGEuEzcywEsVODTsle76EcNa5FUyy6ita0yaSJcr5KixY29wXK5bzfPOPJ33ZPAToKTo4daLeXS/Hn4Fh2XaLSZIqmb+p8T4DDdreOMegidJaM1+d15Qq00uWvvv9jjQTNIaLxyuw7eSWxBlDEcBe63KXAFww37jzLihoSqrB5hafHwytqnby/cRGjdNVYrZz0knDMqN8ogm25ic8Od7m5y7xiKk+LQy62Fw/wCGhGtO8Y/5Lu5+UctctH1ctpUysmB5k4PYA3CBMGWQCj29y5ZbzHk092WZdWw81KFCNkre+9/oTeoul1paCrnHMiYAo+UxRQo9d/QGJwdotmDmeHeIxlOmua17Lu5CaV0SVoZdXNJM6pn3uT7hSY27d3iMV+VhEXH1bszcPiE8U6EPZhH53X8Etsl/mZ31X+awpbmLn39qHb4E9tCr3mNKoJH8SoIx9FvkD0NiT0Q84sm/8UYGVUYwUsVU2jt2+fmzM9K0olTpsoG4luy3PHCSL/hFDVnY6bD1HUpRm+auXuo058G0NIVTaZOUqvMC7Y28hl4sIt4rQNBDC+nzGbfsxd34IpGmNFtTtLR/aaUjkW9nHi7viAB53iuSsb3DYhV1KUdlJrttbU0vZR/Jv9c36ZcXUtjms8/Ur9q72VzX/SL1c6ZLkjFKo1LORuxXwu3lfD5PwiFR8T05GwyqjDDU4zqaSnouzl8foeLUPWZKNp3a4ijqCAoucS3sOlwTn0EeQlw7mRmmBliVFw3Xc/oT9OKzSt2msaei+Su9xxzPtDqe70MT1l1I10/w2X+rBcdTr2Xn49ZSNGUST6tJSX7OZNsLnPBe+8ccEVJXlY3larOlhnOXtJfP+S7a30s+lrpdbJlY5aqAQAbLZShUhRdQVOTbr+hskmndGkwFSliMNLDVJWd7+PeQetetS1iymWS0ubJfFixAgDobAg4gp3cIjKdzOwGXvDSkpTTjJWt56rk1oLVR6lBV101puJMUtMRORFxiPAbu6tup4RJQurswsTmEaEnQw8eHWzfnvZnAOXlFJ0vM0rWzSzmmpaKRnNny5eID5JUAL0xG9/mg84uk9EkcxgMPH01TE1PZi3bt+3fYz/SVJ2U2ZKJuZbst+eE2JipqzOho1PS04z6Vc2nUf+Qpvqx+ZjJhscXmP6qp2k5EjDBgDNX14qVrxKmqiSlm9myAXNicIbGczvDZWy4RT6R8VjollVGWE9JBtyte/hb5E/tKoO0omYDOSwmeQur+isT5ROorxMDJ6vo8Uk/8tPp8ysbJKkCfOl/Llhh9hrH9cV0nqbTPqd6cJ9Dt8f4O216ns9O/NXU+RUj9Rj2qtiGQT0nHsfeRWputK0cmeuEvMdkMtRuJIINzwAsvU3yiMJ8KMrMcvliasHeySd30I8etdNU/FzqxvjZ18Mv5CLa+W5MyLLv33N48mnuy3AVKF5U8OvVju+l+Pb8CzbNdELNpKrF/XJlX44Qg3ebn0ETprRmtznEyhiKfD/jr77/Y8+j6nSGjA0k0/bSsRKsoYjPeQyXwg77MN94LihpYnVhg8e/SKfDLmnbxt8mRGh9MVYq55o5QEyoJZpRF8OeK+ZUCxY5nLvboim7uxl4jDYZ4eHp5XUdLrn39Bw1x0dVSnlvVzBMmTQxsDfCFK5bgB7W5Rbxjyaa3Lcur0KkZRoRso295Pam6ZFJoypm5Yu3KoDxYy5WHyG89AYnB2jc1+YYZ4jGwpr/XXsuyC0xocy6KRUTLmdUzWYkn3WUsuW659q/zojKPq3M/DYnjxUqMPZhGy7U1/BN7Iv40/wCrX9RiVLmYOf8AsQ7X4Exr/WPOmydHyD3ppDTDyXeAemRY/RHOJTd/VRiZZTjShLF1No7db86fwZlXyBLmzJYNxLmOlzxwsVv+EUNWdjp6M+OnGb5pP4q5ftLab7DRFNLQ/GT5QUW3hbDGfQhR9LpFzlaJz9DC+mzCpOXsxbfv5fX3FJ01otqaYst/awIzDkWFyvluilqxvMNiFXg5ra7S93M0/Zd/Ij6x/wBovp+ycxnX6p9iKlr3pF6ydMEoFpFGO8RuuzBWbrnkOisd0Qm+J6G1yujDDU4uppKe3Z0eeo5ai60pRics0MVcBlCj3lyt0uCMz8mPIT4dyeZ5fPEuDhutH2fYm5Eqr0mDMqHNPRC5wJkXA35n2h84i3IcRPWW+xgTlh8A+CkuOp0vZff59ZS9AUSVFXKlAEJMmbjvwC7EHrhFrxVFXlY3eLqyo4aU3ul89u8uWtMmfR6QFbKlGZLZQCADYWUIVOEdzIAg7vyiyV4y4kabBSpYnCfhpys7+N/eQmtWtIq+xmJKaVNkMTixA23EZ2GYYA5iIynczcDgHh+KEpKUZLbz1EzozVJp0k1dbNaazSi8tMRNgVxKWPocIsPGJKF1dmFWzGNKfoMPHhV7N+/zqzOTu8opOl5mm666TeYlPQSM5k5Ux25EDCpPAGxY9F5GL5v/ABRy+W0Iwc8VV2je3b526zO62R2c2ZLvfs3ZL88LFb/hFLVjo6U+OEZ9KT+Jt+p/8jS/Uy/0iMmOyOJx/wCpqfufeTESMQQAgD8dQQQcwd4gNjHK+jbRekEex7INiQ80OTr1YAkeh4xjtcEjr6VRZhhHD/K2vbyfv+patqU6W1HKIYEtMVpdjvGFrkcxY/iInU9k1WSRnHEtW5O5Wdl9Oj1pxqGKSmZb8GDILjrYn1iFJamzzuco4dcLtd2fwZJ7X79pTcsMz85d/wBolVMfIPZqe7xO2yXSSgTqcmzFu0XrkFYDqMIPn0hSfIrz2hK8aq2tZ+BoruACSQABcknIW3knlFxzyV9EZtq9WfC9MvOT+GitY/NCiWp8ybxTF3nc6PF0vw+XRpy3b+/y2P3bD7VJ4Tvzkwq8hkH/ANP/AD4lR0BSPUzJVKD3GmY2tw7oDN4hAQOrdYrjrobXFzjh4yxHO1l8dPn3F92rywtJIVRYCcoAHACXNAEW1djR5G28RNv/AF8UV7ZnVpJm1EyYbIkgknwZfU9IhTdmZ+dU5VIU4R3cvAn9QJDVM+fpCaM3YpLB4DK9vABVv0aJw1bkYGaSjQpQwkOWr7fOvwKFrP8AzlT9dM/UYqluzf4H9NT/AGomdTaBq2okhx8TSILjhkzMo8WcknotolBcT7DBzCrHC0Z8PtTfn4L5s/dqP89/9Sfm8Ku4yT9L/wCn3I66F1h+CaMcIbTps5wnzRgl4n8uHUiPYytEhicH+Jxyv7KSv8Xp7+4ndGyE0bo13nqGmTx3kO9iwISWegW5P2oklwx1MGtOeOxijTfqx2fQlz+nuMxQlCCRcrY2YZHcRcHgR+BijY6d2kmk9+aN10pPxUE15W5qd2S3WWStvwjKfsnC0o2xEYz/ANlf4mOar1iyauRMbJVcXPIMCpPgL38ox4OzOyx1N1MPOEd7d2pvIjKOEKrtKrll0TobYppVVHgwZj5AepEQqO0TaZPSlPFJraOrJDVuWV0fIB39gv4pePV7Jj4uSli5tf7PvMKl7h4RindPc0zZro5prvWzcyLS5fTCoViPBQFH2ouprmzmM4rKnFYantu/fr9/gUnWf+cqfrpn6jFUt2bzBfpqf7V3GtamzlXR9MWYKMAzJAGZIG/rGTH2Tkswi3iqiS5sp2v+mZjVgpu1aTJXAGZb++AS7BSCwANrdDFc5a2NvleFgsM63CpSd7Ls5dR2laCq5IE2h0gs5d+EzMj4BmZD528YcLWzIPF4eq+DEUeF9KW3yT7yn6z17zpzTHQS5uEBwN2JRbEOQIC8T4mK5O7NxgqMadJQi7x5djNrqtISFS0+bKUMtmDuo3jMG5jJuuZxkKVWUvy4t68kzIqSoShr1eXMWbJVvaRg15b3BBw37wB3c1HMRj+zI6ycZYzCOM4tS6Hpqvr4lw2sTUamkWYFjMutiM1wNcjpmufURZV2NRkakq8tNLa/FEDsrp0eqcsoLJLxIT7pxAEjrY74hS3M/PJyjQST0b1PTtcB7eRy7Nrfez/aPau5XkP9ufaiQ2TaTXs5tOTZw3aKOYIVWtzsR/cIlSfIx89oS441Vta3vL/NmhVLMQAoJJJsABvJPARaaFJt2Rm+qVV8K0vPqFBwBGsenclpfqQL26GKYu8rnQ46n+Hy+FKW9/q38Nj52v8A8Sm+jM/OXCqTyD2anavErGrdG9VNk0v9PtGmOOmFA5P2UCjkW6xCKvobLG1I4eEq/wDlay+dvr7i67W1AkU4GQEw2H2GiyrsaXIta0/2+KITZrXJINVNmGypKUn7xsBzJOQHWI03a7M3OaUqvooR3bfgT+zuladMn180d6cxVOgB71umQQfQPOJ01f1mYGazVKMMLDaK17fOvvM501/M1H103/qNFMt2dHhf7EP2ruRZdSKFqyplPMHxVJLQAcLrfs182ux8LconBcT7DWZlVjhaMox9qbf3+iPPtM/n3+gn5RGp7Rbk36VdrPXo/WH4NooJLPx06ZMC23qMgz+PAdT0MSUrRKK2D9Pj3KXsxSv9Pr1E1Lp5ejdFsJyhpk8EMh4s6kBD81V3+BtviXsx1MKU54/GrgdlHZ9CT397M0kt2bqWW+AqSrDfYg2IPAj84pOmkuODUXut0bhrLNvQVDJuNO5FuRQ7vKMmWxxGEj/yoKX+y7zI9T6tZVbTu5socgnljVkuenejHg7SOtzGnKphpxjvbuafgbrGUcOU/ahXKlGZZ9qcygDojB2PhkB9oRXUeljbZNSlPEqXKKfdZEtRSyujkU71pQD5S4kvZMSpJSxTa/28TCwMvKMU7vmahs10c0xpldOzZzgQ9BYMR6BByCnnF9NX9ZnLZvWVNRw1PZavt86mfab/AJmo+vm/9RopluzocL/Zh+1dxsuqs5VoaUswUGVLFyQMyAAM+JMZMdkcbjU3iallzZNxIwxACAEAQ2tdDTzaaZ8JyRAWxj2kI3MvXhbje3GIySa1MrBVatOsvRbvS3T1GXU+r7zKGZVzHfBKFpKniMYDb74VzOQ434DOjhurnTyxkaeKjQgleXtPrse3ZUP9cfqX/VKiVLcrzz9Mv3LuZfNdtX/hkjCthNlnEhO48Cp5Aj8QIsnHiRocuxn4Wrd7PR/X3GN1MibTzLOHlTFNxe6kW4qR+YjHs0zsYTp14eq1JMkG0xW1YEjtJs6/uKBn9LCBcfSyj3ilLQx/w2Ew35nCo9f0v4Goaj6t/A5Jx2M6ZYuRwt7KA8QLnPiSekXwjwo5jMcb+Jqaeytvr7yvbYJRtSv7qmapPVuzKj+0+kQq8jYZBJXqR5u3yv8AU67KND4UepYZzO5L+iM2I6FrD7Ee0o6XIZ5ieKaox5avt+y7z1bWpZNJLIGSzlLHkCkxQT5kDzEe1divI5JYhp846fFGd6A0RNqpolSr2Nsbe6o5twJ5DifUUxi2zocXiaeHhxz35Lm353ZuOjqFJEpJUsWVFAH/ACeZJzPjGSlZHEVasqs3OW7MT1kkM1dUIqku09gFG84mutvEEesY0l6x2mDnGOEhJvRRNb1R0EKSnWXkXbvTDzY7wOgFgPDrGRGPCjk8di3iarny2XYUDatTMKtHI7rygAeqs2IehX1iqrub/I5p0HHmn3pfQ+NnerhnzRPmD4mUbi+53G4dQDmethzhThfU9zfGqjD0UH6z36l9yf2lle2oe2v8Hxt2nLelwfs4vLFEqm6NflCfo6vo/btp8/HwKtr9WyqisBpu+MCJdR7TXawXnkVHlbhEJtN6G1yqnUoYd+l01b15Lzc1jRFF2dLKkvnglIjdbKFaL0tLHKV6vHVlUXNt/MxXWTQUyknGW4OAk9m/Bl4Z/KA3j9rRjSjws7TB4uGJpqS35roZKaD16qadBLOGaiiyh73XkAwOY6G8SVRoxcTlFCtLiV4vq2+B8Ukup0tVDtDdRbGQLJLTeQvInhvJPQZFebPajo5dQfBu9ulv6L4GxTZdkKqPdIA8rARecgn612fz1R07zGSWgu7kKo6nLyjFSuz6DUqRhFzk9Fqb9obRy08iXJXdLUC/M72PmbnzjKSsrHBYis61SVR82YnrSpFZUg/7z/ixI/AiMaW7O0wLvhqduhFn1No51aZAm5UtH7IANncG4v8AKI4ncBl7xiyCct9jV5jUpYXj4Pbnv1L7+di3a1aoSqyzkmXNAsHAvccAy+8M+YMTlBSNTgsxqYXRax6PoUeo2Z1QPdaQw5lmB9MB/OK/RM3cc9oNaqS+D8SJ07qvOpOyExpZaaSFVCxOVhc3UZXYDziMoNGXhswp4jicU7RWrZoOjtnNGg+MDzW4lmKjyCWy8SYtVNHP1c6xM/ZtFdS+p5daNSaJJDzVJkYBe4LMp5AqxO85DCRmY8lCNrluCzTFOooP1r+d/qU4aAmNo9qya7WTAslCb93tFQ79y942AtuvuiHD6t2bd4yEcWsPTS1vxPrt39JK7Jh/q5n1J/Wke0tzGz3+xH93gy5a9auGskjBbtZRJS+439pCeF7DPmBFk43Rp8txv4Wp63svf6mPTZc2RMAYPKmIbi91YdQf3EY+qOvjKnXhpaUX70SLaVrqy0ntJs75gt5YsIAt1bKJXlLQxvw+Ewv5llHr+n2NU1L1dFHJs1jNmWMwjdluUdBc+ZJ4xdCPCjl8wxrxVW69lbfX3lW2wSzipmt3bTFvwv3CB42B9DEKvI2mQSVqkeenie7ZVojBJeoYd6bkn0F4+bfgoMe0o2VyjO8Tx1VSW0d+1/QbXJZ+DyWtks3M8rqwF+WeXpCrsMhklWkumPiih6uaFm1cwS5dwlx2j+6oHE8C2+w68rmKoxbN7jMVTw0OOW/Jc/46TcaGlSVLSWgsiAKB0H7xkpWOJqVJVJOct2YXpaldqydLVSXafMAUbyS7EfhnflnGNJXkdxh6kY4WE29FFfJGyaraFWkp1lCxb2nYe8x3nw4DoBGRGNlY47GYp4mq5vbl1IzjalTla0MRlMlqVPPDdWHll6iKaq1OjySalh3Hmn3nbZvq2Z0wVEwfFSj3Afeccvmqc/G3Ix7TjfVlecY1U4ehh7T36l9+4mdoRUVlCZ9/g4LYuV7re/TJbjleJVN1cw8qUnh6ype3ZW8+dbFU14qZdTWk03fxKi90e2+Yy55YRfpEJtOWhtcshOhhvztLNvXkvNzXqaiAp1kvmBLCN17uExelpY5KdRuo5rpv8zD9P6FmUk0ypgNvce2TrwI68xwPlGNKNmdvhMVDE01OO/NdD87EzobX2qkIJZwzVUWXHfEOQxA5jxz6xJVGjCxGT0KsuJXi+rb4HzoynqNK1YaabopHaECyoozwKOBO7nnc7oJOb1FedHLsO4w3e3S30vs+xrekUvJmADejAD7JAi97HJ03aab6TAdH0rTnly5Yu0wgL58fADM9AYxUrux39apGlBzlsjftF0KyJMuUnsy1CjrbeT1Jz84ykrKxwNaq6tRzlu2YVp5SKqpByPbTf1sYxZbs7nCNOhBr/VdxcdS6KdWtTvOypqIAS1tk7rkDnvIyuegA96LYXe5psxqU8Kpxp+3PfqT5e/zyNOi45sQAgBAGc7RtINPnyaCUfaZS/wBJiMAPRR3z4jlFVR3fCdBlNGNGlLFT5J28fjsWHW+mWVoybLQWVJaqB0BUCJT0ia/AzlUxkZS3buU/ZJKvUzm+TKt95gf8Yrpbm4z6X5UF19y+5qsXnLnOdIVhZlDDkQD+cD1ScdUxJkKgsiqo5KAPygJSct3c6QPD5mSwwswBHIi4/GB6m1qj9AtkIHh+OgIIIBB3gjKB6m1qj5kSFQWRVUclAA9BA9lJyd27nSBE85oZXaCb2adoBYPgGK3LFa9oWJ+knw8F3bo5fA9ECB56yilzVwzZaTF34XUMPGx4wsTp1J03xQbT6tDpIkqihUUKqiwVQAAOQA3QIyk5O7d2fFbRy5qFJqK6nerAEdN/GPGrkqdSdOXFB2fUeHR+rlLIbHKkIrcGtcjwJvbyjxRSLquMr1Vwzm2iViRjHGrpEmqUmIrqd6soI9DCxKE5QfFF2fUQn/omgvf4Ov3nt6YrRDgj0GZ/U8Xa3G/kTVHSS5ShJaKijcqqAPQRNKxiTqSm+Kbu+s7wIEZRaAppU1psuSqzGvds/e32vkt+loiopO5kVMXWqQVOUm0uRJxIxyE0tqnSVEztJsq78SHZb23YsJF+V4i4J7mZQzDEUIcEJae595K0lMktFSWoVFFgoGQiSVjFnOU5OUnds7QIiAIzSeg5M+ZJmzVJaQbpnlvBzHHNQfKPGkzIo4qpShKEHpLck49MczfX6taqq5NBLOWJcZHymz/tS7efSKZu74TocrpLD0JYqa5aeet6E/r5KWXoyaiiyqJSqBwAmSwBE5+yYGWSc8bGT3bb+TKxsilXnVDfJRB95mP+MV0kbTP5epBdb8PqahF5zJznSFcWdVYciAfzgexk47MSZKqLKoUcgAPygHJy1bOkDw+JspWFmAI5EXH4wPU2tj6AgeH5MlhgQwBB3gi4PlA9Tad0fMmSqCyKFHJQAPQQEpOTu3c6QPDz/AZXadr2adpa3aYBityxWvaFifpJ8PBd26OXwPRAgeetoJU5cM2Wkxd9nUMPGxG+DVydOrOm7wbT6jrKlKoCqAqgWAAsABuAA3CBFtt3ZyrqGXOQpNRXU8GAI6HoeseNXJU6s6cuKDs+o8ejtXqWQ2OVJRW+Va5F99ibkeUeKKRdVxleqrTm2iUiRjHCso5c1Sk1FdT7rKCPx4x41cnCpOm+KDafUQo1KoL3+Dr957emK0R4ImX/AFPF2txv5E3S0qS1CS0VFG5VUADyETtYw5zlN8Und9Z2gRIzR+gKaRMaZKkqrte7C/HMgX9kdBaPFFIyKuLrVYqE5NpEnHpjkFpPVGjnzO1myrubXId1xWyGIKQCbC14i4J7mbRzDEUYcEJae7QmKanWWqoihVUWCgWAA3ARIxJSlOTlJ3bOsCIgBAHxNmBQWOQAJPgMzA9Su7IyvUAGq0lMqH4B5mfAucKDyUkeUUQ1lc6fNLYfBxox6l8N/mXHaNMw6PndcA9ZiftFlT2TUZTG+Lh7+5kPsjo7SZ80j23CjwQX/NyPKI0loZmfVL1Yw6F3/wAF+i00QgBACAEAIAQAgBACAEAIAQAgBACAEAIAQAgBACAEAIAQAgBAHKpnBEZ23IpY+AFzAlGLlJRXMy/ZshqK6bUPmVVmPRppsP7cQiinrK50ubtUcLCjHyl5Ra9psy1BMHynlj0dW/aLKnsmsydXxcex9x4Nk1Hhp5sw/wBSZYeCC36i0RpLQvzypxVlDoXf9rF5i00ggBACAEAIAQAgBACAEAIAQAgBACAEAIAQAgBACAEAIAQAgBAEVrYxFFVEb+xmfpMeS2Zk4JJ4imn/ALLvKXsfUXqjxtKHl8bFVLmbnP2/y12+B7Nq1YSkimTN5r4sI3kDuqPN2Fvox7UfIpySmlOVaW0V5+Ra9XdGCmppUkb0XvEcWObn7xMWRVlY1eKruvWlUfPu5ElHpjiAEAIAQAgBACAEAIAQAgBACAEAIAQAgBACAEAIAQAgBACAEAQuuZIoam3+0w9RY/hEZbGZl/6qn2oq2yBRgqTxxIPIBrfmYrpczaZ+3xwXU+8+9qlUX+D0svvPMfFhHmiDzLH7se1OSI5JBR468tkvu/PWXLQejhTyJUkZ9moBPM72PmxJ84sSsrGnxFZ1qsqj5s90elIgBACAEAIAQAgBACAEAIAQAgBACAEAIAQAgBACAEAIAQAgBAHm0lSibKmSzumIy/eBH7x41dE6U+CamuTTMO0VpWooZzYDgmDuOjC4NjuI8dxH7xjJuLO3r4ejjKactVumjQtUNCTps411d/EI+LQi2EbgxX3cibDqSczF0YtviZz2PxVKnT/C4f2eb6fPMvEWGmEAIAQAgBACAEAIAQAgBACAEAIAQAgBACAEAIAQAgBACAEAIAQB4tNUfbU86V/uS2UHkWBAPrHj1RbQqeiqxn0NMxPQ2mqiimN2fdY910ZbgkG1iN9wb7jxjGi3Fna4jDUcXBce26aNE1O0FOaaa6tznP7CkewLWvb3TbIDgCb5k2uhF+0zncfi6cYLDYf2Vu+l+JdYsNOIAQAgBACAEAIAQAgBACAEAIAQAgBACAEAIAQAgBACAEAIAQAgBAHnaill+0MtC498oMX3rXjyyJ+kmo8N3bo5Hoj0gIAQAgBACAEAIAQAgBACAEAIAQAgBACAEAIAQAgBACAEAIAQAgBACAPOaGVj7Ts0x/LwDF9614WJ+knw8N3bo5HogQEAIAQAgBACAEAIAQAgBACAEAIAQAgBACAEAIAQAgBACAEAIA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7749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5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US" b="1" dirty="0" smtClean="0"/>
              <a:t>           T.V. </a:t>
            </a:r>
            <a:r>
              <a:rPr lang="en-US" dirty="0" smtClean="0"/>
              <a:t>&amp; </a:t>
            </a:r>
            <a:r>
              <a:rPr lang="en-US" b="1" dirty="0" smtClean="0"/>
              <a:t>Furniture Safety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7B9F9F-9C84-43A4-A70F-C0C4DFF0050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95400" y="1516484"/>
            <a:ext cx="7193280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8DC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8DC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8DC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8DC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7EB242"/>
              </a:buClr>
              <a:buNone/>
            </a:pPr>
            <a:r>
              <a:rPr lang="en-US" sz="2000" dirty="0" smtClean="0">
                <a:solidFill>
                  <a:srgbClr val="4D616C"/>
                </a:solidFill>
              </a:rPr>
              <a:t>Launched in December 2012 to prevent death and injury to children from television and furniture tip-overs.</a:t>
            </a:r>
          </a:p>
          <a:p>
            <a:pPr marL="0" lvl="1" indent="0">
              <a:buClr>
                <a:srgbClr val="7EB242"/>
              </a:buClr>
              <a:buNone/>
            </a:pPr>
            <a:endParaRPr lang="en-US" sz="2000" dirty="0" smtClean="0">
              <a:solidFill>
                <a:srgbClr val="4D616C"/>
              </a:solidFill>
            </a:endParaRPr>
          </a:p>
          <a:p>
            <a:pPr marL="0" lvl="1" indent="0">
              <a:buClr>
                <a:srgbClr val="7EB242"/>
              </a:buClr>
              <a:buNone/>
            </a:pPr>
            <a:r>
              <a:rPr lang="en-US" sz="2000" dirty="0" smtClean="0">
                <a:solidFill>
                  <a:srgbClr val="4D616C"/>
                </a:solidFill>
              </a:rPr>
              <a:t>TV tip-over injuries send a child to the ER every 45 minutes, on average.</a:t>
            </a:r>
            <a:endParaRPr lang="en-US" sz="2000" dirty="0">
              <a:solidFill>
                <a:srgbClr val="4D616C"/>
              </a:solidFill>
            </a:endParaRPr>
          </a:p>
          <a:p>
            <a:pPr marL="0" lvl="1" indent="0">
              <a:buClr>
                <a:srgbClr val="7EB242"/>
              </a:buClr>
              <a:buNone/>
            </a:pPr>
            <a:endParaRPr lang="en-US" sz="2000" dirty="0" smtClean="0">
              <a:solidFill>
                <a:srgbClr val="4D616C"/>
              </a:solidFill>
              <a:latin typeface="Century Gothic" pitchFamily="34" charset="0"/>
            </a:endParaRPr>
          </a:p>
          <a:p>
            <a:pPr marL="0" lvl="1" indent="0">
              <a:buClr>
                <a:srgbClr val="7EB242"/>
              </a:buClr>
              <a:buNone/>
            </a:pPr>
            <a:r>
              <a:rPr lang="en-US" sz="2000" dirty="0" smtClean="0">
                <a:solidFill>
                  <a:srgbClr val="EF374E"/>
                </a:solidFill>
                <a:latin typeface="Calibri" pitchFamily="34" charset="0"/>
              </a:rPr>
              <a:t>In X, we have worked on this issue by doing X</a:t>
            </a:r>
          </a:p>
          <a:p>
            <a:pPr marL="0" lvl="1" indent="0">
              <a:buFont typeface="Wingdings" pitchFamily="2" charset="2"/>
              <a:buNone/>
            </a:pPr>
            <a:endParaRPr lang="en-US" sz="2000" dirty="0" smtClean="0">
              <a:latin typeface="Century Gothic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984" y="2971800"/>
            <a:ext cx="155599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0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143000"/>
            <a:ext cx="91440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 smtClean="0"/>
          </a:p>
          <a:p>
            <a:pPr marL="0" indent="0">
              <a:buFont typeface="Arial" pitchFamily="34" charset="0"/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95DA"/>
                </a:solidFill>
              </a:rPr>
              <a:t>But, more awareness is still needed…</a:t>
            </a:r>
          </a:p>
          <a:p>
            <a:pPr marL="0" indent="0" algn="ctr">
              <a:buFont typeface="Arial" pitchFamily="34" charset="0"/>
              <a:buNone/>
            </a:pPr>
            <a:endParaRPr lang="en-US" sz="2800" b="1" dirty="0">
              <a:solidFill>
                <a:srgbClr val="0095DA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95DA"/>
                </a:solidFill>
              </a:rPr>
              <a:t>Which is why we’ve launched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95DA"/>
                </a:solidFill>
              </a:rPr>
              <a:t>Safe Kids Day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95DA"/>
                </a:solidFill>
              </a:rPr>
              <a:t>in our community!</a:t>
            </a:r>
            <a:endParaRPr lang="en-US" sz="2800" b="1" dirty="0">
              <a:solidFill>
                <a:srgbClr val="0095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2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5105400" cy="464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AMurphy\AppData\Local\Microsoft\Windows\Temporary Internet Files\Content.Outlook\8IEY6W92\SKD 2013 LOGO-w tylen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32" y="1676400"/>
            <a:ext cx="3416453" cy="296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35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juteau\Desktop\T-SHIRT-SKDAY-CT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19200"/>
            <a:ext cx="3200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59718" y="602932"/>
            <a:ext cx="618428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D616C"/>
                </a:solidFill>
              </a:rPr>
              <a:t>The inaugural national </a:t>
            </a:r>
            <a:r>
              <a:rPr lang="en-US" b="1" dirty="0" smtClean="0">
                <a:solidFill>
                  <a:srgbClr val="4D616C"/>
                </a:solidFill>
              </a:rPr>
              <a:t>Safe Kids Day </a:t>
            </a:r>
            <a:r>
              <a:rPr lang="en-US" dirty="0" smtClean="0">
                <a:solidFill>
                  <a:srgbClr val="4D616C"/>
                </a:solidFill>
              </a:rPr>
              <a:t>was held on May 18, 2013.</a:t>
            </a:r>
          </a:p>
          <a:p>
            <a:endParaRPr lang="en-US" dirty="0">
              <a:solidFill>
                <a:srgbClr val="4D616C"/>
              </a:solidFill>
            </a:endParaRPr>
          </a:p>
          <a:p>
            <a:r>
              <a:rPr lang="en-US" b="1" dirty="0" smtClean="0">
                <a:solidFill>
                  <a:srgbClr val="4D616C"/>
                </a:solidFill>
              </a:rPr>
              <a:t>120 Safe Kids coalitions </a:t>
            </a:r>
            <a:r>
              <a:rPr lang="en-US" dirty="0" smtClean="0">
                <a:solidFill>
                  <a:srgbClr val="4D616C"/>
                </a:solidFill>
              </a:rPr>
              <a:t>participated, and </a:t>
            </a:r>
            <a:r>
              <a:rPr lang="en-US" b="1" dirty="0" smtClean="0">
                <a:solidFill>
                  <a:srgbClr val="4D616C"/>
                </a:solidFill>
              </a:rPr>
              <a:t>70 Safe Kids Day events </a:t>
            </a:r>
            <a:r>
              <a:rPr lang="en-US" dirty="0" smtClean="0">
                <a:solidFill>
                  <a:srgbClr val="4D616C"/>
                </a:solidFill>
              </a:rPr>
              <a:t>were</a:t>
            </a:r>
            <a:r>
              <a:rPr lang="en-US" b="1" dirty="0" smtClean="0">
                <a:solidFill>
                  <a:srgbClr val="4D616C"/>
                </a:solidFill>
              </a:rPr>
              <a:t> </a:t>
            </a:r>
            <a:r>
              <a:rPr lang="en-US" dirty="0" smtClean="0">
                <a:solidFill>
                  <a:srgbClr val="4D616C"/>
                </a:solidFill>
              </a:rPr>
              <a:t>held across the country to raise funds and awareness about child injury prevention.</a:t>
            </a:r>
          </a:p>
          <a:p>
            <a:endParaRPr lang="en-US" dirty="0">
              <a:solidFill>
                <a:srgbClr val="4D616C"/>
              </a:solidFill>
            </a:endParaRPr>
          </a:p>
          <a:p>
            <a:r>
              <a:rPr lang="en-US" dirty="0" smtClean="0">
                <a:solidFill>
                  <a:srgbClr val="4D616C"/>
                </a:solidFill>
              </a:rPr>
              <a:t>SK </a:t>
            </a:r>
            <a:r>
              <a:rPr lang="en-US" b="1" dirty="0" smtClean="0">
                <a:solidFill>
                  <a:srgbClr val="EF374E"/>
                </a:solidFill>
              </a:rPr>
              <a:t>[Coalition Name] </a:t>
            </a:r>
            <a:r>
              <a:rPr lang="en-US" dirty="0" smtClean="0">
                <a:solidFill>
                  <a:srgbClr val="4D616C"/>
                </a:solidFill>
              </a:rPr>
              <a:t>joined in the fun by </a:t>
            </a:r>
            <a:r>
              <a:rPr lang="en-US" b="1" dirty="0" smtClean="0">
                <a:solidFill>
                  <a:srgbClr val="EF374E"/>
                </a:solidFill>
              </a:rPr>
              <a:t>[hosting a Safety Safari at the Zoo, raising funds to support our critical programs, spreading awareness about our cause, etc.]</a:t>
            </a:r>
          </a:p>
          <a:p>
            <a:endParaRPr lang="en-US" dirty="0" smtClean="0">
              <a:solidFill>
                <a:srgbClr val="4D616C"/>
              </a:solidFill>
            </a:endParaRPr>
          </a:p>
          <a:p>
            <a:r>
              <a:rPr lang="en-US" dirty="0" smtClean="0">
                <a:solidFill>
                  <a:srgbClr val="4D616C"/>
                </a:solidFill>
              </a:rPr>
              <a:t>This year, Safe Kids Day is on </a:t>
            </a:r>
            <a:r>
              <a:rPr lang="en-US" b="1" dirty="0" smtClean="0">
                <a:solidFill>
                  <a:srgbClr val="4D616C"/>
                </a:solidFill>
              </a:rPr>
              <a:t>April </a:t>
            </a:r>
            <a:r>
              <a:rPr lang="en-US" b="1" dirty="0" smtClean="0">
                <a:solidFill>
                  <a:srgbClr val="FF0000"/>
                </a:solidFill>
              </a:rPr>
              <a:t>XX</a:t>
            </a:r>
            <a:r>
              <a:rPr lang="en-US" dirty="0" smtClean="0">
                <a:solidFill>
                  <a:srgbClr val="4D616C"/>
                </a:solidFill>
              </a:rPr>
              <a:t>, and we will participate by </a:t>
            </a:r>
            <a:r>
              <a:rPr lang="en-US" b="1" dirty="0" smtClean="0">
                <a:solidFill>
                  <a:srgbClr val="EF374E"/>
                </a:solidFill>
              </a:rPr>
              <a:t>[hosting an even bigger event at XX!].</a:t>
            </a:r>
          </a:p>
          <a:p>
            <a:endParaRPr lang="en-US" dirty="0" smtClean="0">
              <a:solidFill>
                <a:srgbClr val="4D616C"/>
              </a:solidFill>
            </a:endParaRPr>
          </a:p>
          <a:p>
            <a:r>
              <a:rPr lang="en-US" dirty="0" smtClean="0">
                <a:solidFill>
                  <a:srgbClr val="4D616C"/>
                </a:solidFill>
              </a:rPr>
              <a:t>National sponsors include Presenting Sponsor Children’s Tylenol®, FedEx and American Airlines.</a:t>
            </a:r>
          </a:p>
          <a:p>
            <a:endParaRPr lang="en-US" dirty="0">
              <a:solidFill>
                <a:srgbClr val="4D616C"/>
              </a:solidFill>
            </a:endParaRPr>
          </a:p>
          <a:p>
            <a:r>
              <a:rPr lang="en-US" b="1" dirty="0" smtClean="0">
                <a:solidFill>
                  <a:srgbClr val="4D616C"/>
                </a:solidFill>
              </a:rPr>
              <a:t>Will you join us in 2014?</a:t>
            </a:r>
          </a:p>
          <a:p>
            <a:endParaRPr lang="en-US" sz="2000" dirty="0">
              <a:solidFill>
                <a:srgbClr val="4D616C"/>
              </a:solidFill>
            </a:endParaRPr>
          </a:p>
          <a:p>
            <a:endParaRPr lang="en-US" sz="2000" dirty="0">
              <a:solidFill>
                <a:srgbClr val="4D616C"/>
              </a:solidFill>
            </a:endParaRPr>
          </a:p>
        </p:txBody>
      </p:sp>
      <p:sp>
        <p:nvSpPr>
          <p:cNvPr id="2" name="AutoShape 2" descr="data:image/jpeg;base64,/9j/4AAQSkZJRgABAQAAAQABAAD/2wCEAAkGBhQPEBQQEBAQFRAQFRAQEBAQEhAPFRUVFRIVFBgVFhcYHCceGBkjGxYVHy8gIycpLSwsFh8xNTAqNSYsLSkBCQoKBQUFDQUFDSkYEhgpKSkpKSkpKSkpKSkpKSkpKSkpKSkpKSkpKSkpKSkpKSkpKSkpKSkpKSkpKSkpKSkpKf/AABEIAI4BYwMBIgACEQEDEQH/xAAcAAEAAgIDAQAAAAAAAAAAAAAABwgFBgEDBAL/xABLEAABAwIBBQoJCQUIAwAAAAABAAIDBBEFBgcSITEIExQiQVFhcXSBFzI1VZGSsrPSIyRCYnKCg6GiFTNSk7FDU1RzlKPR0zS0wv/EABQBAQAAAAAAAAAAAAAAAAAAAAD/xAAUEQEAAAAAAAAAAAAAAAAAAAAA/9oADAMBAAIRAxEAPwCcUREBERAREQY3KPG2UNJNVyeLBG6S17aRA4rR0udZveqrSZzsTcSf2jVC5Js2QgC55ANgUq7ozKfQhhw9juNMeETAH+zYSGA9BfpH8IKAkGzeEvE/ONX/ADXJ4S8T841f81y1lEEm5ts6dW3EoG1lZNLTzO3h7ZXlwaZOK1+vZZ+jc811ZZUdBVvs3WUv7Sw2CpJvIW73Ps/ex8V5PNcjS6nBBsiIiAiIgIiICIiAiIgIiICIiAiIgIiICIiAoKz75XVlFiEMdLVzxRupmPcyJ5aC4zTDSsOWwA7lOqrnujvKcHZGe/nQad4S8T841f8ANcnhLxPzjV/zXLWUQbMM5eJ+cav+a5WfyDrHzYZRyyvc+SSnhe97jcucWgkk86p2Fb7Nx5IoezQewEGyIiICIiAiIgIiICIiAiIgLhzrC52DaSuVouefKfgOFShptLVfNY+cB4Om7uYHa+QlqCvGcHKX9pYjPUgkxufoQ7dUTOKzVyXA0j0uK11EQEREBTLuc8p97nmw97uLOOEQgn+0YLPA6Syx/CUNLJZN426hq4auPxoJGSWvbSAPGb1Obdveguii6KKsbNEyaN2lHKxkjHDla5oc0+ghd6AiIgIiICIiAiIgIi+JJmtF3ODRzuIaPzQfaLxjGICbCeG/Nvkf/K9TXg6wQRzjWEH0iIgIiICIiAq57o7ynB2Rnv51YxVz3R3lODsjPfzoIoREQchW+zceSKHs0HsBVBCt9m48kUPZoPYCDZEREBERAREQEREBERAREQFWnP5lPwrEhTMN4qFu96rEGV9nSHu4jethVgsp8dbQUc9W+2jBG54B1aTtjGfecWt71TasqnTSPlkcXSSOdI9x2lziXOPeSUHSiIgIshgWCSVs7aeAXkeJHNHPvcbpD+TSsegIiILK5gcpuFYcaZ5vJRO0Be5O9Pu6M9x029TApOVV8zGU3AcViDjaKq+ayc13kb27ueGi/ICVahAREQEREBEWt5cZd0+D0++znSkfcQQNI05HDm5mi4u46hflJAIZyvxCOnjdLNIyOJgu6SRwY0DpJUR5V7omGImPDod+cNW/zaUcXW1gs9w69FRHlll5VYtLvlTJ8m0kxQMuI4x0Dld9Y6z1alriDbsazr4nVk6dbKxp+hTng7QObiWcR1krVZ6h0h0nuc5x2ueS4+krrRBzdd9HiMsDtKGWSN38Ub3Rn0tIXnRBvWBZ6MTpCAanf2D6FUN+v9/U/wDUpYyQz+UlWRHVtNLKdWk52nCT9uwLPvCw/iVbUQXhjkDgHNILSAQQbgg7CDyhfSqrm9zrVOEuEZJmoyePTuPi3Ot0RPiHltsPXrFmMn8oIcQp2VNNIHxP5dhaRta4fRcOUIMkiIgKue6O8pwdkZ7+dWMVc90d5Tg7Iz386CKEREHIVvs3Hkih7NB7AVQQrfZuPJFD2aD2Ag2RERAREQEREBERAREQERcPeACSQANZJ1ADnKCF90blPoxQYcx2uQ8JnAv4jSWxg9Bdpn8MKBVsGXmUhxLEKiqudB7y2EHVaJnEZq5DogE9JK19AREQTJucMB06morXDVCxsEZI+nIdJxB5w1gH4ij7OJgPAMTqqcCzGyF8QGze5PlGAdTXAdysPmXwHgeDwXFn1OlVP/Etof7YjUf7pHAdGWmrmjVI11NIeTSYS9l+khz/AFEEKoiIOWusbg2I1gjkVwsgcpBiWHU9Vcab2Bs2zVKziP1cl3AkdBCp4pq3OWU2jJPh7zqkHCYQbeO0BsgHSW6B/DKCeUREBERBh8rMp4sMpJKuc8WMWawGzpHnxWN6SfQATsBVS8qcp5sTqX1VS6736mtF9GNg8WNg5Gj87knWSVumfPLQ1tcaWN3zeiLo7A6nTbJHHqPEH2SR4yjRAREQEXLWkkAAknUANZJ5lvuAZkcSrGh5hZTsOsGqcYyfuNBeO8BBoKKXn7m6r0dVZSl3MRMB6dE/0Wo5TZp8Qw5pklp9OFuszU535gHO4DjNHS5oCDT0REBbfm3zgSYPVB/GdTSkNqYRyt/jaNmm3k59Y5dWoIgu5Q1rJ42TRPD45WtfG9uxzXC4I7l3qD9zzlqTp4XM7YHTUlzyXvJGPTpgfbU4ICrnujvKcHZGe/nVjFXPdHeU4OyM9/OgihERByFb7Nx5IoezQewFUEK32bjyRQ9mg9gINkREQEREBERAREQEREBaFnqyn4DhUjWm0tX82j59FwO+O9QOF+QuC31Vmz85T8LxLg7HXioW70LG4311nSnu4rPw0EaoiICyOTuEGtq4KVt7zyxxXGuwc4Au7hc9yxylTc84Dv8AiL6pw4tHESDzSS3Y39G+oLFwQtja1jAA1gDWtGwACwHoWn538B4ZhFQ0C74Giqj64uM63SWb4O9bovmRgcC0gEEEEHWCDtCCjyLK5VYIaGtqKU3+QlexpO0svdju9pae9YpAWVyWx51BWQVbL3gka8gatJux7fvNLm96xSILvUtS2VjZI3BzJGtexw2FrgCCOsELtUa5hspuF4Zwd7ry0Lt5Nzc7067oj1eMz8NSUgLB5b4/+z8Pqav6UUbt7vrG+OsyO/Rpuas4oo3ReJb3h0MANjPO0uHO2NjnEesWHuQV1e8kkkkk6yTrJPOV8oiAuynp3SPbHG0ue9zWMY0XLnONgAOUkkBdalvc85LCerlrpG3bSANiuNW+yA8b7rAe94PIgkXNhmniwuNs87WyV7hdzzZwhv8AQj6eQv2nXbVtkNEQEREEM538z7JI34hh8YbKwF9RTsFmyNGtz42jY8bSB43X40BK8aqjneyWGHYpKyNobDOBUwtGxrXk6TRzAPa8Ac1kGlIiIMnk1jbqGrgq2X0oJGSWBtpNB4zepzdJvermU87ZGNewgseGua4bC1wuD6CqQK2uabEjUYNRvO1sZhP4L3RD8mBBtyrnujvKcHZGe/nVjFXPdHeU4OyM9/OgihERByFb7Nx5IoezQewFUEK32bjyRQ9mg9gINkREQEREBERAREQEREGJyrx5uH0U9W+1oI3OaDq0n+Kxve8tHeqb1VS6V7pHuLnyOc97jtLnEkk9ZJU5bo3KfRZBhzDrf85ntfxRdkbT1nTNvqtUEICIiArNZhMB4NhQmcOPWSPm2WOg35Ng6uK5w+2qyrdKDPDilPEyGKqa2KFjI42inpTZrQGgXLLnUOVBa9FVfw34v/jB/p6T/rTw34v/AIwf6ek/60Ge3RWA71XxVbRxaqPReeeSGzST9x0Y+6VEy2PKXODW4nG2KsnbIyN2+MG8wRkOsW7WNBtY7NmzmWuICIiCQMyWU3AsVjY42irBwZ+22k4gxnr0wG9TyrRqj0chaQ5pIIIII1EEawQriZEZRDEcPp6vVpSsG+garSN4sgtzaQNuiyDOqDt0w/8A8BvJ88P/AK4/5U4qE90vTEx0MnI19Swn7bYnD2CgghERAVlNzzThuEucNslTM49zI2j2fzVa1Yfc4YoH0NRT348M++W+pLG0D9Ub0EuIiICIiAoK3S9OA+hktxnNqmE9DTC4e070qdVX3dI4qH1dNTDbBE+R1uQzPAsem0QPeEEPIiICs3mAlLsHaD9Gedo9LXf1cVWRWhzEU2hgsTv72Sof/uln/wAIJCVc90d5Tg7Iz386sYq57o7ynB2Rnv50EUIiIOQrfZuPJFD2aD2AqghW+zceSKHs0HsBBsiIiAiIgIiICIiAvmSQNBc4gBoJJOoADWSV9KPs92U/AsLfG11paw8GZsvoEXld1aF29bwgr1lxlGcRxCer16MjyIgdVom8WMW5DogX6SVgkRAREQEREBERAREQEREBTduccprOnw558b51ADzizJB6N7NvquUIrMZIZQOw+ugq23+Rka54G1zDxXt72Fw70Fy1HOfrCDPg7njbSyxT6ttrmJ35SX+6pCgnbI1r2EOY8BzXDWCCLgjoIXTimHMqYJaeQXjmjfE8fVe0tNunWgpMi92N4Q+jqZaaUWkge6N22xsfGHQRYjoIXhQFuGazLT9k4gyV5PB5RvNSBc2Y4gh4HO1wB57aQ5Vp6ILwQzNe0PY4Oa4BzXNIcCCLggjaCOVfarNmzzySYWBTVLXTUX0bH5SH7F9Tm/VJHQRsM+4BltR4g0Glqonk/wBnpBkg643WcPQgziLi61bKbObQYc079UsdIL2ggImlJ5tEGzetxAQZzG8aioqeSpqH6MULS5x5eYNA5XE2AHKSFT/KnKB+IVk1XLqdM8uDb30WgBrGA8oa0NHcs7nDzmT4zIA75OljN4qdpuL7NN5+k+1xzAHVtJOmoCIiArjZC4PwPDaWnIs6OGPfBzPcNN/6nOVZs1uS5xHE4Ii28UZ4RPquN7jIJB6HO0WffVtkBVz3R3lODsjPfzqxirnujvKcHZGe/nQRQiIg5Ct9m48kUPZoPYCqCFb7Nx5IoezQewEGyIi8WNYxFRU8lTUPDYoW6T3fkABykkgAcpIQe1YaqyzoYnaEtfRseNRa+pgaR1guuFW3L3OvVYq9zA90NHchlPG4jSHPKR456Ng5BynSLoLsUGKQ1DdOCaKVv8UUjJR6WkhepUmw7E5aaQS08skUjdj43FjvSOToVhs0mdz9pHgdYWisAJjkADROGi51DUJAASQNRAJAFkEpoiICrHn2yn4ZiZgY68VCN4Fjcb4eNKeu9mfhqwmV+UDcPoZ6t1vkYy5gOxzzxWN73lo71TiondI9z3uLnvLnucdZLnG5J6SSg60REBerDcNkqpWwQRuklkNmMbrJNif6AnuXlUubnXJ/fa2ascOLSx6DCf7ya4uOpjXj74Qah4J8U83z/o+JPBPinm+f9HxK2yIKk+CfFPN8/wCj4k8E+Keb5/0fErbIgqT4J8U83z/o+JebEc3GI00T55qKZkUY0nvIaQ0Xtc2Kt+vNiWHtqIZIJBeOZj4nj6r2lp/IoKSovViuHOpp5aeT95BJJE/7THFp/ovKgIiILPZi8puGYW2Fzry0R4O65173a8R6tG7Pw1IqrBmMym4HijYnOtFWjg7rnVvl7xHr0uL+IVZ9BCm6AyCMjRisDbuYGx1bWjWWDUyXu8U9GjyNKgdXgliD2lj2hzXAtc1wDgQRYgg7QRyKs+djNU/C5DU0zXOoJDqtdxgcT4j/AKt/Fceo67FwRuiIgLm64RB2uq3kaJe8t5i5xHoXUiICIiAuQFwpuzM5pCXMxKvZZrbPpKd41k7RM8HYBtaOXbstcNzzM5BnDKLfZm2q6vRfKCNcbBfQi6CLknpdb6KkJEQFXPdHeU4OyM9/OrGKue6O8pwdkZ7+dBFCIiDkK32bjyRQ9mg9gKoIVvs3Hkih7NB7AQbIoN3SGULgaagaSGkGqlH8Wsxx+i0h7xzKclXPdG0zhiUMhB0X0rGtPSyaW4/U096CKEREBenDcQfTTRzxO0ZYXtkjdzOaQR/ReZchBdbCMSFTTw1DRxZ4opmjmEjA8D81wsfkNTmLDKKNwIc2lpg4HkO9NuO7YiCLd0dlPYQYcw7fnU9ubWyNvp3w26GlQWrf4vm6w+smdUVNIySZ+jpPc6W50Who2OtsAXj8EWFeb4vWm+JBUxFbPwRYV5vi9ab4k8EWFeb4vWm+JBUxWnzK5P8AA8IhJFpKomqf1SWDP9trD3lezwRYV5vi9ab4ltsMIY0MYAGtAa1o1AACwA6LIPtERAREQEREFac/+T/B8T4Q0cSsjbJfYN8ZaN4HcGO++oyVzcoMlKXEAxtZTslEZcY9LSGiXAA2LSNth6FhfBFhXm+L1pviQVMRWz8EWFeb4vWm+JPBFhXm+L1pviQVPhmLHB7SQ5pDmuGogg3BHSCrj5HZQDEKGCrba80YLwNjZBxZG9zw4LEeCLCvN8XrTfEs/geT8FBFvNLEI4tIv0GlxGkQATxibbAgyK+J4GyNcx7WuY8FrmOAc1wIsQQdRBHIvtEEF5wMwJu6owqxBu51G91iP8p52j6rj1E6goYrqCSCR0U0b45GanRyNcxw6wdau2sXjuS9LXs0KunilA1Avbxm/ZeOM3uIQUwRWGxrc50khJpameAn6Lw2oYOga2u9LitRxDc6VkdzHVUbmDleZoz6Axw/NBE6KQmZk6wu0RNR3/zJv+pZ3D9zdVO/fVlKxp5YmyzH0ODP6oIgWRwTJ6orpRDSwSSyG1wwamjnc46mjpJAVgMC3PlBBZ1Q+apcNrXHeY/VZxvS4qR8NwqGljEVPDHFGNjImNYOuw2npQRlm7zGRUZbU4gWTVIs5kI1wxHnN/3jh06hzHUVLCIgIiICrnujvKcHZGe/nVjFgceyFosQkEtXSslka0Rtc4vBDQ5zgOK4crnHvQU6RWz8EWFeb4vWm+JPBFhXm+L1pviQVNCt9m48kUPZoPYC8fgiwrzfF603xLaKCgZTxMhhaGxRNDI2C5DWgWA160HoUf55chnYpQh0Lb1VIXSRNG17SBvkY6SA0jpYByqQEQUdc0g2III1EHUuFaLLvMzS4o4zsJp6p2t0sbQ5jzzyR3Fz9YEHnuopxPMJWwOtwijcD4p052m3SN7NvSUEZrcs12Qj8WrWtLTwWEtkqn67aINxGD/E+1uq55FvOTu5xeXB9dVsDNR3ulDnOcObTe0aPqlTRgeAwUMLaelibHE3Y1u0k7XOJ1ucec60HvAsi5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PEBQQEBAQFRAQFRAQEBAQEhAPFRUVFRIVFBgVFhcYHCceGBkjGxYVHy8gIycpLSwsFh8xNTAqNSYsLSkBCQoKBQUFDQUFDSkYEhgpKSkpKSkpKSkpKSkpKSkpKSkpKSkpKSkpKSkpKSkpKSkpKSkpKSkpKSkpKSkpKSkpKf/AABEIAI4BYwMBIgACEQEDEQH/xAAcAAEAAgIDAQAAAAAAAAAAAAAABwgFBgEDBAL/xABLEAABAwIBBQoJCQUIAwAAAAABAAIDBBEFBgcSITEIExQiQVFhcXSBFzI1VZGSsrPSIyRCYnKCg6GiFTNSk7FDU1RzlKPR0zS0wv/EABQBAQAAAAAAAAAAAAAAAAAAAAD/xAAUEQEAAAAAAAAAAAAAAAAAAAAA/9oADAMBAAIRAxEAPwCcUREBERAREQY3KPG2UNJNVyeLBG6S17aRA4rR0udZveqrSZzsTcSf2jVC5Js2QgC55ANgUq7ozKfQhhw9juNMeETAH+zYSGA9BfpH8IKAkGzeEvE/ONX/ADXJ4S8T841f81y1lEEm5ts6dW3EoG1lZNLTzO3h7ZXlwaZOK1+vZZ+jc811ZZUdBVvs3WUv7Sw2CpJvIW73Ps/ex8V5PNcjS6nBBsiIiAiIgIiICIiAiIgIiICIiAiIgIiICIiAoKz75XVlFiEMdLVzxRupmPcyJ5aC4zTDSsOWwA7lOqrnujvKcHZGe/nQad4S8T841f8ANcnhLxPzjV/zXLWUQbMM5eJ+cav+a5WfyDrHzYZRyyvc+SSnhe97jcucWgkk86p2Fb7Nx5IoezQewEGyIiICIiAiIgIiICIiAiIgLhzrC52DaSuVouefKfgOFShptLVfNY+cB4Om7uYHa+QlqCvGcHKX9pYjPUgkxufoQ7dUTOKzVyXA0j0uK11EQEREBTLuc8p97nmw97uLOOEQgn+0YLPA6Syx/CUNLJZN426hq4auPxoJGSWvbSAPGb1Obdveguii6KKsbNEyaN2lHKxkjHDla5oc0+ghd6AiIgIiICIiAiIgIi+JJmtF3ODRzuIaPzQfaLxjGICbCeG/Nvkf/K9TXg6wQRzjWEH0iIgIiICIiAq57o7ynB2Rnv51YxVz3R3lODsjPfzoIoREQchW+zceSKHs0HsBVBCt9m48kUPZoPYCDZEREBERAREQEREBERAREQFWnP5lPwrEhTMN4qFu96rEGV9nSHu4jethVgsp8dbQUc9W+2jBG54B1aTtjGfecWt71TasqnTSPlkcXSSOdI9x2lziXOPeSUHSiIgIshgWCSVs7aeAXkeJHNHPvcbpD+TSsegIiILK5gcpuFYcaZ5vJRO0Be5O9Pu6M9x029TApOVV8zGU3AcViDjaKq+ayc13kb27ueGi/ICVahAREQEREBEWt5cZd0+D0++znSkfcQQNI05HDm5mi4u46hflJAIZyvxCOnjdLNIyOJgu6SRwY0DpJUR5V7omGImPDod+cNW/zaUcXW1gs9w69FRHlll5VYtLvlTJ8m0kxQMuI4x0Dld9Y6z1alriDbsazr4nVk6dbKxp+hTng7QObiWcR1krVZ6h0h0nuc5x2ueS4+krrRBzdd9HiMsDtKGWSN38Ub3Rn0tIXnRBvWBZ6MTpCAanf2D6FUN+v9/U/wDUpYyQz+UlWRHVtNLKdWk52nCT9uwLPvCw/iVbUQXhjkDgHNILSAQQbgg7CDyhfSqrm9zrVOEuEZJmoyePTuPi3Ot0RPiHltsPXrFmMn8oIcQp2VNNIHxP5dhaRta4fRcOUIMkiIgKue6O8pwdkZ7+dWMVc90d5Tg7Iz386CKEREHIVvs3Hkih7NB7AVQQrfZuPJFD2aD2Ag2RERAREQEREBERAREQERcPeACSQANZJ1ADnKCF90blPoxQYcx2uQ8JnAv4jSWxg9Bdpn8MKBVsGXmUhxLEKiqudB7y2EHVaJnEZq5DogE9JK19AREQTJucMB06morXDVCxsEZI+nIdJxB5w1gH4ij7OJgPAMTqqcCzGyF8QGze5PlGAdTXAdysPmXwHgeDwXFn1OlVP/Etof7YjUf7pHAdGWmrmjVI11NIeTSYS9l+khz/AFEEKoiIOWusbg2I1gjkVwsgcpBiWHU9Vcab2Bs2zVKziP1cl3AkdBCp4pq3OWU2jJPh7zqkHCYQbeO0BsgHSW6B/DKCeUREBERBh8rMp4sMpJKuc8WMWawGzpHnxWN6SfQATsBVS8qcp5sTqX1VS6736mtF9GNg8WNg5Gj87knWSVumfPLQ1tcaWN3zeiLo7A6nTbJHHqPEH2SR4yjRAREQEXLWkkAAknUANZJ5lvuAZkcSrGh5hZTsOsGqcYyfuNBeO8BBoKKXn7m6r0dVZSl3MRMB6dE/0Wo5TZp8Qw5pklp9OFuszU535gHO4DjNHS5oCDT0REBbfm3zgSYPVB/GdTSkNqYRyt/jaNmm3k59Y5dWoIgu5Q1rJ42TRPD45WtfG9uxzXC4I7l3qD9zzlqTp4XM7YHTUlzyXvJGPTpgfbU4ICrnujvKcHZGe/nVjFXPdHeU4OyM9/OgihERByFb7Nx5IoezQewFUEK32bjyRQ9mg9gINkREQEREBERAREQEREBaFnqyn4DhUjWm0tX82j59FwO+O9QOF+QuC31Vmz85T8LxLg7HXioW70LG4311nSnu4rPw0EaoiICyOTuEGtq4KVt7zyxxXGuwc4Au7hc9yxylTc84Dv8AiL6pw4tHESDzSS3Y39G+oLFwQtja1jAA1gDWtGwACwHoWn538B4ZhFQ0C74Giqj64uM63SWb4O9bovmRgcC0gEEEEHWCDtCCjyLK5VYIaGtqKU3+QlexpO0svdju9pae9YpAWVyWx51BWQVbL3gka8gatJux7fvNLm96xSILvUtS2VjZI3BzJGtexw2FrgCCOsELtUa5hspuF4Zwd7ry0Lt5Nzc7067oj1eMz8NSUgLB5b4/+z8Pqav6UUbt7vrG+OsyO/Rpuas4oo3ReJb3h0MANjPO0uHO2NjnEesWHuQV1e8kkkkk6yTrJPOV8oiAuynp3SPbHG0ue9zWMY0XLnONgAOUkkBdalvc85LCerlrpG3bSANiuNW+yA8b7rAe94PIgkXNhmniwuNs87WyV7hdzzZwhv8AQj6eQv2nXbVtkNEQEREEM538z7JI34hh8YbKwF9RTsFmyNGtz42jY8bSB43X40BK8aqjneyWGHYpKyNobDOBUwtGxrXk6TRzAPa8Ac1kGlIiIMnk1jbqGrgq2X0oJGSWBtpNB4zepzdJvermU87ZGNewgseGua4bC1wuD6CqQK2uabEjUYNRvO1sZhP4L3RD8mBBtyrnujvKcHZGe/nVjFXPdHeU4OyM9/OgihERByFb7Nx5IoezQewFUEK32bjyRQ9mg9gINkREQEREBERAREQEREGJyrx5uH0U9W+1oI3OaDq0n+Kxve8tHeqb1VS6V7pHuLnyOc97jtLnEkk9ZJU5bo3KfRZBhzDrf85ntfxRdkbT1nTNvqtUEICIiArNZhMB4NhQmcOPWSPm2WOg35Ng6uK5w+2qyrdKDPDilPEyGKqa2KFjI42inpTZrQGgXLLnUOVBa9FVfw34v/jB/p6T/rTw34v/AIwf6ek/60Ge3RWA71XxVbRxaqPReeeSGzST9x0Y+6VEy2PKXODW4nG2KsnbIyN2+MG8wRkOsW7WNBtY7NmzmWuICIiCQMyWU3AsVjY42irBwZ+22k4gxnr0wG9TyrRqj0chaQ5pIIIII1EEawQriZEZRDEcPp6vVpSsG+garSN4sgtzaQNuiyDOqDt0w/8A8BvJ88P/AK4/5U4qE90vTEx0MnI19Swn7bYnD2CgghERAVlNzzThuEucNslTM49zI2j2fzVa1Yfc4YoH0NRT348M++W+pLG0D9Ub0EuIiICIiAoK3S9OA+hktxnNqmE9DTC4e070qdVX3dI4qH1dNTDbBE+R1uQzPAsem0QPeEEPIiICs3mAlLsHaD9Gedo9LXf1cVWRWhzEU2hgsTv72Sof/uln/wAIJCVc90d5Tg7Iz386sYq57o7ynB2Rnv50EUIiIOQrfZuPJFD2aD2AqghW+zceSKHs0HsBBsiIiAiIgIiICIiAvmSQNBc4gBoJJOoADWSV9KPs92U/AsLfG11paw8GZsvoEXld1aF29bwgr1lxlGcRxCer16MjyIgdVom8WMW5DogX6SVgkRAREQEREBERAREQEREBTduccprOnw558b51ADzizJB6N7NvquUIrMZIZQOw+ugq23+Rka54G1zDxXt72Fw70Fy1HOfrCDPg7njbSyxT6ttrmJ35SX+6pCgnbI1r2EOY8BzXDWCCLgjoIXTimHMqYJaeQXjmjfE8fVe0tNunWgpMi92N4Q+jqZaaUWkge6N22xsfGHQRYjoIXhQFuGazLT9k4gyV5PB5RvNSBc2Y4gh4HO1wB57aQ5Vp6ILwQzNe0PY4Oa4BzXNIcCCLggjaCOVfarNmzzySYWBTVLXTUX0bH5SH7F9Tm/VJHQRsM+4BltR4g0Glqonk/wBnpBkg643WcPQgziLi61bKbObQYc079UsdIL2ggImlJ5tEGzetxAQZzG8aioqeSpqH6MULS5x5eYNA5XE2AHKSFT/KnKB+IVk1XLqdM8uDb30WgBrGA8oa0NHcs7nDzmT4zIA75OljN4qdpuL7NN5+k+1xzAHVtJOmoCIiArjZC4PwPDaWnIs6OGPfBzPcNN/6nOVZs1uS5xHE4Ii28UZ4RPquN7jIJB6HO0WffVtkBVz3R3lODsjPfzqxirnujvKcHZGe/nQRQiIg5Ct9m48kUPZoPYCqCFb7Nx5IoezQewEGyIi8WNYxFRU8lTUPDYoW6T3fkABykkgAcpIQe1YaqyzoYnaEtfRseNRa+pgaR1guuFW3L3OvVYq9zA90NHchlPG4jSHPKR456Ng5BynSLoLsUGKQ1DdOCaKVv8UUjJR6WkhepUmw7E5aaQS08skUjdj43FjvSOToVhs0mdz9pHgdYWisAJjkADROGi51DUJAASQNRAJAFkEpoiICrHn2yn4ZiZgY68VCN4Fjcb4eNKeu9mfhqwmV+UDcPoZ6t1vkYy5gOxzzxWN73lo71TiondI9z3uLnvLnucdZLnG5J6SSg60REBerDcNkqpWwQRuklkNmMbrJNif6AnuXlUubnXJ/fa2ascOLSx6DCf7ya4uOpjXj74Qah4J8U83z/o+JPBPinm+f9HxK2yIKk+CfFPN8/wCj4k8E+Keb5/0fErbIgqT4J8U83z/o+JebEc3GI00T55qKZkUY0nvIaQ0Xtc2Kt+vNiWHtqIZIJBeOZj4nj6r2lp/IoKSovViuHOpp5aeT95BJJE/7THFp/ovKgIiILPZi8puGYW2Fzry0R4O65173a8R6tG7Pw1IqrBmMym4HijYnOtFWjg7rnVvl7xHr0uL+IVZ9BCm6AyCMjRisDbuYGx1bWjWWDUyXu8U9GjyNKgdXgliD2lj2hzXAtc1wDgQRYgg7QRyKs+djNU/C5DU0zXOoJDqtdxgcT4j/AKt/Fceo67FwRuiIgLm64RB2uq3kaJe8t5i5xHoXUiICIiAuQFwpuzM5pCXMxKvZZrbPpKd41k7RM8HYBtaOXbstcNzzM5BnDKLfZm2q6vRfKCNcbBfQi6CLknpdb6KkJEQFXPdHeU4OyM9/OrGKue6O8pwdkZ7+dBFCIiDkK32bjyRQ9mg9gKoIVvs3Hkih7NB7AQbIoN3SGULgaagaSGkGqlH8Wsxx+i0h7xzKclXPdG0zhiUMhB0X0rGtPSyaW4/U096CKEREBenDcQfTTRzxO0ZYXtkjdzOaQR/ReZchBdbCMSFTTw1DRxZ4opmjmEjA8D81wsfkNTmLDKKNwIc2lpg4HkO9NuO7YiCLd0dlPYQYcw7fnU9ubWyNvp3w26GlQWrf4vm6w+smdUVNIySZ+jpPc6W50Who2OtsAXj8EWFeb4vWm+JBUxFbPwRYV5vi9ab4k8EWFeb4vWm+JBUxWnzK5P8AA8IhJFpKomqf1SWDP9trD3lezwRYV5vi9ab4ltsMIY0MYAGtAa1o1AACwA6LIPtERAREQEREFac/+T/B8T4Q0cSsjbJfYN8ZaN4HcGO++oyVzcoMlKXEAxtZTslEZcY9LSGiXAA2LSNth6FhfBFhXm+L1pviQVMRWz8EWFeb4vWm+JPBFhXm+L1pviQVPhmLHB7SQ5pDmuGogg3BHSCrj5HZQDEKGCrba80YLwNjZBxZG9zw4LEeCLCvN8XrTfEs/geT8FBFvNLEI4tIv0GlxGkQATxibbAgyK+J4GyNcx7WuY8FrmOAc1wIsQQdRBHIvtEEF5wMwJu6owqxBu51G91iP8p52j6rj1E6goYrqCSCR0U0b45GanRyNcxw6wdau2sXjuS9LXs0KunilA1Avbxm/ZeOM3uIQUwRWGxrc50khJpameAn6Lw2oYOga2u9LitRxDc6VkdzHVUbmDleZoz6Axw/NBE6KQmZk6wu0RNR3/zJv+pZ3D9zdVO/fVlKxp5YmyzH0ODP6oIgWRwTJ6orpRDSwSSyG1wwamjnc46mjpJAVgMC3PlBBZ1Q+apcNrXHeY/VZxvS4qR8NwqGljEVPDHFGNjImNYOuw2npQRlm7zGRUZbU4gWTVIs5kI1wxHnN/3jh06hzHUVLCIgIiICrnujvKcHZGe/nVjFgceyFosQkEtXSslka0Rtc4vBDQ5zgOK4crnHvQU6RWz8EWFeb4vWm+JPBFhXm+L1pviQVNCt9m48kUPZoPYC8fgiwrzfF603xLaKCgZTxMhhaGxRNDI2C5DWgWA160HoUf55chnYpQh0Lb1VIXSRNG17SBvkY6SA0jpYByqQEQUdc0g2III1EHUuFaLLvMzS4o4zsJp6p2t0sbQ5jzzyR3Fz9YEHnuopxPMJWwOtwijcD4p052m3SN7NvSUEZrcs12Qj8WrWtLTwWEtkqn67aINxGD/E+1uq55FvOTu5xeXB9dVsDNR3ulDnOcObTe0aPqlTRgeAwUMLaelibHE3Y1u0k7XOJ1ucec60HvAsi5R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QEBUQDxQQFRUSERgRGBgVFhYUGBQWFxQYFBQUFxMYHyYeFxojGhcXHy8gIycpLS4tFh8xNTAqNSYrLCkBCQoKDgwOGg8PGTIkHxw1KiwpMi8sKSkpNSosLCwsLi8vKSosKSwsNS0pKSkpLDQsKSwsLCksLCkpLCwtLyksLf/AABEIAHYBqwMBIgACEQEDEQH/xAAcAAEAAgIDAQAAAAAAAAAAAAAABgcBBQMECAL/xABLEAABAwEDBQkLCgUEAwEAAAABAAIDBAURIQYSMUFRBxZTYXGRkqHRExciQlJUc4GxstIUIzIzNWJyk6LBJEOCs8I0g9PwZMPxY//EABoBAQACAwEAAAAAAAAAAAAAAAABAgMEBQb/xAAsEQEAAgIBAAgGAgMAAAAAAAAAAQIDEQQSEyExMlFSkRQiM0FhgUJxsdHw/9oADAMBAAIRAxEAPwCEIiL1DIIiICIiAiIgt3cQ+oqPTN9xWWq03EPqKj0zfcVlrgcr6tlJERFrIEREBERAREQEREBERAREQQjdg+zT6eP2lUcrx3YPs0+nj9pVHLt8H6X7WgREW6ssSPQOQexZWI9A5B7FleXljERFAIiIC5aX6xn42+8FxLlpfrGfjb7wQW8iIpBERAREQEREBERAREQEREBERAREQeV0RF6hkERbvImjZNaFPFK1r2PkIc12IIzHHH1gKtrdGJnyQ0iL0RvBoPNKfopvBoPNKforR+Pp5Sjbzui9EbwaDzSn6KbwaDzSn6KfH08pNopuI/UVHpm+4rLXRsqw4KUObTRMjDjeQwXXkC4E+pd5czNeMl5tH3VERFiBERAREQEREBERAREQEREEI3YPs0+nj9pVHK8d2D7NPp4/aVRy7fB+l+1oERFurLEj0DkHsWViPQOQexZXl5YxEUyyNsmGaBzpY2OIlIvIvwzWm7rUCGorQ3tU3Ax8yb2qbgY+ZSKvXLS/WM/G33grL3tU3Ax8yy3JynBvEMd4N+hBskREBERAREQEREBERAREQEREBERAREQeV0RF6hkFIdz37UpfSn+25R5c1FWvhkbLE4sew3tcLrwbrtfESq3r0qzHmh6iRed++BX+dTfo+FO+BX+dTfo+Fcn4C/nCunohF5374Ff51N+j4Vh26BaFx/iptH3PhT4C/nBp6JRdelm+Za95/lhxJw8UEklVplfuvXEw2dcbsDM4Xj/bacD+I+oa1qY8Nsk6qhZdbaEcDc+aSONu17g0c5UZrN1Sz48BK6Q//nG936iADzqjK2vkneZJnvkefGeS4850DiC4F0qcCv8AKVtLsO7NReRVdBnxrtUm61QPNzpJI/xxuu523qiUWSeDi/Jp6bs22oKkZ1PLFINeY4OI5RpHrXdXlqCd0bg+NzmuGIc0lrhyOGIVi5I7rkkZEVoXyM0d1A8NnG4D6Y4xjyrUy8G1e2k7RpcCLipqlsjGyRua5rgHNc03gg6CCFyrnoEXBW1rII3SzOaxjBnOc43ABU7ldusTVBMVEXQxaM/RK/jv/ljiGPHqWfDgtln5U6WvauUlNS/6iaKM7HOGceRg8I8yj0+63QNNwfK7jbE+79QCot7iSSSSTiScSeMnWsLo14FI8UynS+KbdXs95uMr2fjjeBzgEBSWzrWhqG59PJHI3axwddxG7QeVeYl2KG0JIJBLA98bxoc03HkO0cRwUX4FdfLJpdO7B9mn08ftKo5Tq3d0H5fZhgnAbUMljdeBc2VoJvcB4rhrHrGwQVZ+LS2OnRt5pgREW0lYkegcg9iysR6ByD2LK8vLGKe5A/6d/pj7jVAl3KO15oW5sUjmgnOuF2nRfiOIKBa6Kr981Twz+rsTfNU8M/q7FItBFV++ap4Z/V2LkgyjqS9oMz7i4DVrI4kFmIoNlFPV0smE0hjcfBdhh904aR1861G+ap4Z/V2ILQRVfvmqeGf1dib5qnhn9XYgtBFEslcqi89xqHXuJ8B5wv8Aunj2c3LLUBEWqygt1tLHfgXuwY3adp4gg2qKsDlPU8M/9PYsb5qnhn9XYgtBFV++ap4Z/V2Lu2RaFZUyCNkz9rnYXNG04dSCw0XxDHmtDby64XXnSeMr7QEREBERB5XREXqGQREQEREBYdoPIVlEE/3RctzK1tBTuujYxolcD9Y8NF8d/kt17TyYwBEWPHjjHXowgX1HEXENaC4k3AAEknYAMSswxF7gxgJc5waANJJNwA5SVf8AkVkTFZ8Iwa6dzfnJLsb9bGHUwdekrHnzxhj8yTKmmZC1xbnClqLuNoB6JN/UtRV0UkLsyZj43DxXtLTzFeolrbeyfhrYjDUMDgdB8Zh8pjtR/wCm8LSrz5380diNvNKLv29Yz6OpkppMTG66/wAppF7XDlBBXQXUiYmNwlOtzHLY0kwpZnfMSuuBP8qQnA8TXHA8eO2+7SV5YVn1mX7nWE0Zx7u9xo3G/G5rb3ScpjLcdr1zuVxulaLV+/ZP+0TDRbo+WprpjDE7+Hidc27RI4YGQ7RqbxY61DURb9KRSsVhIiKcZDbmj65onnc6OAnwbrs+W7SW34NbxkG/UNaZMlccdKwg6K/Ydy6z2tu7hncbpJSTzOUcyo3HWFhks8ua8C/uT3ZzXcTXnFp5SRyaVq15uO067kbVKi+pIy0lrgQWkgg4EEYEEajevlbqwiIgsSPQOQexZWI9A5B7FleXljERFAIiIC5aX6xn42+8FxLlpfrGfjb7wQWvW0TZozHIL2u6thB1EKs7asZ1LJmOxBxa7U4do1hWmunatlsqYzHJyg62nUQpFUIu1aVmvp5DHIMRoOpw1OHEuqoBTzJTKbuoEEx+cA8Fx8cDb94dfOoGsseQQQSCDeCMCCNBBQWra1qspozI/kaNbjqAVZWhaD55DJIbyeYDU0cQX3aVqyVDg6V15a3NGoDabtp0ldNARFyU9O6RwYwEucbgBrKDkoKF88gjjF5dzAayTqAVmWNZDKaMMZidLna3HbybAuDJ+wW0sd2Be76Tv8RxBbZSCIiAiIgIiIPK6Ii9QyC3OR1nsqK+CGZucySQtcLyLxmOOlpBGIGhaZSHc9+1KX0p/tuWPJOqTMeUoW53rrO83P5s/wAad66zvNz+bP8AGpWi4HXZPVPvKm0U711nebn82f41X26nk9S0ToI6WPMc8Pe7w5H3gZoaPDcbsS7mV2Kmt2s/xkI/8b/2P7FtcTJe2WIm0+6YV4iIuyu7Fn1zoJWTR3B8bg9pIDgCNBuOlSfvr2hwsf5TOxRBFS2OlvFG0Jf317Q4WP8AKZ2J317Q4WP8pnYogip1GP0x7Gmwtu3Za2Xu1QWl+aGXhobeASReBrx0rXoiyxERGoBZzsLtWlYRSkREQbLJqyPldXDT43SSAOu1MHhPPRBXpOCFrGtYwBrWtDQBgAALgANgCo/chiBtME+LBI4cvgt9hKvNcfn2mbxXyUkREXPQpPdgsQQ1jZ2C5tSzOPpGXNcfWCw8t6gat3dujHcKd2sTOb6iy8+6FUS7/FtNsUbXgREWylYkegcg9iysR6ByD2LK8vLGKXZI2FDPC58zM4iQtBznDDNadAI2lRFT3IH/AE7/AEx9xqgd3efS8F+uT4k3n0vBfrk+JblFI028+l4L9cnxLLckaUEER4g3/Tk1f1LcIgIiINbbtiNqo804OGLXeSew6wq0q6R0TzHILnNNxH7jaFbq0OVtjslhMri1j423hx0EeSeXVxnjQV0iIoBERB9MYSQACSTcAMSSdAAVh5MZOCmbnvuMrhj9weSP3K12Q9kxlvygkOfeWgcHy/eI6vWpepBERAREQEREBERB5XREXqGQUh3PftSl9Kf7blHlIdz37UpfSn+25Y8vgt/Uoeh0RF5tQVSbt1JdLTS6nRvj9bXNcPePMrbUP3U7ENTZ73NF76dwnG0hoIkHRJP9IWxxr9HLEymFDoiL0C7fZEWLFWVrKacva17X3FhAOc1ucBeQRoB1KzO8xReXV9OP4FTlBXPglZNEbnxvD2njBvx4tR5V6HyWyqitCASxEBwAD4yfCjdsI1jYdfOFzuZbJSYtWexWUb7zFF5dX04/gTvMUXl1fTj+BT5cVVVNiY6SRzWtYM5znG4ADSSVz/iMvqlG0G7zFF5dX04/gTvMUXl1fTj+Baqr3b7nuEVMHMDiGudKWlw1EtzDdfsvXF38XeaN/OP/ABra6HL/AOmE9rdd5ii8ur6cfwKuMvcmW2fV9xiLyx0TZGl5BOJc12IAGlp1KW9/F3mjfzj/AMa1mWlZJadFHaZgEQilNPg4vzmOu8MnNFwEgzeVxWbD19Lx1ndPZ3wRtAkRF0Vkj3PLVFNaMD3m5rnGFx2CQZoJ4s7NXoVeV1cmQO6ZHLG2nrXhkrQGh7zc2UDAXuODX7b9OkbFzebhm2r1/aswsRFgOvxC0mUuWNPQMJmeC+7wY2kF7jqw8UcZwXLrWbTqIVQLdttEF9PTg4ta+Z3FnEMZ7r1WC71t2w+sqH1Ev0pHX3DQ0DBrRxAXBdFegw4+rpFV4ERFmSsSPQOQexZWI9A5B7FleXljFPcgf9O/0x9xqgS+2ykaC4chIUC4EVQfKHeU/pFPlDvKf0ipFvoqg+UO8p/SK5Kaodnt8J/02+MfKCC20RCUHzJIGgucQABeScAANJJVdZTZRGpfmsvETTgPKPlH9guzlXlL3YmGI/Ng4kfzCP8AEdenYo0gIiKAREQd+x7XfTSB7MRoc3U4bOXYVZlBXsnjEkZvB5wdYI1EKpFtcn7ddSyX4ljvpN/yHGOtBZyLjp6hsjA9hBa4XgjWuRSCIiAi0dpWy90vyakDTIBe97voxDj2n/uOrUCqjdi+0Zc4+SCxvNcgmaKMttOamDZJHtqadxu7o0DOZqvN2BH/AHBSOKUOaHNIIcAQRrBxBQeWkRF6hkFIdz37UpfSn+25R5SHc9+1KX0p/tuWPL4Lf1KHodERebUFhzbxcdBwWUQefsv8kTZ9Sc0HuEpLojs1mMna3rF3GowvTVtWLFWQugqG5zHeotOpzTqcNqorK7IOez3FxBkhJ8GVowGwPHiHqOo6l2uLyYvHRt3/AOVolGlz0VdJC8SQvfG8aHMJaeS8auJcCLe71ktj3U7QaLu7NPGY4yee5ae2cqqqswqZnvaDfm4NbftzGgC/juWqRY4xUrO4rHsgRFsbCyemrZe5UzC46zoawbXu1DrOoFXmYiNyM5O2DJXVDKeLS43udqYwfSeeTrJA1r0E7J2E0fyHN+a7l3G7Xdd9K/yr/Cv24rp5HZHR2dDmM8KR9xkkIuLiNAA1NGoKQLicnkdZb5e6FZl5nt6xJKOofTzDwmHA6ntP0XjiI/calr16Dy3yKZaMV2DJmA9zfdzsdtaerSNYNEWtZEtLKYahhY9uo6CPKadDm8YXS4/IjLX8rRLpoiLaS5o6x7RmtfI0bGucBzA3LhKIgIpHLkc+KzjXzhzc+RjImnAlrib5HDUCNA9exRxVraLd32QIiKyViR6ByD2LKxHoHIPYsry8sYiIoBERAXLS/WM/G33guJctL9Yz8bfeCC3lC8rspr76eE4aHuGvawHZt5tq7eVuU3cwYIT4Zwc4eINg+8epQVSCIigFJ8ksmu6kTzD5sHwQfHI1/hHWurkxk6al+e+8RNOP3z5I/cqxGMDQAAAALgBgABoFykQnK7JnMvqIR4Jxe0eKfKA2bdnJoiiuIi/Aqv8AKrJv5O7usQ+acdHBk6vw7ObYgjqIigb3JnKI0z8x95iccfuHyh+4ViMeHAOaQQReCMQQdBBVPKS5KZS9xIhmPzZOBPiE/wCJ6udSJ8viZ+a0u2AnmF6+1hzbxcdeCCP5GRfw5mOLppHPcdZuJHafWtNYlrwxUubLBI+4uvPcwWm84AvK2uTU3yd0lFJg5ri6O/x2HZ7fWdhXZyYoXNo+5StLSS8EOF2BJ1ciDiyVs7+DLZM0tmLnAA5wDXANuv24H/6o1Q5TyQRiEYhhI/USt3Zde6joXCYOa9r3NY1wuLycRdtF5K+rKyQaYWGa8PIznDZeSQDx3XIM97OzvNm9OX4k72dnebN6cvxLKLL12T1T7ybY72dnebN6cvxLsUGQVFBK2aGANew3tdnyG43EaC4jQSiKJy3n+U+4kCIixgiIgL5ewOBDgCCLiDiCDpBCIghVu7ktJUEvizqd54O4sv8ARHAf0kKFWvuQ1EAL2zU72jbnsd0QHDrWEW3i5OWsxG07Rh+TkoNxMXSd8K3lj7mFTU4tkpmjjc8nmzP3RFvZs9613CUxsfcXgYQ6qlfKR4rB3JvITeXH1EKfWfZsVPGIoGMjYNDWgAcvGeMoi5eTLfJ4pVdlERYgWvtmwYKyPudTG17dV+BadrXDFp5ERTEzE7gVxbO4qRe6jnF2nNmBw/3GDHoqurTsp9O7MkLCQbvBJI6wERdbiZ73nVpWiXeydyTlrnhkTom363lw9jSrUyX3J4KVwlqD3eQYgEXRtO0Mxzjxu5gsIsXLz3i3QiewlLrXsaKrj7jUMD2ZwdcS4YjQb2kFaTvZ2d5s3py/EsotCuS9Y1EzCrHezs7zZvTl+JO9nZ3mzenL8SIrddk9U+8m2wGSVLwQ6T+1Z3pUvBDpP7URYg3pUvBDpP7U3pUvBDpP7URA3pUvBDpP7U3pUvBDpP7URA3pUvBDpP7VluSlMDeIheDf9J+r1oiA7JWmJJMQJJvJLn4k6TpWN6VLwQ6T+1EQN6VLwQ6T+1N6VLwQ6T+1EQbOnp2xtDGANa0XADUuREQF8SxB7S1wBDhcQdBB1IiDV70qXgh0n9qb0qXgh0n9qIgb0qXgh0n9qb0qXgh0n9qIg2dPTiNoYzBrRcBeTcNl5xXIiIOjaljR1AAkBvb9FzTc5vIV0BYtS3wWVjs370bXOH9ROKIg5aHJxrHiWZ75pBoc/Q38LdAW4RE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2434"/>
            <a:ext cx="838200" cy="23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4864"/>
            <a:ext cx="1447800" cy="26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8" r="20385"/>
          <a:stretch/>
        </p:blipFill>
        <p:spPr bwMode="auto">
          <a:xfrm>
            <a:off x="1295400" y="4218013"/>
            <a:ext cx="457200" cy="45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6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R:\Development\NEW FILE STRUCTURE NOV 2011\Events\Safe Kids Day (May 2013)\Coalitions\Local Event Photos\Baltimore\kidsatpedsign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6000" b="7428"/>
          <a:stretch/>
        </p:blipFill>
        <p:spPr bwMode="auto">
          <a:xfrm>
            <a:off x="0" y="0"/>
            <a:ext cx="2119086" cy="28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R:\Development\NEW FILE STRUCTURE NOV 2011\Events\Safe Kids Day (May 2013)\Coalitions\Local Event Photos\Denver\Safe Kids Denver Metro - SKD 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531" y="2583553"/>
            <a:ext cx="3454621" cy="25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266" name="Picture 2" descr="R:\Development\NEW FILE STRUCTURE NOV 2011\Events\Safe Kids Day (May 2013)\Coalitions\Local Event Photos\Baltimore\girlinfiresuit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r="7875"/>
          <a:stretch/>
        </p:blipFill>
        <p:spPr bwMode="auto">
          <a:xfrm>
            <a:off x="4997632" y="-40945"/>
            <a:ext cx="1736997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:\Development\NEW FILE STRUCTURE NOV 2011\Events\Safe Kids Day (May 2013)\Coalitions\Local Event Photos\Baltimore\kidsinhelemtswbbear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64" y="0"/>
            <a:ext cx="3223986" cy="241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juteau\AppData\Local\Microsoft\Windows\Temporary Internet Files\Content.Outlook\XI5D9G03\SS_Police Motorcycle (2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07"/>
          <a:stretch/>
        </p:blipFill>
        <p:spPr bwMode="auto">
          <a:xfrm>
            <a:off x="6655990" y="0"/>
            <a:ext cx="2633713" cy="247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:\Development\NEW FILE STRUCTURE NOV 2011\Events\Safe Kids Day (May 2013)\Coalitions\Local Event Photos\Sacramento\Inflatable life jacket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4"/>
          <a:stretch/>
        </p:blipFill>
        <p:spPr bwMode="auto">
          <a:xfrm>
            <a:off x="5390121" y="4273286"/>
            <a:ext cx="3949192" cy="259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7897470" y="5739439"/>
            <a:ext cx="1066800" cy="1066800"/>
          </a:xfrm>
          <a:prstGeom prst="ellipse">
            <a:avLst/>
          </a:prstGeom>
          <a:solidFill>
            <a:srgbClr val="FCB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5D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33625" y="6033725"/>
            <a:ext cx="119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Sacramento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CA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1278" name="Picture 14" descr="https://photos-2.dropbox.com/t/0/AAC2WsglTsXG-Vk350LWgs2190JNk9Ituc91KyhYLwBu0A/12/13635608/jpeg/32x32/3/1370365200/0/2/4999b.JPG/EDUhxZx62m5cVXq6HNGhwigrHDPygXCCTc3LqxJ-PWU?size=1024x76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r="30911" b="50000"/>
          <a:stretch/>
        </p:blipFill>
        <p:spPr bwMode="auto">
          <a:xfrm>
            <a:off x="-190271" y="5173161"/>
            <a:ext cx="3377701" cy="16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photos-1.dropbox.com/t/0/AACQFW0uMWUGFUNSZ79JJyEf_UY4CXAgv34uYVbI9e3pRA/12/13635608/jpeg/32x32/3/1370365200/0/2/5036b.JPG/q6vJfdAim8jeKpTXo9IVFA8daNuqVuDHdii-ydowONQ?size=1024x76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t="-1120" r="24781" b="10794"/>
          <a:stretch/>
        </p:blipFill>
        <p:spPr bwMode="auto">
          <a:xfrm>
            <a:off x="2839090" y="4312101"/>
            <a:ext cx="2822663" cy="28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-14514" y="4273286"/>
            <a:ext cx="1066800" cy="1066800"/>
          </a:xfrm>
          <a:prstGeom prst="ellipse">
            <a:avLst/>
          </a:prstGeom>
          <a:solidFill>
            <a:srgbClr val="7EB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5DA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29028" y="4588386"/>
            <a:ext cx="103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Denver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9" name="Picture 2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32" y="2473009"/>
            <a:ext cx="3148511" cy="1916822"/>
          </a:xfrm>
          <a:prstGeom prst="rect">
            <a:avLst/>
          </a:prstGeom>
        </p:spPr>
      </p:pic>
      <p:pic>
        <p:nvPicPr>
          <p:cNvPr id="28" name="Picture 27" descr="G:\DCIM\100OLYMP\P5100014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86" y="2349048"/>
            <a:ext cx="2961505" cy="21647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/>
          <p:cNvSpPr/>
          <p:nvPr/>
        </p:nvSpPr>
        <p:spPr>
          <a:xfrm>
            <a:off x="1498579" y="1647832"/>
            <a:ext cx="1066800" cy="1066800"/>
          </a:xfrm>
          <a:prstGeom prst="ellipse">
            <a:avLst/>
          </a:prstGeom>
          <a:solidFill>
            <a:srgbClr val="FCB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5D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3093" y="1943491"/>
            <a:ext cx="103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Baltimore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59551" y="2119994"/>
            <a:ext cx="1066800" cy="1066800"/>
          </a:xfrm>
          <a:prstGeom prst="ellipse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5DA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16988" y="2398653"/>
            <a:ext cx="1151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Boca Raton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FL</a:t>
            </a:r>
          </a:p>
        </p:txBody>
      </p:sp>
      <p:sp>
        <p:nvSpPr>
          <p:cNvPr id="30" name="Oval 29"/>
          <p:cNvSpPr/>
          <p:nvPr/>
        </p:nvSpPr>
        <p:spPr>
          <a:xfrm>
            <a:off x="2305690" y="5812971"/>
            <a:ext cx="1066800" cy="1066800"/>
          </a:xfrm>
          <a:prstGeom prst="ellipse">
            <a:avLst/>
          </a:prstGeom>
          <a:solidFill>
            <a:srgbClr val="EF3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5DA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63127" y="6053983"/>
            <a:ext cx="1151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LaGrande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OR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juteau\Downloads\SAM_0946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t="9523" r="25977" b="8534"/>
          <a:stretch/>
        </p:blipFill>
        <p:spPr bwMode="auto">
          <a:xfrm>
            <a:off x="7375603" y="2011053"/>
            <a:ext cx="1793720" cy="23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6276146" y="933789"/>
            <a:ext cx="1066800" cy="1066800"/>
          </a:xfrm>
          <a:prstGeom prst="ellipse">
            <a:avLst/>
          </a:prstGeom>
          <a:solidFill>
            <a:srgbClr val="EF3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95DA"/>
                </a:solidFill>
              </a:rPr>
              <a:t> </a:t>
            </a:r>
            <a:endParaRPr lang="en-US" dirty="0">
              <a:solidFill>
                <a:srgbClr val="0095D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7918" y="1176258"/>
            <a:ext cx="103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Fargo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842203" y="3500772"/>
            <a:ext cx="1066800" cy="1066800"/>
          </a:xfrm>
          <a:prstGeom prst="ellipse">
            <a:avLst/>
          </a:prstGeom>
          <a:solidFill>
            <a:srgbClr val="7EB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5DA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78358" y="3741784"/>
            <a:ext cx="119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Meade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KS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3431420"/>
            <a:ext cx="49058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F374E"/>
                </a:solidFill>
              </a:rPr>
              <a:t>If you participated with an event last year, put a slide of photos together! If you didn’t, you can show these as some examples of Safe Kids Day events held in other communities</a:t>
            </a:r>
            <a:endParaRPr lang="en-US" b="1" dirty="0">
              <a:solidFill>
                <a:srgbClr val="EF3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456" r="38931" b="-456"/>
          <a:stretch/>
        </p:blipFill>
        <p:spPr bwMode="auto">
          <a:xfrm>
            <a:off x="1300333" y="1371600"/>
            <a:ext cx="654333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" y="4572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5DA"/>
                </a:solidFill>
              </a:rPr>
              <a:t>Let’s Give Every Kid the Chance to Grow Up.</a:t>
            </a:r>
            <a:endParaRPr lang="en-US" sz="3200" b="1" dirty="0">
              <a:solidFill>
                <a:srgbClr val="0095D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6500" y="50833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95DA"/>
                </a:solidFill>
                <a:hlinkClick r:id="rId3"/>
              </a:rPr>
              <a:t>Just Imagine.</a:t>
            </a:r>
            <a:endParaRPr lang="en-US" sz="4000" b="1" dirty="0">
              <a:solidFill>
                <a:srgbClr val="0095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US" dirty="0" smtClean="0"/>
              <a:t>           Big Plans for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239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Event</a:t>
            </a:r>
          </a:p>
          <a:p>
            <a:r>
              <a:rPr lang="en-US" sz="2000" b="1" dirty="0" smtClean="0">
                <a:solidFill>
                  <a:srgbClr val="EF374E"/>
                </a:solidFill>
              </a:rPr>
              <a:t>Event details – where, when, exciting ideas you have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Awareness</a:t>
            </a:r>
          </a:p>
          <a:p>
            <a:r>
              <a:rPr lang="en-US" sz="1900" dirty="0" smtClean="0"/>
              <a:t>Engaging local media partners </a:t>
            </a:r>
          </a:p>
          <a:p>
            <a:r>
              <a:rPr lang="en-US" sz="1900" dirty="0" smtClean="0"/>
              <a:t>Planning robust social media campaign for April</a:t>
            </a:r>
          </a:p>
          <a:p>
            <a:r>
              <a:rPr lang="en-US" sz="1900" dirty="0" smtClean="0"/>
              <a:t>Engaging parent advocates in our community</a:t>
            </a:r>
          </a:p>
          <a:p>
            <a:r>
              <a:rPr lang="en-US" sz="1900" dirty="0" smtClean="0"/>
              <a:t>National Safe Kids Day awareness campaign will help raise the profile of all April Safe Kids Day activities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200" b="1" dirty="0" smtClean="0"/>
              <a:t>Fundraising</a:t>
            </a:r>
          </a:p>
          <a:p>
            <a:r>
              <a:rPr lang="en-US" sz="1900" dirty="0" smtClean="0"/>
              <a:t>Seeking local sponsors to gain recognition at Safe Kids Day event</a:t>
            </a:r>
          </a:p>
          <a:p>
            <a:r>
              <a:rPr lang="en-US" sz="1900" dirty="0" smtClean="0"/>
              <a:t>Working with coalition members to activate individual fundraising efforts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447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95DA"/>
                </a:solidFill>
              </a:rPr>
              <a:t>Safe Kids Day</a:t>
            </a:r>
            <a:br>
              <a:rPr lang="en-US" sz="4000" b="1" dirty="0" smtClean="0">
                <a:solidFill>
                  <a:srgbClr val="0095DA"/>
                </a:solidFill>
              </a:rPr>
            </a:br>
            <a:r>
              <a:rPr lang="en-US" sz="4000" b="1" dirty="0" smtClean="0">
                <a:solidFill>
                  <a:srgbClr val="0095DA"/>
                </a:solidFill>
              </a:rPr>
              <a:t>Sponsorship Opportunities</a:t>
            </a:r>
            <a:endParaRPr lang="en-US" sz="4000" b="1" dirty="0">
              <a:solidFill>
                <a:srgbClr val="0095D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78632" y="2226968"/>
            <a:ext cx="186736" cy="106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09913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rgbClr val="4D616C"/>
                </a:solidFill>
                <a:cs typeface="Times New Roman" pitchFamily="18" charset="0"/>
              </a:rPr>
              <a:t>Join Us for This Important Day!</a:t>
            </a:r>
            <a:endParaRPr lang="en-US" sz="2000" dirty="0">
              <a:solidFill>
                <a:srgbClr val="4D616C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406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   Local Sponsorships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6200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Local Presenting Sponsor </a:t>
            </a:r>
            <a:r>
              <a:rPr lang="en-US" sz="2000" b="1" dirty="0" smtClean="0">
                <a:solidFill>
                  <a:srgbClr val="FF0000"/>
                </a:solidFill>
              </a:rPr>
              <a:t>$5,000 - $10,000</a:t>
            </a:r>
          </a:p>
          <a:p>
            <a:r>
              <a:rPr lang="en-US" sz="1800" dirty="0" smtClean="0"/>
              <a:t>Event – High profile recognition at event &amp; opportunity to make remarks; Complimentary booth space to interact and hand out promotional materials</a:t>
            </a:r>
          </a:p>
          <a:p>
            <a:r>
              <a:rPr lang="en-US" sz="1800" dirty="0" smtClean="0"/>
              <a:t>Marketing – Name/logo on all Safe Kids </a:t>
            </a:r>
            <a:r>
              <a:rPr lang="en-US" sz="1800" dirty="0" smtClean="0">
                <a:solidFill>
                  <a:srgbClr val="EF374E"/>
                </a:solidFill>
              </a:rPr>
              <a:t>[Coalition Name] </a:t>
            </a:r>
            <a:r>
              <a:rPr lang="en-US" sz="1800" dirty="0" smtClean="0"/>
              <a:t>Safe Kids Day marketing material and invitation as Local Presenting Sponsor</a:t>
            </a:r>
          </a:p>
          <a:p>
            <a:r>
              <a:rPr lang="en-US" sz="1800" dirty="0" smtClean="0"/>
              <a:t>Communications – Inclusion in press release</a:t>
            </a:r>
          </a:p>
          <a:p>
            <a:r>
              <a:rPr lang="en-US" sz="1800" dirty="0" smtClean="0"/>
              <a:t>Online – Recognition on Safe Kids Day webpage and social media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2000" b="1" dirty="0" smtClean="0"/>
              <a:t>Safe Kids Guardian </a:t>
            </a:r>
            <a:r>
              <a:rPr lang="en-US" sz="2000" b="1" dirty="0" smtClean="0">
                <a:solidFill>
                  <a:srgbClr val="FF0000"/>
                </a:solidFill>
              </a:rPr>
              <a:t>$1,000</a:t>
            </a:r>
            <a:endParaRPr lang="en-US" sz="2000" b="1" dirty="0" smtClean="0"/>
          </a:p>
          <a:p>
            <a:r>
              <a:rPr lang="en-US" sz="1800" dirty="0" smtClean="0"/>
              <a:t>Event – Recognition at event; Complimentary booth space to interact and hand out promotional materials</a:t>
            </a:r>
            <a:endParaRPr lang="en-US" sz="1800" dirty="0"/>
          </a:p>
          <a:p>
            <a:r>
              <a:rPr lang="en-US" sz="1800" dirty="0"/>
              <a:t>Marketing – </a:t>
            </a:r>
            <a:r>
              <a:rPr lang="en-US" sz="1800" dirty="0" smtClean="0"/>
              <a:t>Name/Logo on </a:t>
            </a:r>
            <a:r>
              <a:rPr lang="en-US" sz="1800" dirty="0"/>
              <a:t>Safe Kids </a:t>
            </a:r>
            <a:r>
              <a:rPr lang="en-US" sz="1800" dirty="0">
                <a:solidFill>
                  <a:srgbClr val="EF374E"/>
                </a:solidFill>
              </a:rPr>
              <a:t>[Coalition Name] </a:t>
            </a:r>
            <a:r>
              <a:rPr lang="en-US" sz="1800" dirty="0"/>
              <a:t>Safe Kids Day </a:t>
            </a:r>
            <a:r>
              <a:rPr lang="en-US" sz="1800" dirty="0" smtClean="0"/>
              <a:t>invitation</a:t>
            </a:r>
          </a:p>
          <a:p>
            <a:r>
              <a:rPr lang="en-US" sz="1800" dirty="0"/>
              <a:t>Online – Recognition on Safe Kids Day webpage and social </a:t>
            </a:r>
            <a:r>
              <a:rPr lang="en-US" sz="1800" dirty="0" smtClean="0"/>
              <a:t>media</a:t>
            </a:r>
            <a:endParaRPr lang="en-US" sz="1800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2000" b="1" dirty="0" smtClean="0"/>
              <a:t>Safe Kids First Responder </a:t>
            </a:r>
            <a:r>
              <a:rPr lang="en-US" sz="2000" b="1" dirty="0" smtClean="0">
                <a:solidFill>
                  <a:srgbClr val="FF0000"/>
                </a:solidFill>
              </a:rPr>
              <a:t>$500</a:t>
            </a:r>
            <a:endParaRPr lang="en-US" sz="2000" b="1" dirty="0" smtClean="0"/>
          </a:p>
          <a:p>
            <a:r>
              <a:rPr lang="en-US" sz="1800" dirty="0"/>
              <a:t>Event – </a:t>
            </a:r>
            <a:r>
              <a:rPr lang="en-US" sz="1800" dirty="0" smtClean="0"/>
              <a:t>Booth space </a:t>
            </a:r>
            <a:r>
              <a:rPr lang="en-US" sz="1800" dirty="0"/>
              <a:t>to interact and hand out </a:t>
            </a:r>
            <a:r>
              <a:rPr lang="en-US" sz="1800" dirty="0" smtClean="0"/>
              <a:t>promotional materials</a:t>
            </a:r>
            <a:endParaRPr lang="en-US" sz="18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840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95DA"/>
                </a:solidFill>
              </a:rPr>
              <a:t>Thank You</a:t>
            </a:r>
            <a:endParaRPr lang="en-US" sz="4000" b="1" dirty="0">
              <a:solidFill>
                <a:srgbClr val="0095D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78632" y="1007768"/>
            <a:ext cx="186736" cy="1066800"/>
          </a:xfrm>
          <a:prstGeom prst="rect">
            <a:avLst/>
          </a:prstGeom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304800" y="1295400"/>
            <a:ext cx="8490911" cy="464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9C83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9C83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9C83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9C83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629DD1"/>
              </a:buClr>
            </a:pPr>
            <a:endParaRPr lang="en-US" sz="1800" b="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629DD1"/>
              </a:buClr>
            </a:pPr>
            <a:endParaRPr lang="en-US" sz="2000" b="0" dirty="0" smtClean="0">
              <a:solidFill>
                <a:srgbClr val="0095DA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Key Contact Name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Title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Email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Phone</a:t>
            </a:r>
          </a:p>
          <a:p>
            <a:pPr marL="0" indent="0" algn="ctr">
              <a:spcBef>
                <a:spcPts val="0"/>
              </a:spcBef>
              <a:buClr>
                <a:srgbClr val="629DD1"/>
              </a:buClr>
            </a:pPr>
            <a:endParaRPr lang="en-US" sz="1400" b="0" dirty="0" smtClean="0">
              <a:solidFill>
                <a:srgbClr val="4D616C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629DD1"/>
              </a:buClr>
            </a:pPr>
            <a:endParaRPr lang="en-US" b="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Clr>
                <a:srgbClr val="629DD1"/>
              </a:buClr>
            </a:pPr>
            <a:endParaRPr lang="en-US" sz="1800" b="0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 descr="http://www.safekids.org/sites/default/files/Images/WhyItMatters/WHY%20IT%20MATTERS%20FINAL-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4" b="36864"/>
          <a:stretch/>
        </p:blipFill>
        <p:spPr bwMode="auto">
          <a:xfrm>
            <a:off x="17753" y="152400"/>
            <a:ext cx="908114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632" y="1905000"/>
            <a:ext cx="3962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www.safekids.org/sites/default/files/Images/WhyItMatters/WHY%20IT%20MATTERS%20FINAL-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4" t="38550" r="14070" b="57924"/>
          <a:stretch/>
        </p:blipFill>
        <p:spPr bwMode="auto">
          <a:xfrm>
            <a:off x="4876800" y="2133600"/>
            <a:ext cx="2990088" cy="5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4267200"/>
            <a:ext cx="3962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t="74519" r="47252" b="17325"/>
          <a:stretch/>
        </p:blipFill>
        <p:spPr bwMode="auto">
          <a:xfrm>
            <a:off x="975359" y="4648200"/>
            <a:ext cx="3749041" cy="46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16479" y="4953000"/>
            <a:ext cx="22418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143000"/>
            <a:ext cx="91440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 smtClean="0"/>
          </a:p>
          <a:p>
            <a:pPr marL="0" indent="0">
              <a:buFont typeface="Arial" pitchFamily="34" charset="0"/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Insert a few key stats about child injury in your state/city.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9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 descr="http://www.safekids.org/sites/default/files/Images/WhyItMatters/WHY%20IT%20MATTERS%20FINAL-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t="81992" r="10116" b="8333"/>
          <a:stretch/>
        </p:blipFill>
        <p:spPr bwMode="auto">
          <a:xfrm>
            <a:off x="0" y="1752600"/>
            <a:ext cx="9144000" cy="200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4999"/>
            <a:ext cx="2210367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2696" y="609600"/>
            <a:ext cx="5638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D616C"/>
                </a:solidFill>
              </a:rPr>
              <a:t>Safe Kids Worldwide was founded in 1988 with a mission to keep all kids safe from preventable injuries – things like traffic injuries, fires, falls, poisonings, drowning, and the like.</a:t>
            </a:r>
            <a:endParaRPr lang="en-US" dirty="0">
              <a:solidFill>
                <a:srgbClr val="4D616C"/>
              </a:solidFill>
            </a:endParaRPr>
          </a:p>
          <a:p>
            <a:endParaRPr lang="en-US" dirty="0" smtClean="0">
              <a:solidFill>
                <a:srgbClr val="4D616C"/>
              </a:solidFill>
            </a:endParaRPr>
          </a:p>
          <a:p>
            <a:r>
              <a:rPr lang="en-US" dirty="0" smtClean="0">
                <a:solidFill>
                  <a:srgbClr val="4D616C"/>
                </a:solidFill>
              </a:rPr>
              <a:t>Safe </a:t>
            </a:r>
            <a:r>
              <a:rPr lang="en-US" dirty="0">
                <a:solidFill>
                  <a:srgbClr val="4D616C"/>
                </a:solidFill>
              </a:rPr>
              <a:t>Kids </a:t>
            </a:r>
            <a:r>
              <a:rPr lang="en-US" b="1" dirty="0">
                <a:solidFill>
                  <a:srgbClr val="FF0000"/>
                </a:solidFill>
              </a:rPr>
              <a:t>[Coalition Name] </a:t>
            </a:r>
            <a:r>
              <a:rPr lang="en-US" dirty="0" smtClean="0">
                <a:solidFill>
                  <a:srgbClr val="4D616C"/>
                </a:solidFill>
              </a:rPr>
              <a:t>is part of a network of 600 </a:t>
            </a:r>
            <a:r>
              <a:rPr lang="en-US" dirty="0">
                <a:solidFill>
                  <a:srgbClr val="4D616C"/>
                </a:solidFill>
              </a:rPr>
              <a:t>local </a:t>
            </a:r>
            <a:r>
              <a:rPr lang="en-US" dirty="0" smtClean="0">
                <a:solidFill>
                  <a:srgbClr val="4D616C"/>
                </a:solidFill>
              </a:rPr>
              <a:t>coalitions across the United States </a:t>
            </a:r>
            <a:r>
              <a:rPr lang="en-US" dirty="0">
                <a:solidFill>
                  <a:srgbClr val="4D616C"/>
                </a:solidFill>
              </a:rPr>
              <a:t>who work everyday in their community to protect kids.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4D616C"/>
                </a:solidFill>
              </a:rPr>
              <a:t>Locally, we’re supported by</a:t>
            </a:r>
            <a:r>
              <a:rPr lang="en-US" b="1" dirty="0" smtClean="0">
                <a:solidFill>
                  <a:srgbClr val="FF0000"/>
                </a:solidFill>
              </a:rPr>
              <a:t> [LEAD AGENCY] </a:t>
            </a:r>
            <a:r>
              <a:rPr lang="en-US" dirty="0" smtClean="0">
                <a:solidFill>
                  <a:srgbClr val="4D616C"/>
                </a:solidFill>
              </a:rPr>
              <a:t>and work in </a:t>
            </a:r>
            <a:r>
              <a:rPr lang="en-US" b="1" dirty="0" smtClean="0">
                <a:solidFill>
                  <a:srgbClr val="FF0000"/>
                </a:solidFill>
              </a:rPr>
              <a:t>[geographic region].</a:t>
            </a:r>
          </a:p>
          <a:p>
            <a:endParaRPr lang="en-US" dirty="0" smtClean="0">
              <a:solidFill>
                <a:srgbClr val="4D616C"/>
              </a:solidFill>
            </a:endParaRPr>
          </a:p>
          <a:p>
            <a:r>
              <a:rPr lang="en-US" dirty="0" smtClean="0">
                <a:solidFill>
                  <a:srgbClr val="4D616C"/>
                </a:solidFill>
              </a:rPr>
              <a:t>Safe Kids </a:t>
            </a:r>
            <a:r>
              <a:rPr lang="en-US" b="1" dirty="0">
                <a:solidFill>
                  <a:srgbClr val="FF0000"/>
                </a:solidFill>
              </a:rPr>
              <a:t>[Coalition Name] </a:t>
            </a:r>
            <a:r>
              <a:rPr lang="en-US" dirty="0" smtClean="0">
                <a:solidFill>
                  <a:srgbClr val="4D616C"/>
                </a:solidFill>
              </a:rPr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D616C"/>
                </a:solidFill>
              </a:rPr>
              <a:t>Safe Kids Worldwide are proud to be part of a movement that has worked to reduce the rate of unintentional injuries in children in the U.S. by 55% during the last twenty-five years.</a:t>
            </a:r>
          </a:p>
          <a:p>
            <a:endParaRPr lang="en-US" dirty="0">
              <a:solidFill>
                <a:srgbClr val="4D616C"/>
              </a:solidFill>
            </a:endParaRPr>
          </a:p>
          <a:p>
            <a:r>
              <a:rPr lang="en-US" dirty="0" smtClean="0">
                <a:solidFill>
                  <a:srgbClr val="4D616C"/>
                </a:solidFill>
              </a:rPr>
              <a:t>But, there is still much more to be done.</a:t>
            </a:r>
            <a:endParaRPr lang="en-US" dirty="0">
              <a:solidFill>
                <a:srgbClr val="4D6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6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US" b="1" dirty="0" smtClean="0"/>
              <a:t>           </a:t>
            </a:r>
            <a:r>
              <a:rPr lang="en-US" dirty="0" smtClean="0"/>
              <a:t>Our Programs to Protect Kids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sz="half" idx="1"/>
          </p:nvPr>
        </p:nvSpPr>
        <p:spPr>
          <a:xfrm>
            <a:off x="1295400" y="1371600"/>
            <a:ext cx="4560316" cy="47103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spc="0" normalizeH="0" noProof="0" dirty="0" smtClean="0">
                <a:ln>
                  <a:noFill/>
                </a:ln>
                <a:solidFill>
                  <a:srgbClr val="7EB242"/>
                </a:solidFill>
                <a:effectLst/>
                <a:uLnTx/>
                <a:uFillTx/>
              </a:rPr>
              <a:t>Child Passenger Safety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Buckle-Up/Child Passenger Safety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Certification of Child Passenger Safety Technicians                       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Heatstroke – Never Leave Your Child Alone In A Car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Start Safe Travel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Countdown2Drive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/>
              <a:t>Distraction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sng" strike="noStrike" kern="0" cap="sm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Tx/>
              <a:buFontTx/>
              <a:buNone/>
              <a:tabLst/>
              <a:defRPr/>
            </a:pPr>
            <a:r>
              <a:rPr kumimoji="0" lang="en-US" sz="2000" b="0" i="0" u="sng" strike="noStrike" kern="0" spc="0" normalizeH="0" noProof="0" dirty="0" smtClean="0">
                <a:ln>
                  <a:noFill/>
                </a:ln>
                <a:solidFill>
                  <a:srgbClr val="7EB242"/>
                </a:solidFill>
                <a:effectLst/>
                <a:uLnTx/>
                <a:uFillTx/>
              </a:rPr>
              <a:t>Pedestrian Safety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Walk This Way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Tx/>
              <a:buFontTx/>
              <a:buNone/>
              <a:tabLst/>
              <a:defRPr/>
            </a:pPr>
            <a:r>
              <a:rPr lang="en-US" sz="1600" kern="0" dirty="0" smtClean="0"/>
              <a:t>Distracted Pedestrians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Tx/>
              <a:buFontTx/>
              <a:buNone/>
              <a:tabLst/>
              <a:defRPr/>
            </a:pPr>
            <a:endParaRPr kumimoji="0" lang="en-US" sz="1600" b="0" i="0" u="sng" strike="noStrike" kern="0" cap="small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Tx/>
              <a:buFontTx/>
              <a:buNone/>
              <a:tabLst/>
              <a:defRPr/>
            </a:pPr>
            <a:r>
              <a:rPr kumimoji="0" lang="en-US" sz="2000" b="0" i="0" u="sng" strike="noStrike" kern="0" spc="0" normalizeH="0" noProof="0" dirty="0" smtClean="0">
                <a:ln>
                  <a:noFill/>
                </a:ln>
                <a:solidFill>
                  <a:srgbClr val="7EB242"/>
                </a:solidFill>
                <a:effectLst/>
                <a:uLnTx/>
                <a:uFillTx/>
              </a:rPr>
              <a:t>Water Safety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Boating and Open Water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Pool and Spa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Start Safe Water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Tx/>
              <a:buFontTx/>
              <a:buNone/>
              <a:tabLst/>
              <a:defRPr/>
            </a:pPr>
            <a:endParaRPr kumimoji="0" lang="en-US" sz="700" b="0" i="0" u="sng" strike="noStrike" kern="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464812" y="1371600"/>
            <a:ext cx="4356100" cy="48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9C83B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9C83B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9C83B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9C83B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r>
              <a:rPr kumimoji="0" lang="en-US" sz="2000" b="0" i="0" u="sng" strike="noStrike" kern="1200" spc="0" normalizeH="0" noProof="0" dirty="0" smtClean="0">
                <a:ln>
                  <a:noFill/>
                </a:ln>
                <a:solidFill>
                  <a:srgbClr val="7EB242"/>
                </a:solidFill>
                <a:effectLst/>
                <a:uLnTx/>
                <a:uFillTx/>
                <a:ea typeface="+mn-ea"/>
                <a:cs typeface="+mn-cs"/>
              </a:rPr>
              <a:t>Fire and Burn Prevention</a:t>
            </a:r>
          </a:p>
          <a:p>
            <a:pPr marL="0" marR="0" lvl="0" indent="0" algn="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616C"/>
                </a:solidFill>
                <a:effectLst/>
                <a:uLnTx/>
                <a:uFillTx/>
                <a:ea typeface="+mn-ea"/>
                <a:cs typeface="+mn-cs"/>
              </a:rPr>
              <a:t>Start Safe Fire</a:t>
            </a:r>
          </a:p>
          <a:p>
            <a:pPr marL="0" marR="0" lvl="0" indent="0" algn="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616C"/>
                </a:solidFill>
                <a:effectLst/>
                <a:uLnTx/>
                <a:uFillTx/>
                <a:ea typeface="+mn-ea"/>
                <a:cs typeface="+mn-cs"/>
              </a:rPr>
              <a:t>Smoke and CO Detectors </a:t>
            </a:r>
          </a:p>
          <a:p>
            <a:pPr marL="0" marR="0" lvl="0" indent="0" algn="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616C"/>
                </a:solidFill>
                <a:effectLst/>
                <a:uLnTx/>
                <a:uFillTx/>
                <a:ea typeface="+mn-ea"/>
                <a:cs typeface="+mn-cs"/>
              </a:rPr>
              <a:t>Cooking Safety</a:t>
            </a:r>
          </a:p>
          <a:p>
            <a:pPr marL="0" marR="0" lvl="0" indent="0" algn="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endParaRPr kumimoji="0" lang="en-US" sz="1600" b="0" i="0" u="sng" strike="noStrike" kern="1200" cap="small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r>
              <a:rPr kumimoji="0" lang="en-US" sz="2000" b="0" i="0" u="sng" strike="noStrike" kern="1200" spc="0" normalizeH="0" noProof="0" dirty="0" smtClean="0">
                <a:ln>
                  <a:noFill/>
                </a:ln>
                <a:solidFill>
                  <a:srgbClr val="7EB242"/>
                </a:solidFill>
                <a:effectLst/>
                <a:uLnTx/>
                <a:uFillTx/>
                <a:ea typeface="+mn-ea"/>
                <a:cs typeface="+mn-cs"/>
              </a:rPr>
              <a:t>Medication Safety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616C"/>
                </a:solidFill>
                <a:effectLst/>
                <a:uLnTx/>
                <a:uFillTx/>
                <a:ea typeface="+mn-ea"/>
                <a:cs typeface="+mn-cs"/>
              </a:rPr>
              <a:t>Safe Medication Use</a:t>
            </a:r>
            <a:endParaRPr kumimoji="0" lang="en-US" sz="1600" b="0" i="0" u="none" strike="noStrike" kern="1200" cap="small" spc="0" normalizeH="0" baseline="0" noProof="0" dirty="0" smtClean="0">
              <a:ln>
                <a:noFill/>
              </a:ln>
              <a:solidFill>
                <a:srgbClr val="4D616C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endParaRPr kumimoji="0" lang="en-US" sz="1600" b="0" i="0" u="sng" strike="noStrike" kern="1200" spc="0" normalizeH="0" noProof="0" dirty="0" smtClean="0">
              <a:ln>
                <a:noFill/>
              </a:ln>
              <a:solidFill>
                <a:srgbClr val="7EB24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r>
              <a:rPr kumimoji="0" lang="en-US" sz="2000" b="0" i="0" u="sng" strike="noStrike" kern="1200" spc="0" normalizeH="0" noProof="0" dirty="0" smtClean="0">
                <a:ln>
                  <a:noFill/>
                </a:ln>
                <a:solidFill>
                  <a:srgbClr val="7EB242"/>
                </a:solidFill>
                <a:effectLst/>
                <a:uLnTx/>
                <a:uFillTx/>
                <a:ea typeface="+mn-ea"/>
                <a:cs typeface="+mn-cs"/>
              </a:rPr>
              <a:t>Home Safety</a:t>
            </a:r>
          </a:p>
          <a:p>
            <a:pPr marL="0" marR="0" lvl="0" indent="0" algn="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616C"/>
                </a:solidFill>
                <a:effectLst/>
                <a:uLnTx/>
                <a:uFillTx/>
                <a:ea typeface="+mn-ea"/>
                <a:cs typeface="+mn-cs"/>
              </a:rPr>
              <a:t>Safe Sleep</a:t>
            </a:r>
          </a:p>
          <a:p>
            <a:pPr marL="0" marR="0" lvl="0" indent="0" algn="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616C"/>
                </a:solidFill>
                <a:effectLst/>
                <a:uLnTx/>
                <a:uFillTx/>
                <a:ea typeface="+mn-ea"/>
                <a:cs typeface="+mn-cs"/>
              </a:rPr>
              <a:t>Button Battery Campaign</a:t>
            </a:r>
          </a:p>
          <a:p>
            <a:pPr marL="0" marR="0" lvl="0" indent="0" algn="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616C"/>
                </a:solidFill>
                <a:effectLst/>
                <a:uLnTx/>
                <a:uFillTx/>
                <a:ea typeface="+mn-ea"/>
                <a:cs typeface="+mn-cs"/>
              </a:rPr>
              <a:t> Television and Furniture Tip-Over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endParaRPr kumimoji="0" lang="en-US" sz="1600" b="0" i="0" u="sng" strike="noStrike" kern="1200" spc="0" normalizeH="0" noProof="0" dirty="0" smtClean="0">
              <a:ln>
                <a:noFill/>
              </a:ln>
              <a:solidFill>
                <a:srgbClr val="7EB24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r>
              <a:rPr kumimoji="0" lang="en-US" sz="2000" b="0" i="0" u="sng" strike="noStrike" kern="1200" spc="0" normalizeH="0" noProof="0" dirty="0" smtClean="0">
                <a:ln>
                  <a:noFill/>
                </a:ln>
                <a:solidFill>
                  <a:srgbClr val="7EB242"/>
                </a:solidFill>
                <a:effectLst/>
                <a:uLnTx/>
                <a:uFillTx/>
                <a:ea typeface="+mn-ea"/>
                <a:cs typeface="+mn-cs"/>
              </a:rPr>
              <a:t>Recreation Safety</a:t>
            </a:r>
          </a:p>
          <a:p>
            <a:pPr marL="0" marR="0" lvl="0" indent="0" algn="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616C"/>
                </a:solidFill>
                <a:effectLst/>
                <a:uLnTx/>
                <a:uFillTx/>
                <a:ea typeface="+mn-ea"/>
                <a:cs typeface="+mn-cs"/>
              </a:rPr>
              <a:t>Bicycle Safety</a:t>
            </a:r>
          </a:p>
          <a:p>
            <a:pPr marL="0" marR="0" lvl="0" indent="0" algn="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616C"/>
                </a:solidFill>
                <a:effectLst/>
                <a:uLnTx/>
                <a:uFillTx/>
                <a:ea typeface="+mn-ea"/>
                <a:cs typeface="+mn-cs"/>
              </a:rPr>
              <a:t>Playground Safety</a:t>
            </a:r>
          </a:p>
          <a:p>
            <a:pPr marL="0" marR="0" lvl="0" indent="0" algn="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616C"/>
                </a:solidFill>
                <a:effectLst/>
                <a:uLnTx/>
                <a:uFillTx/>
                <a:ea typeface="+mn-ea"/>
                <a:cs typeface="+mn-cs"/>
              </a:rPr>
              <a:t>Sports Safety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29DD1"/>
              </a:buClr>
              <a:buSzTx/>
              <a:buFont typeface="Arial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2831068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F374E"/>
                </a:solidFill>
              </a:rPr>
              <a:t>Edit as appropriate for your coalition’s focus</a:t>
            </a:r>
            <a:endParaRPr lang="en-US" b="1" dirty="0">
              <a:solidFill>
                <a:srgbClr val="EF3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1447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95DA"/>
                </a:solidFill>
              </a:rPr>
              <a:t>Examples of Our Work</a:t>
            </a:r>
            <a:endParaRPr lang="en-US" sz="4000" b="1" dirty="0">
              <a:solidFill>
                <a:srgbClr val="0095D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78632" y="2226968"/>
            <a:ext cx="186736" cy="106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09913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4D616C"/>
                </a:solidFill>
                <a:cs typeface="Times New Roman" pitchFamily="18" charset="0"/>
              </a:rPr>
              <a:t>A Selection of </a:t>
            </a:r>
            <a:r>
              <a:rPr lang="en-US" sz="2000" dirty="0" smtClean="0">
                <a:solidFill>
                  <a:srgbClr val="4D616C"/>
                </a:solidFill>
                <a:cs typeface="Times New Roman" pitchFamily="18" charset="0"/>
              </a:rPr>
              <a:t>Programs &amp; Campaigns</a:t>
            </a:r>
            <a:endParaRPr lang="en-US" sz="2000" dirty="0">
              <a:solidFill>
                <a:srgbClr val="4D616C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343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F374E"/>
                </a:solidFill>
              </a:rPr>
              <a:t>[The following slides are just a few examples – please edit/delete/add as appropriate for your coalition’s focus areas]</a:t>
            </a:r>
            <a:endParaRPr lang="en-US" b="1" dirty="0">
              <a:solidFill>
                <a:srgbClr val="EF3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US" dirty="0" smtClean="0"/>
              <a:t>	   Buckle Up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8513796" cy="4233862"/>
          </a:xfrm>
        </p:spPr>
        <p:txBody>
          <a:bodyPr>
            <a:no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4D616C"/>
                </a:solidFill>
              </a:rPr>
              <a:t>Protect children in and around cars</a:t>
            </a:r>
          </a:p>
          <a:p>
            <a:pPr lvl="1"/>
            <a:r>
              <a:rPr lang="en-US" sz="1800" dirty="0">
                <a:solidFill>
                  <a:srgbClr val="4D616C"/>
                </a:solidFill>
              </a:rPr>
              <a:t>Comprehensive  program protecting children from car seats to teen </a:t>
            </a:r>
            <a:r>
              <a:rPr lang="en-US" sz="1800" dirty="0" smtClean="0">
                <a:solidFill>
                  <a:srgbClr val="4D616C"/>
                </a:solidFill>
              </a:rPr>
              <a:t>driving</a:t>
            </a:r>
          </a:p>
          <a:p>
            <a:pPr lvl="1"/>
            <a:r>
              <a:rPr lang="en-US" sz="1800" dirty="0" smtClean="0">
                <a:solidFill>
                  <a:srgbClr val="4D616C"/>
                </a:solidFill>
              </a:rPr>
              <a:t>73% of car seats are installed improperly</a:t>
            </a:r>
            <a:endParaRPr lang="en-US" sz="1800" dirty="0">
              <a:solidFill>
                <a:srgbClr val="4D616C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4D616C"/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4D616C"/>
                </a:solidFill>
              </a:rPr>
              <a:t>Program Reach to </a:t>
            </a:r>
            <a:r>
              <a:rPr lang="en-US" dirty="0" smtClean="0">
                <a:solidFill>
                  <a:srgbClr val="4D616C"/>
                </a:solidFill>
              </a:rPr>
              <a:t>Date</a:t>
            </a:r>
            <a:endParaRPr lang="en-US" dirty="0">
              <a:solidFill>
                <a:srgbClr val="4D616C"/>
              </a:solidFill>
            </a:endParaRPr>
          </a:p>
          <a:p>
            <a:pPr lvl="1">
              <a:spcBef>
                <a:spcPts val="432"/>
              </a:spcBef>
            </a:pPr>
            <a:r>
              <a:rPr lang="en-US" sz="1800" b="1" dirty="0" smtClean="0">
                <a:solidFill>
                  <a:srgbClr val="EF374E"/>
                </a:solidFill>
              </a:rPr>
              <a:t>X</a:t>
            </a:r>
            <a:r>
              <a:rPr lang="en-US" sz="1800" dirty="0" smtClean="0">
                <a:solidFill>
                  <a:srgbClr val="4D616C"/>
                </a:solidFill>
              </a:rPr>
              <a:t> people directly reached through events</a:t>
            </a:r>
          </a:p>
          <a:p>
            <a:pPr lvl="1">
              <a:spcBef>
                <a:spcPts val="432"/>
              </a:spcBef>
            </a:pPr>
            <a:r>
              <a:rPr lang="en-US" sz="1800" b="1" dirty="0" smtClean="0">
                <a:solidFill>
                  <a:srgbClr val="EF374E"/>
                </a:solidFill>
              </a:rPr>
              <a:t>X</a:t>
            </a:r>
            <a:r>
              <a:rPr lang="en-US" sz="1800" dirty="0" smtClean="0">
                <a:solidFill>
                  <a:srgbClr val="4D616C"/>
                </a:solidFill>
              </a:rPr>
              <a:t> child </a:t>
            </a:r>
            <a:r>
              <a:rPr lang="en-US" sz="1800" dirty="0">
                <a:solidFill>
                  <a:srgbClr val="4D616C"/>
                </a:solidFill>
              </a:rPr>
              <a:t>safety seats </a:t>
            </a:r>
            <a:r>
              <a:rPr lang="en-US" sz="1800" dirty="0" smtClean="0">
                <a:solidFill>
                  <a:srgbClr val="4D616C"/>
                </a:solidFill>
              </a:rPr>
              <a:t>checked</a:t>
            </a:r>
            <a:endParaRPr lang="en-US" sz="1800" dirty="0">
              <a:solidFill>
                <a:srgbClr val="4D616C"/>
              </a:solidFill>
            </a:endParaRPr>
          </a:p>
          <a:p>
            <a:pPr lvl="1">
              <a:spcBef>
                <a:spcPts val="432"/>
              </a:spcBef>
            </a:pPr>
            <a:r>
              <a:rPr lang="en-US" sz="1800" b="1" dirty="0" smtClean="0">
                <a:solidFill>
                  <a:srgbClr val="EF374E"/>
                </a:solidFill>
              </a:rPr>
              <a:t>X</a:t>
            </a:r>
            <a:r>
              <a:rPr lang="en-US" sz="1800" dirty="0" smtClean="0">
                <a:solidFill>
                  <a:srgbClr val="4D616C"/>
                </a:solidFill>
              </a:rPr>
              <a:t> </a:t>
            </a:r>
            <a:r>
              <a:rPr lang="en-US" sz="1800" dirty="0">
                <a:solidFill>
                  <a:srgbClr val="4D616C"/>
                </a:solidFill>
              </a:rPr>
              <a:t>child safety seats </a:t>
            </a:r>
            <a:r>
              <a:rPr lang="en-US" sz="1800" dirty="0" smtClean="0">
                <a:solidFill>
                  <a:srgbClr val="4D616C"/>
                </a:solidFill>
              </a:rPr>
              <a:t>distributed to underserved</a:t>
            </a:r>
            <a:endParaRPr lang="en-US" sz="1800" dirty="0">
              <a:solidFill>
                <a:srgbClr val="4D616C"/>
              </a:solidFill>
            </a:endParaRPr>
          </a:p>
          <a:p>
            <a:pPr marL="57150" indent="0">
              <a:buNone/>
            </a:pPr>
            <a:endParaRPr lang="en-US" sz="1400" dirty="0" smtClean="0">
              <a:solidFill>
                <a:srgbClr val="4D616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2209800"/>
            <a:ext cx="1778942" cy="38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17317</TotalTime>
  <Words>1063</Words>
  <Application>Microsoft Office PowerPoint</Application>
  <PresentationFormat>On-screen Show (4:3)</PresentationFormat>
  <Paragraphs>206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Our Programs to Protect Kids</vt:lpstr>
      <vt:lpstr>Examples of Our Work</vt:lpstr>
      <vt:lpstr>    Buckle Up</vt:lpstr>
      <vt:lpstr>    Buckle Up</vt:lpstr>
      <vt:lpstr>    Walk This Way</vt:lpstr>
      <vt:lpstr>           Bike Safety</vt:lpstr>
      <vt:lpstr>           Water Safety</vt:lpstr>
      <vt:lpstr>           Sports Safety</vt:lpstr>
      <vt:lpstr>           T.V. &amp; Furniture Safety</vt:lpstr>
      <vt:lpstr>PowerPoint Presentation</vt:lpstr>
      <vt:lpstr>PowerPoint Presentation</vt:lpstr>
      <vt:lpstr>PowerPoint Presentation</vt:lpstr>
      <vt:lpstr>PowerPoint Presentation</vt:lpstr>
      <vt:lpstr>           Big Plans for 2014</vt:lpstr>
      <vt:lpstr>Safe Kids Day Sponsorship Opportunities</vt:lpstr>
      <vt:lpstr>    Local Sponsorships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Rebranding Safe Kids Worldwide</dc:title>
  <dc:creator>Katherine Collins</dc:creator>
  <cp:lastModifiedBy>Alana Juteau</cp:lastModifiedBy>
  <cp:revision>219</cp:revision>
  <cp:lastPrinted>2013-07-23T15:00:29Z</cp:lastPrinted>
  <dcterms:created xsi:type="dcterms:W3CDTF">2012-11-21T20:46:39Z</dcterms:created>
  <dcterms:modified xsi:type="dcterms:W3CDTF">2013-09-19T14:58:20Z</dcterms:modified>
</cp:coreProperties>
</file>