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3" r:id="rId2"/>
    <p:sldId id="342" r:id="rId3"/>
    <p:sldId id="348" r:id="rId4"/>
    <p:sldId id="349" r:id="rId5"/>
    <p:sldId id="350" r:id="rId6"/>
    <p:sldId id="351" r:id="rId7"/>
    <p:sldId id="339" r:id="rId8"/>
    <p:sldId id="344" r:id="rId9"/>
    <p:sldId id="345" r:id="rId10"/>
    <p:sldId id="346" r:id="rId11"/>
    <p:sldId id="347" r:id="rId12"/>
    <p:sldId id="352" r:id="rId13"/>
    <p:sldId id="353" r:id="rId14"/>
    <p:sldId id="330" r:id="rId1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DA"/>
    <a:srgbClr val="4D616C"/>
    <a:srgbClr val="FCB316"/>
    <a:srgbClr val="7EB242"/>
    <a:srgbClr val="EF3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132" autoAdjust="0"/>
  </p:normalViewPr>
  <p:slideViewPr>
    <p:cSldViewPr>
      <p:cViewPr>
        <p:scale>
          <a:sx n="59" d="100"/>
          <a:sy n="59" d="100"/>
        </p:scale>
        <p:origin x="-1686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1050"/>
    </p:cViewPr>
  </p:sorterViewPr>
  <p:notesViewPr>
    <p:cSldViewPr>
      <p:cViewPr varScale="1">
        <p:scale>
          <a:sx n="77" d="100"/>
          <a:sy n="77" d="100"/>
        </p:scale>
        <p:origin x="-1164" y="-10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D62BEE5-2962-624F-9FFD-7F9C615F86B4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70D8A63-B0B3-5340-A5BD-9A9041A6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4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E28BE40-A7F6-4A9A-949C-884FF02DB5F4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8B99CEF-D2F5-4DAD-8A93-41F626FDB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0A4E6-474A-4507-AD63-4096CDD438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5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447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4554832" y="2988968"/>
            <a:ext cx="186736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914400" cy="7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50A04671-71C1-384A-B555-57A0E34BE6A5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2AD54AFF-ABB8-7D4E-8F8D-88898B95472B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0095DA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00200"/>
            <a:ext cx="670559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7EB242"/>
              </a:buClr>
              <a:buFont typeface="Calibri" pitchFamily="34" charset="0"/>
              <a:buChar char="•"/>
              <a:defRPr sz="2400">
                <a:solidFill>
                  <a:srgbClr val="4D616C"/>
                </a:solidFill>
              </a:defRPr>
            </a:lvl1pPr>
            <a:lvl2pPr marL="742950" indent="-285750">
              <a:buClr>
                <a:srgbClr val="EF374E"/>
              </a:buClr>
              <a:buFont typeface="Arial" pitchFamily="34" charset="0"/>
              <a:buChar char="•"/>
              <a:defRPr sz="2000">
                <a:solidFill>
                  <a:srgbClr val="4D616C"/>
                </a:solidFill>
              </a:defRPr>
            </a:lvl2pPr>
            <a:lvl3pPr>
              <a:buClr>
                <a:srgbClr val="FCB316"/>
              </a:buClr>
              <a:defRPr sz="1800">
                <a:solidFill>
                  <a:srgbClr val="4D616C"/>
                </a:solidFill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3A7B9F9F-9C84-43A4-A70F-C0C4DFF005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71600" y="1255373"/>
            <a:ext cx="7772400" cy="45719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92432" y="744832"/>
            <a:ext cx="18673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06FB1928-F621-4F45-ABA0-F299B60AA862}" type="datetime1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925F633C-6C1F-6546-830C-AFAFDD558913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8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3A5E7A58-3D0A-4F46-A417-145DB9825F57}" type="datetime1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5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4C64C3DD-3704-994A-9B9C-487E939FD0C6}" type="datetime1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9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7D52D274-702F-2F4A-A0A7-1FA32F999A2B}" type="datetime1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63083268-D901-3E4A-9239-AE6DC22F1F93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362200" cy="501650"/>
          </a:xfrm>
          <a:prstGeom prst="rect">
            <a:avLst/>
          </a:prstGeom>
        </p:spPr>
        <p:txBody>
          <a:bodyPr/>
          <a:lstStyle/>
          <a:p>
            <a:fld id="{9B3F63AE-425C-4345-A3E9-0355E0C77BF7}" type="datetime1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0095D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1"/>
            <a:ext cx="4495800" cy="34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B84F02E-A532-48BA-8418-F680C14634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228600" y="6356351"/>
            <a:ext cx="4711700" cy="34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/>
              <a:t>CHILDHOOD INJURY PREVENTION CONFERENCE 2013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136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95D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EB242"/>
        </a:buClr>
        <a:buFont typeface="Arial" pitchFamily="34" charset="0"/>
        <a:buChar char="•"/>
        <a:defRPr sz="3200" kern="1200">
          <a:solidFill>
            <a:srgbClr val="4D616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374E"/>
        </a:buClr>
        <a:buFont typeface="Arial" pitchFamily="34" charset="0"/>
        <a:buChar char="•"/>
        <a:defRPr sz="2800" kern="1200">
          <a:solidFill>
            <a:srgbClr val="4D61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CB316"/>
        </a:buClr>
        <a:buFont typeface="Arial" pitchFamily="34" charset="0"/>
        <a:buChar char="•"/>
        <a:defRPr sz="2400" kern="1200">
          <a:solidFill>
            <a:srgbClr val="4D61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D616C"/>
        </a:buClr>
        <a:buFont typeface="Arial" pitchFamily="34" charset="0"/>
        <a:buChar char="•"/>
        <a:defRPr sz="2000" kern="1200">
          <a:solidFill>
            <a:srgbClr val="4D61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5DA"/>
        </a:buClr>
        <a:buFont typeface="Arial" pitchFamily="34" charset="0"/>
        <a:buChar char="•"/>
        <a:defRPr sz="2000" kern="1200">
          <a:solidFill>
            <a:srgbClr val="4D61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Title G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/>
          <a:stretch/>
        </p:blipFill>
        <p:spPr>
          <a:xfrm>
            <a:off x="-17631" y="0"/>
            <a:ext cx="9161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Car seat popularity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Less </a:t>
            </a:r>
            <a:r>
              <a:rPr lang="en-US" dirty="0"/>
              <a:t>than 30% usage in 0 to 4 years </a:t>
            </a:r>
            <a:endParaRPr lang="es-MX" dirty="0"/>
          </a:p>
          <a:p>
            <a:pPr lvl="0"/>
            <a:r>
              <a:rPr lang="en-US" dirty="0"/>
              <a:t>Less than 2% usage in +4 years</a:t>
            </a:r>
            <a:endParaRPr lang="es-MX" dirty="0"/>
          </a:p>
          <a:p>
            <a:pPr lvl="0"/>
            <a:r>
              <a:rPr lang="en-US" dirty="0"/>
              <a:t>No </a:t>
            </a:r>
            <a:r>
              <a:rPr lang="en-US" dirty="0" smtClean="0"/>
              <a:t>advertising or information sources</a:t>
            </a:r>
            <a:endParaRPr lang="es-MX" dirty="0"/>
          </a:p>
          <a:p>
            <a:pPr lvl="0"/>
            <a:r>
              <a:rPr lang="en-US" dirty="0"/>
              <a:t>Few knowledge/care from parents, teachers, caregivers, policemen, policy makers</a:t>
            </a:r>
            <a:endParaRPr lang="es-MX" dirty="0"/>
          </a:p>
          <a:p>
            <a:pPr lvl="0"/>
            <a:r>
              <a:rPr lang="en-US" dirty="0"/>
              <a:t>Car seats are more known by parents as a comfort article rather than a safety one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External threats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00808"/>
            <a:ext cx="6705599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Low </a:t>
            </a:r>
            <a:r>
              <a:rPr lang="en-US" dirty="0"/>
              <a:t>income country</a:t>
            </a:r>
            <a:endParaRPr lang="es-MX" dirty="0"/>
          </a:p>
          <a:p>
            <a:pPr lvl="0"/>
            <a:r>
              <a:rPr lang="en-US" dirty="0"/>
              <a:t>40% of people live in poverty</a:t>
            </a:r>
            <a:endParaRPr lang="es-MX" dirty="0"/>
          </a:p>
          <a:p>
            <a:pPr lvl="0"/>
            <a:r>
              <a:rPr lang="en-US" dirty="0"/>
              <a:t>Policemen are corrupt</a:t>
            </a:r>
            <a:endParaRPr lang="es-MX" dirty="0"/>
          </a:p>
          <a:p>
            <a:pPr lvl="0"/>
            <a:r>
              <a:rPr lang="en-US" dirty="0" smtClean="0"/>
              <a:t>Few-none </a:t>
            </a:r>
            <a:r>
              <a:rPr lang="en-US" dirty="0"/>
              <a:t>drive/safety training and examination prior to obtaining a driver license</a:t>
            </a:r>
            <a:endParaRPr lang="es-MX" dirty="0"/>
          </a:p>
          <a:p>
            <a:pPr lvl="0"/>
            <a:r>
              <a:rPr lang="en-US" dirty="0"/>
              <a:t>Cheap and easy process on driver license issuing</a:t>
            </a:r>
            <a:endParaRPr lang="es-MX" dirty="0"/>
          </a:p>
          <a:p>
            <a:pPr lvl="0"/>
            <a:r>
              <a:rPr lang="en-US" dirty="0"/>
              <a:t>Absence of national department on road safety</a:t>
            </a:r>
            <a:endParaRPr lang="es-MX" dirty="0"/>
          </a:p>
          <a:p>
            <a:pPr lvl="0"/>
            <a:r>
              <a:rPr lang="en-US" dirty="0"/>
              <a:t>Strong economic interests from automotive industry in order to not accept safety regulations such as LATCH/ISOFIX features as a standard</a:t>
            </a:r>
            <a:endParaRPr lang="es-MX" dirty="0"/>
          </a:p>
          <a:p>
            <a:pPr lvl="0"/>
            <a:r>
              <a:rPr lang="en-US" dirty="0"/>
              <a:t>Some deputies think car seats are a luxury item, which mandatory use would be against family finances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Oportunities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00808"/>
            <a:ext cx="6705599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Less than 10 NGOs promoting road safety.</a:t>
            </a:r>
          </a:p>
          <a:p>
            <a:pPr lvl="0"/>
            <a:r>
              <a:rPr lang="en-US" dirty="0" smtClean="0"/>
              <a:t>Less than 5 NGOs promoting restraint systems.</a:t>
            </a:r>
          </a:p>
          <a:p>
            <a:pPr lvl="0"/>
            <a:r>
              <a:rPr lang="en-US" dirty="0" smtClean="0"/>
              <a:t>Only two NGOs promoting CRS nationwide(</a:t>
            </a:r>
            <a:r>
              <a:rPr lang="en-US" dirty="0" err="1" smtClean="0"/>
              <a:t>Por</a:t>
            </a:r>
            <a:r>
              <a:rPr lang="en-US" dirty="0" smtClean="0"/>
              <a:t> Amor </a:t>
            </a:r>
            <a:r>
              <a:rPr lang="en-US" dirty="0" err="1" smtClean="0"/>
              <a:t>Abróchalos</a:t>
            </a:r>
            <a:r>
              <a:rPr lang="en-US" dirty="0" smtClean="0"/>
              <a:t> and SKM).</a:t>
            </a: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mtClean="0"/>
              <a:t>Oportunities</a:t>
            </a:r>
            <a:br>
              <a:rPr lang="en-US" smtClean="0"/>
            </a:b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700808"/>
            <a:ext cx="6705599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Researches in plan:</a:t>
            </a:r>
          </a:p>
          <a:p>
            <a:pPr lvl="0"/>
            <a:r>
              <a:rPr lang="en-US" dirty="0" smtClean="0"/>
              <a:t>School transport safety standards</a:t>
            </a:r>
          </a:p>
          <a:p>
            <a:pPr lvl="0"/>
            <a:r>
              <a:rPr lang="en-US" dirty="0" smtClean="0"/>
              <a:t>Mexico City fleet safety standards</a:t>
            </a:r>
          </a:p>
          <a:p>
            <a:pPr lvl="0"/>
            <a:r>
              <a:rPr lang="en-US" dirty="0" smtClean="0"/>
              <a:t>New available car seats certification</a:t>
            </a:r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dirty="0"/>
              <a:t>Legal advocacy:</a:t>
            </a:r>
          </a:p>
          <a:p>
            <a:pPr lvl="0"/>
            <a:r>
              <a:rPr lang="en-US" dirty="0"/>
              <a:t>Collaboration on </a:t>
            </a:r>
            <a:r>
              <a:rPr lang="en-US" dirty="0" smtClean="0"/>
              <a:t>Jalisco state new traffic </a:t>
            </a:r>
            <a:r>
              <a:rPr lang="en-US" dirty="0"/>
              <a:t>law</a:t>
            </a:r>
          </a:p>
          <a:p>
            <a:pPr lvl="0"/>
            <a:r>
              <a:rPr lang="en-US" dirty="0"/>
              <a:t>Forum for sustainable CRS strategies (GRSP grant):</a:t>
            </a:r>
          </a:p>
          <a:p>
            <a:pPr lvl="1"/>
            <a:r>
              <a:rPr lang="en-US" dirty="0"/>
              <a:t>Commercial/economic/political/enforcement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F02E-A532-48BA-8418-F680C146347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2438400" cy="20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066800"/>
          </a:xfrm>
        </p:spPr>
        <p:txBody>
          <a:bodyPr/>
          <a:lstStyle/>
          <a:p>
            <a:r>
              <a:rPr lang="en-US" dirty="0"/>
              <a:t>Mexico Car Seat Overall Profile and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Safe Kids México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Country profile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Total </a:t>
            </a:r>
            <a:r>
              <a:rPr lang="de-DE" b="1" dirty="0"/>
              <a:t>Population Mid-2012: </a:t>
            </a:r>
            <a:r>
              <a:rPr lang="de-DE" dirty="0"/>
              <a:t>116,147,000</a:t>
            </a:r>
            <a:r>
              <a:rPr lang="de-DE" baseline="30000" dirty="0"/>
              <a:t>1</a:t>
            </a:r>
            <a:endParaRPr lang="es-MX" dirty="0"/>
          </a:p>
          <a:p>
            <a:r>
              <a:rPr lang="de-DE" b="1" dirty="0"/>
              <a:t>Population Age &lt; 15: </a:t>
            </a:r>
            <a:r>
              <a:rPr lang="de-DE" dirty="0"/>
              <a:t>33,682,630</a:t>
            </a:r>
            <a:r>
              <a:rPr lang="de-DE" baseline="30000" dirty="0"/>
              <a:t>1</a:t>
            </a:r>
            <a:endParaRPr lang="es-MX" dirty="0"/>
          </a:p>
          <a:p>
            <a:r>
              <a:rPr lang="de-DE" b="1" dirty="0"/>
              <a:t>Income Group: </a:t>
            </a:r>
            <a:r>
              <a:rPr lang="de-DE" i="1" dirty="0"/>
              <a:t>Middle</a:t>
            </a:r>
            <a:r>
              <a:rPr lang="de-DE" baseline="30000" dirty="0"/>
              <a:t>2</a:t>
            </a:r>
            <a:endParaRPr lang="es-MX" dirty="0"/>
          </a:p>
          <a:p>
            <a:r>
              <a:rPr lang="de-DE" b="1" dirty="0"/>
              <a:t>Gross National Income Per Capita: </a:t>
            </a:r>
            <a:r>
              <a:rPr lang="de-DE" dirty="0"/>
              <a:t>$</a:t>
            </a:r>
            <a:r>
              <a:rPr lang="de-DE" dirty="0" smtClean="0"/>
              <a:t>14,020</a:t>
            </a:r>
            <a:r>
              <a:rPr lang="de-DE" baseline="30000" dirty="0" smtClean="0"/>
              <a:t>1</a:t>
            </a:r>
          </a:p>
          <a:p>
            <a:endParaRPr lang="de-DE" baseline="30000" dirty="0"/>
          </a:p>
          <a:p>
            <a:endParaRPr lang="de-DE" baseline="30000" dirty="0" smtClean="0"/>
          </a:p>
          <a:p>
            <a:endParaRPr lang="de-DE" baseline="30000" dirty="0"/>
          </a:p>
          <a:p>
            <a:endParaRPr lang="de-DE" baseline="30000" dirty="0" smtClean="0"/>
          </a:p>
          <a:p>
            <a:endParaRPr lang="de-DE" baseline="30000" dirty="0"/>
          </a:p>
          <a:p>
            <a:pPr marL="0" indent="0">
              <a:buNone/>
            </a:pPr>
            <a:endParaRPr lang="es-MX" dirty="0"/>
          </a:p>
          <a:p>
            <a:r>
              <a:rPr lang="de-DE" sz="1400" baseline="30000" dirty="0"/>
              <a:t>1</a:t>
            </a:r>
            <a:r>
              <a:rPr lang="de-DE" sz="1400" dirty="0"/>
              <a:t>Source: Population Reference Bureau – www.prb.org (2012)</a:t>
            </a:r>
            <a:endParaRPr lang="es-MX" sz="1400" dirty="0"/>
          </a:p>
          <a:p>
            <a:r>
              <a:rPr lang="de-DE" sz="1400" baseline="30000" dirty="0"/>
              <a:t>2</a:t>
            </a:r>
            <a:r>
              <a:rPr lang="de-DE" sz="1400" dirty="0"/>
              <a:t>Source: World Health Organization Global Status Report on Road Safety (2009)</a:t>
            </a:r>
            <a:endParaRPr lang="es-MX" sz="1400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Intintentional</a:t>
            </a:r>
            <a:r>
              <a:rPr lang="es-MX" dirty="0" smtClean="0"/>
              <a:t> </a:t>
            </a:r>
            <a:r>
              <a:rPr lang="es-MX" dirty="0" err="1" smtClean="0"/>
              <a:t>Child</a:t>
            </a:r>
            <a:r>
              <a:rPr lang="es-MX" dirty="0" smtClean="0"/>
              <a:t> </a:t>
            </a:r>
            <a:r>
              <a:rPr lang="es-MX" dirty="0" err="1" smtClean="0"/>
              <a:t>Deaths</a:t>
            </a:r>
            <a:r>
              <a:rPr lang="es-MX" dirty="0" smtClean="0"/>
              <a:t> (0-14 </a:t>
            </a:r>
            <a:r>
              <a:rPr lang="es-MX" dirty="0" err="1" smtClean="0"/>
              <a:t>years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3" t="23540" r="32079" b="14806"/>
          <a:stretch/>
        </p:blipFill>
        <p:spPr bwMode="auto">
          <a:xfrm>
            <a:off x="827584" y="1484784"/>
            <a:ext cx="4407922" cy="45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00684"/>
              </p:ext>
            </p:extLst>
          </p:nvPr>
        </p:nvGraphicFramePr>
        <p:xfrm>
          <a:off x="5258188" y="1988840"/>
          <a:ext cx="3728981" cy="2919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769"/>
                <a:gridCol w="376560"/>
                <a:gridCol w="388942"/>
                <a:gridCol w="388942"/>
                <a:gridCol w="388942"/>
                <a:gridCol w="388942"/>
                <a:gridCol w="388942"/>
                <a:gridCol w="388942"/>
              </a:tblGrid>
              <a:tr h="44751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u="none" strike="noStrike" dirty="0">
                          <a:effectLst/>
                        </a:rPr>
                        <a:t> 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2005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2007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2008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2009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u="none" strike="noStrike" dirty="0">
                          <a:effectLst/>
                        </a:rPr>
                        <a:t>2011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944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 smtClean="0">
                          <a:effectLst/>
                        </a:rPr>
                        <a:t>01. Motor </a:t>
                      </a:r>
                      <a:r>
                        <a:rPr lang="es-MX" sz="1100" u="none" strike="noStrike" dirty="0" err="1" smtClean="0">
                          <a:effectLst/>
                        </a:rPr>
                        <a:t>Vehicle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1,462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1,603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1,415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1,440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1,511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1,341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1,277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4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05. </a:t>
                      </a:r>
                      <a:r>
                        <a:rPr lang="es-MX" sz="1100" u="none" strike="noStrike" dirty="0" err="1" smtClean="0">
                          <a:effectLst/>
                        </a:rPr>
                        <a:t>Drowning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645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629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645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637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607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567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531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4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03. </a:t>
                      </a:r>
                      <a:r>
                        <a:rPr lang="es-MX" sz="1100" u="none" strike="noStrike" dirty="0" smtClean="0">
                          <a:effectLst/>
                        </a:rPr>
                        <a:t>Falls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183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172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143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168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153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141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161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4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02. </a:t>
                      </a:r>
                      <a:r>
                        <a:rPr lang="es-MX" sz="1100" u="none" strike="noStrike" dirty="0" err="1" smtClean="0">
                          <a:effectLst/>
                        </a:rPr>
                        <a:t>Intoxication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126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111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117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87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114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92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113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448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04. </a:t>
                      </a:r>
                      <a:r>
                        <a:rPr lang="es-MX" sz="1100" u="none" strike="noStrike" dirty="0" smtClean="0">
                          <a:effectLst/>
                        </a:rPr>
                        <a:t>Burns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106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106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116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88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123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>
                          <a:effectLst/>
                        </a:rPr>
                        <a:t>92</a:t>
                      </a:r>
                      <a:endParaRPr lang="es-MX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u="none" strike="noStrike" dirty="0">
                          <a:effectLst/>
                        </a:rPr>
                        <a:t>76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Child</a:t>
            </a:r>
            <a:r>
              <a:rPr lang="es-MX" dirty="0" smtClean="0"/>
              <a:t> </a:t>
            </a:r>
            <a:r>
              <a:rPr lang="es-MX" dirty="0" err="1" smtClean="0"/>
              <a:t>passenger</a:t>
            </a:r>
            <a:r>
              <a:rPr lang="es-MX" dirty="0" smtClean="0"/>
              <a:t> </a:t>
            </a:r>
            <a:r>
              <a:rPr lang="es-MX" dirty="0" err="1" smtClean="0"/>
              <a:t>deaths</a:t>
            </a:r>
            <a:r>
              <a:rPr lang="es-MX" dirty="0" smtClean="0"/>
              <a:t> (0-14 </a:t>
            </a:r>
            <a:r>
              <a:rPr lang="es-MX" dirty="0" err="1" smtClean="0"/>
              <a:t>years</a:t>
            </a:r>
            <a:r>
              <a:rPr lang="es-MX" dirty="0" smtClean="0"/>
              <a:t>)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4" t="27922" r="32284" b="14015"/>
          <a:stretch/>
        </p:blipFill>
        <p:spPr bwMode="auto">
          <a:xfrm>
            <a:off x="323528" y="1412776"/>
            <a:ext cx="4875822" cy="453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53159"/>
              </p:ext>
            </p:extLst>
          </p:nvPr>
        </p:nvGraphicFramePr>
        <p:xfrm>
          <a:off x="5202153" y="2276873"/>
          <a:ext cx="3762336" cy="3024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763"/>
                <a:gridCol w="847457"/>
                <a:gridCol w="627923"/>
                <a:gridCol w="489603"/>
                <a:gridCol w="596013"/>
                <a:gridCol w="642577"/>
              </a:tblGrid>
              <a:tr h="57689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Menores de 1 año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1 a 4 años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5 a 9 años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10 a 14 años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Total general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2005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69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239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332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866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2006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248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258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385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988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2007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83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215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318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842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2008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101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214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233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356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904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2009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243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255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364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954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2010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98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236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321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862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496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 dirty="0">
                          <a:effectLst/>
                        </a:rPr>
                        <a:t>2011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0095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73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210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213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u="none" strike="noStrike">
                          <a:effectLst/>
                        </a:rPr>
                        <a:t>290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786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4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Excuses for not using CPS systems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“My son is safe in my arms”</a:t>
            </a:r>
          </a:p>
          <a:p>
            <a:r>
              <a:rPr lang="en-US" dirty="0" smtClean="0"/>
              <a:t>“It´s too expensive”</a:t>
            </a:r>
          </a:p>
          <a:p>
            <a:r>
              <a:rPr lang="en-US" dirty="0" smtClean="0"/>
              <a:t>“My son cries when I put him in the seat”</a:t>
            </a:r>
          </a:p>
          <a:p>
            <a:r>
              <a:rPr lang="en-US" dirty="0" smtClean="0"/>
              <a:t>“It´s not necessary. He is Ok in the back seat and that´s enough to be safe”</a:t>
            </a:r>
          </a:p>
          <a:p>
            <a:r>
              <a:rPr lang="en-US" dirty="0" smtClean="0"/>
              <a:t>“The seat belt is enough! He has 5 years, he´s no longer a little baby”</a:t>
            </a:r>
          </a:p>
          <a:p>
            <a:r>
              <a:rPr lang="en-US" dirty="0" smtClean="0"/>
              <a:t>“I though him to stay calm, I don´t need a special seat to make him stay in his spot”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Car seat market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Expensive </a:t>
            </a:r>
            <a:r>
              <a:rPr lang="en-US" dirty="0"/>
              <a:t>items compared to other countries </a:t>
            </a:r>
            <a:r>
              <a:rPr lang="en-US" sz="1800" dirty="0" smtClean="0"/>
              <a:t>(Evenflo Symphony Hamilton 3 in 1 $230 US </a:t>
            </a:r>
            <a:r>
              <a:rPr lang="en-US" sz="1800" dirty="0" err="1" smtClean="0"/>
              <a:t>vs</a:t>
            </a:r>
            <a:r>
              <a:rPr lang="en-US" sz="1800" dirty="0" smtClean="0"/>
              <a:t> $440 </a:t>
            </a:r>
            <a:r>
              <a:rPr lang="en-US" sz="1800" dirty="0" err="1" smtClean="0"/>
              <a:t>Mx</a:t>
            </a:r>
            <a:r>
              <a:rPr lang="en-US" sz="1800" dirty="0" smtClean="0"/>
              <a:t>)</a:t>
            </a:r>
            <a:endParaRPr lang="es-MX" dirty="0"/>
          </a:p>
          <a:p>
            <a:pPr lvl="0"/>
            <a:r>
              <a:rPr lang="en-US" dirty="0"/>
              <a:t>No standard regulation</a:t>
            </a:r>
            <a:endParaRPr lang="es-MX" dirty="0"/>
          </a:p>
          <a:p>
            <a:pPr lvl="0"/>
            <a:r>
              <a:rPr lang="en-US" dirty="0"/>
              <a:t>No specific sale promotions related to safety</a:t>
            </a:r>
            <a:endParaRPr lang="es-MX" dirty="0"/>
          </a:p>
          <a:p>
            <a:pPr lvl="0"/>
            <a:r>
              <a:rPr lang="en-US" dirty="0"/>
              <a:t>No tax or “safety-product” incentives</a:t>
            </a:r>
            <a:endParaRPr lang="es-MX" dirty="0"/>
          </a:p>
          <a:p>
            <a:pPr lvl="0"/>
            <a:r>
              <a:rPr lang="en-US" dirty="0"/>
              <a:t>Strong presence of “cheap” products with no certification</a:t>
            </a:r>
            <a:endParaRPr lang="es-MX" dirty="0"/>
          </a:p>
          <a:p>
            <a:pPr lvl="0"/>
            <a:r>
              <a:rPr lang="en-US" dirty="0"/>
              <a:t>No local production. All products are imported</a:t>
            </a:r>
            <a:endParaRPr lang="es-MX" dirty="0"/>
          </a:p>
          <a:p>
            <a:pPr lvl="0"/>
            <a:r>
              <a:rPr lang="en-US" dirty="0"/>
              <a:t>No advertising</a:t>
            </a:r>
            <a:endParaRPr lang="es-MX" dirty="0"/>
          </a:p>
          <a:p>
            <a:pPr lvl="0"/>
            <a:r>
              <a:rPr lang="en-US" dirty="0"/>
              <a:t>No technical advising from sales persons</a:t>
            </a:r>
            <a:endParaRPr lang="es-MX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Brands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local brands </a:t>
            </a:r>
            <a:r>
              <a:rPr lang="en-US" dirty="0" smtClean="0"/>
              <a:t>(</a:t>
            </a:r>
            <a:r>
              <a:rPr lang="en-US" dirty="0" err="1" smtClean="0"/>
              <a:t>D´Bebé</a:t>
            </a:r>
            <a:r>
              <a:rPr lang="en-US" dirty="0" smtClean="0"/>
              <a:t>, </a:t>
            </a:r>
            <a:r>
              <a:rPr lang="en-US" dirty="0" err="1" smtClean="0"/>
              <a:t>Infanti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Prinsel</a:t>
            </a:r>
            <a:r>
              <a:rPr lang="en-US" dirty="0" smtClean="0"/>
              <a:t> (Ferrari </a:t>
            </a:r>
            <a:r>
              <a:rPr lang="en-US" dirty="0" err="1" smtClean="0"/>
              <a:t>licence</a:t>
            </a:r>
            <a:r>
              <a:rPr lang="en-US" dirty="0" smtClean="0"/>
              <a:t>)) </a:t>
            </a:r>
            <a:r>
              <a:rPr lang="en-US" dirty="0"/>
              <a:t>with no </a:t>
            </a:r>
            <a:r>
              <a:rPr lang="en-US" dirty="0" smtClean="0"/>
              <a:t>certificated </a:t>
            </a:r>
            <a:r>
              <a:rPr lang="en-US" dirty="0"/>
              <a:t>products (most of them), imported from China</a:t>
            </a:r>
            <a:endParaRPr lang="es-MX" dirty="0"/>
          </a:p>
          <a:p>
            <a:pPr lvl="0"/>
            <a:r>
              <a:rPr lang="en-US" dirty="0"/>
              <a:t>Only one brand with Mexican office: </a:t>
            </a:r>
            <a:r>
              <a:rPr lang="en-US" dirty="0" err="1"/>
              <a:t>Evenflo</a:t>
            </a:r>
            <a:r>
              <a:rPr lang="en-US" dirty="0"/>
              <a:t> (Has been working on advocacy for the past 5 years)</a:t>
            </a:r>
            <a:endParaRPr lang="es-MX" dirty="0"/>
          </a:p>
          <a:p>
            <a:pPr lvl="0"/>
            <a:r>
              <a:rPr lang="en-US" dirty="0" smtClean="0"/>
              <a:t>Brands </a:t>
            </a:r>
            <a:r>
              <a:rPr lang="en-US" dirty="0"/>
              <a:t>opening Mexican contact: </a:t>
            </a:r>
            <a:r>
              <a:rPr lang="en-US" dirty="0" err="1" smtClean="0"/>
              <a:t>Britax</a:t>
            </a:r>
            <a:r>
              <a:rPr lang="en-US" dirty="0" smtClean="0"/>
              <a:t>, RECARO, </a:t>
            </a:r>
            <a:r>
              <a:rPr lang="en-US" dirty="0" err="1" smtClean="0"/>
              <a:t>Brevi</a:t>
            </a:r>
            <a:r>
              <a:rPr lang="en-US" dirty="0" smtClean="0"/>
              <a:t>.</a:t>
            </a:r>
            <a:endParaRPr lang="es-MX" dirty="0"/>
          </a:p>
          <a:p>
            <a:pPr lvl="0"/>
            <a:r>
              <a:rPr lang="en-US" dirty="0" smtClean="0"/>
              <a:t>Other imported brands: </a:t>
            </a:r>
            <a:r>
              <a:rPr lang="en-US" dirty="0" err="1"/>
              <a:t>Chicco</a:t>
            </a:r>
            <a:r>
              <a:rPr lang="en-US" dirty="0"/>
              <a:t>, Safety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, </a:t>
            </a:r>
            <a:r>
              <a:rPr lang="en-US" dirty="0"/>
              <a:t>Eddie Bauer, </a:t>
            </a:r>
            <a:r>
              <a:rPr lang="en-US" dirty="0" smtClean="0"/>
              <a:t>Baby Trend, </a:t>
            </a:r>
            <a:r>
              <a:rPr lang="en-US" dirty="0" err="1" smtClean="0"/>
              <a:t>Graco</a:t>
            </a:r>
            <a:r>
              <a:rPr lang="en-US" dirty="0"/>
              <a:t>...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Car seat certification and usage regulations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No </a:t>
            </a:r>
            <a:r>
              <a:rPr lang="en-US" dirty="0"/>
              <a:t>federal law </a:t>
            </a:r>
            <a:endParaRPr lang="es-MX" dirty="0"/>
          </a:p>
          <a:p>
            <a:pPr lvl="0"/>
            <a:r>
              <a:rPr lang="en-US" dirty="0"/>
              <a:t>No codes include car seats certification or standard description</a:t>
            </a:r>
            <a:endParaRPr lang="es-MX" dirty="0"/>
          </a:p>
          <a:p>
            <a:pPr lvl="0"/>
            <a:r>
              <a:rPr lang="en-US" dirty="0"/>
              <a:t>Less than half adults use seat belts</a:t>
            </a:r>
            <a:endParaRPr lang="es-MX" dirty="0"/>
          </a:p>
          <a:p>
            <a:pPr lvl="0"/>
            <a:r>
              <a:rPr lang="en-US" dirty="0"/>
              <a:t>Few states include car seats mandatory use in road code</a:t>
            </a:r>
            <a:endParaRPr lang="es-MX" dirty="0"/>
          </a:p>
          <a:p>
            <a:pPr lvl="0"/>
            <a:r>
              <a:rPr lang="en-US" dirty="0"/>
              <a:t>Few city police depts. actually do check points/ticketing</a:t>
            </a:r>
            <a:endParaRPr lang="es-MX" dirty="0"/>
          </a:p>
          <a:p>
            <a:pPr lvl="0"/>
            <a:r>
              <a:rPr lang="en-US" dirty="0"/>
              <a:t>Few policemen (close to none) have been trained/certified in car seat safety/installation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9F9F-9C84-43A4-A70F-C0C4DFF0050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W LC 2013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SKW LC 2013 PPT TEMPLATE</Template>
  <TotalTime>479</TotalTime>
  <Words>699</Words>
  <Application>Microsoft Office PowerPoint</Application>
  <PresentationFormat>On-screen Show (4:3)</PresentationFormat>
  <Paragraphs>185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SKW LC 2013 PPT TEMPLATE</vt:lpstr>
      <vt:lpstr>PowerPoint Presentation</vt:lpstr>
      <vt:lpstr>Mexico Car Seat Overall Profile and Challenges</vt:lpstr>
      <vt:lpstr>Country profile</vt:lpstr>
      <vt:lpstr>Intintentional Child Deaths (0-14 years)</vt:lpstr>
      <vt:lpstr>Child passenger deaths (0-14 years)</vt:lpstr>
      <vt:lpstr>Excuses for not using CPS systems</vt:lpstr>
      <vt:lpstr>Car seat market </vt:lpstr>
      <vt:lpstr>Brands </vt:lpstr>
      <vt:lpstr>Car seat certification and usage regulations </vt:lpstr>
      <vt:lpstr>Car seat popularity </vt:lpstr>
      <vt:lpstr>External threats </vt:lpstr>
      <vt:lpstr>Oportunities </vt:lpstr>
      <vt:lpstr>Oportunities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Operaciones</dc:creator>
  <cp:lastModifiedBy>Lorrie Walker</cp:lastModifiedBy>
  <cp:revision>19</cp:revision>
  <cp:lastPrinted>2013-01-18T14:49:30Z</cp:lastPrinted>
  <dcterms:created xsi:type="dcterms:W3CDTF">2013-06-12T19:20:33Z</dcterms:created>
  <dcterms:modified xsi:type="dcterms:W3CDTF">2013-07-31T18:50:12Z</dcterms:modified>
</cp:coreProperties>
</file>