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2"/>
  </p:notesMasterIdLst>
  <p:sldIdLst>
    <p:sldId id="256" r:id="rId2"/>
    <p:sldId id="282" r:id="rId3"/>
    <p:sldId id="301" r:id="rId4"/>
    <p:sldId id="302" r:id="rId5"/>
    <p:sldId id="304" r:id="rId6"/>
    <p:sldId id="305" r:id="rId7"/>
    <p:sldId id="306" r:id="rId8"/>
    <p:sldId id="307" r:id="rId9"/>
    <p:sldId id="309" r:id="rId10"/>
    <p:sldId id="319" r:id="rId11"/>
    <p:sldId id="310" r:id="rId12"/>
    <p:sldId id="318" r:id="rId13"/>
    <p:sldId id="312" r:id="rId14"/>
    <p:sldId id="313" r:id="rId15"/>
    <p:sldId id="314" r:id="rId16"/>
    <p:sldId id="315" r:id="rId17"/>
    <p:sldId id="320" r:id="rId18"/>
    <p:sldId id="316" r:id="rId19"/>
    <p:sldId id="317" r:id="rId20"/>
    <p:sldId id="300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3300"/>
    <a:srgbClr val="97DF00"/>
    <a:srgbClr val="FF8000"/>
    <a:srgbClr val="1158AF"/>
    <a:srgbClr val="1466CA"/>
    <a:srgbClr val="156FDB"/>
    <a:srgbClr val="0E70A5"/>
    <a:srgbClr val="064B74"/>
    <a:srgbClr val="096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80390" autoAdjust="0"/>
  </p:normalViewPr>
  <p:slideViewPr>
    <p:cSldViewPr showGuides="1">
      <p:cViewPr>
        <p:scale>
          <a:sx n="66" d="100"/>
          <a:sy n="66" d="100"/>
        </p:scale>
        <p:origin x="-1206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N=217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Tabelle1!$A$2:$A$5</c:f>
              <c:strCache>
                <c:ptCount val="4"/>
                <c:pt idx="0">
                  <c:v>7 y</c:v>
                </c:pt>
                <c:pt idx="1">
                  <c:v>8 y</c:v>
                </c:pt>
                <c:pt idx="2">
                  <c:v>9 y</c:v>
                </c:pt>
                <c:pt idx="3">
                  <c:v>10 y</c:v>
                </c:pt>
              </c:strCache>
            </c:strRef>
          </c:cat>
          <c:val>
            <c:numRef>
              <c:f>Tabelle1!$B$2:$B$5</c:f>
              <c:numCache>
                <c:formatCode>Standard</c:formatCode>
                <c:ptCount val="4"/>
                <c:pt idx="0">
                  <c:v>72</c:v>
                </c:pt>
                <c:pt idx="1">
                  <c:v>72</c:v>
                </c:pt>
                <c:pt idx="2">
                  <c:v>73</c:v>
                </c:pt>
                <c:pt idx="3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696512"/>
        <c:axId val="92181632"/>
      </c:barChart>
      <c:catAx>
        <c:axId val="91696512"/>
        <c:scaling>
          <c:orientation val="minMax"/>
        </c:scaling>
        <c:delete val="0"/>
        <c:axPos val="b"/>
        <c:majorTickMark val="out"/>
        <c:minorTickMark val="none"/>
        <c:tickLblPos val="nextTo"/>
        <c:crossAx val="92181632"/>
        <c:crosses val="autoZero"/>
        <c:auto val="1"/>
        <c:lblAlgn val="ctr"/>
        <c:lblOffset val="100"/>
        <c:noMultiLvlLbl val="0"/>
      </c:catAx>
      <c:valAx>
        <c:axId val="92181632"/>
        <c:scaling>
          <c:orientation val="minMax"/>
          <c:min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AT" dirty="0" smtClean="0"/>
                  <a:t>% </a:t>
                </a:r>
                <a:r>
                  <a:rPr lang="de-AT" dirty="0" err="1" smtClean="0"/>
                  <a:t>of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correct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answers</a:t>
                </a:r>
                <a:endParaRPr lang="de-AT" dirty="0"/>
              </a:p>
            </c:rich>
          </c:tx>
          <c:layout/>
          <c:overlay val="0"/>
        </c:title>
        <c:numFmt formatCode="Standard" sourceLinked="1"/>
        <c:majorTickMark val="out"/>
        <c:minorTickMark val="none"/>
        <c:tickLblPos val="nextTo"/>
        <c:crossAx val="91696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N=217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Tabelle1!$A$2:$A$5</c:f>
              <c:strCache>
                <c:ptCount val="4"/>
                <c:pt idx="0">
                  <c:v>T 1</c:v>
                </c:pt>
                <c:pt idx="1">
                  <c:v>T 2</c:v>
                </c:pt>
                <c:pt idx="2">
                  <c:v>T 3</c:v>
                </c:pt>
                <c:pt idx="3">
                  <c:v>T 4</c:v>
                </c:pt>
              </c:strCache>
            </c:strRef>
          </c:cat>
          <c:val>
            <c:numRef>
              <c:f>Tabelle1!$B$2:$B$5</c:f>
              <c:numCache>
                <c:formatCode>Standard</c:formatCode>
                <c:ptCount val="4"/>
                <c:pt idx="0">
                  <c:v>71</c:v>
                </c:pt>
                <c:pt idx="1">
                  <c:v>86</c:v>
                </c:pt>
                <c:pt idx="2">
                  <c:v>70</c:v>
                </c:pt>
                <c:pt idx="3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213248"/>
        <c:axId val="92214784"/>
      </c:barChart>
      <c:catAx>
        <c:axId val="92213248"/>
        <c:scaling>
          <c:orientation val="minMax"/>
        </c:scaling>
        <c:delete val="0"/>
        <c:axPos val="b"/>
        <c:majorTickMark val="out"/>
        <c:minorTickMark val="none"/>
        <c:tickLblPos val="nextTo"/>
        <c:crossAx val="92214784"/>
        <c:crosses val="autoZero"/>
        <c:auto val="1"/>
        <c:lblAlgn val="ctr"/>
        <c:lblOffset val="100"/>
        <c:noMultiLvlLbl val="0"/>
      </c:catAx>
      <c:valAx>
        <c:axId val="92214784"/>
        <c:scaling>
          <c:orientation val="minMax"/>
          <c:min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AT" dirty="0" smtClean="0"/>
                  <a:t>% </a:t>
                </a:r>
                <a:r>
                  <a:rPr lang="de-AT" dirty="0" err="1" smtClean="0"/>
                  <a:t>of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correct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answers</a:t>
                </a:r>
                <a:endParaRPr lang="de-AT" dirty="0"/>
              </a:p>
            </c:rich>
          </c:tx>
          <c:layout/>
          <c:overlay val="0"/>
        </c:title>
        <c:numFmt formatCode="Standard" sourceLinked="1"/>
        <c:majorTickMark val="out"/>
        <c:minorTickMark val="none"/>
        <c:tickLblPos val="nextTo"/>
        <c:crossAx val="92213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N=217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Tabelle1!$A$2:$A$4</c:f>
              <c:strCache>
                <c:ptCount val="3"/>
                <c:pt idx="0">
                  <c:v>Top View</c:v>
                </c:pt>
                <c:pt idx="1">
                  <c:v>Adult´s View</c:v>
                </c:pt>
                <c:pt idx="2">
                  <c:v>Children´s  View</c:v>
                </c:pt>
              </c:strCache>
            </c:strRef>
          </c:cat>
          <c:val>
            <c:numRef>
              <c:f>Tabelle1!$B$2:$B$4</c:f>
              <c:numCache>
                <c:formatCode>Standard</c:formatCode>
                <c:ptCount val="3"/>
                <c:pt idx="0">
                  <c:v>71</c:v>
                </c:pt>
                <c:pt idx="1">
                  <c:v>77</c:v>
                </c:pt>
                <c:pt idx="2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483776"/>
        <c:axId val="93485312"/>
      </c:barChart>
      <c:catAx>
        <c:axId val="93483776"/>
        <c:scaling>
          <c:orientation val="minMax"/>
        </c:scaling>
        <c:delete val="0"/>
        <c:axPos val="b"/>
        <c:majorTickMark val="out"/>
        <c:minorTickMark val="none"/>
        <c:tickLblPos val="nextTo"/>
        <c:crossAx val="93485312"/>
        <c:crosses val="autoZero"/>
        <c:auto val="1"/>
        <c:lblAlgn val="ctr"/>
        <c:lblOffset val="100"/>
        <c:noMultiLvlLbl val="0"/>
      </c:catAx>
      <c:valAx>
        <c:axId val="93485312"/>
        <c:scaling>
          <c:orientation val="minMax"/>
          <c:min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AT" dirty="0" smtClean="0"/>
                  <a:t>% </a:t>
                </a:r>
                <a:r>
                  <a:rPr lang="de-AT" dirty="0" err="1" smtClean="0"/>
                  <a:t>of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correct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answers</a:t>
                </a:r>
                <a:endParaRPr lang="de-AT" dirty="0"/>
              </a:p>
            </c:rich>
          </c:tx>
          <c:layout/>
          <c:overlay val="0"/>
        </c:title>
        <c:numFmt formatCode="Standard" sourceLinked="1"/>
        <c:majorTickMark val="out"/>
        <c:minorTickMark val="none"/>
        <c:tickLblPos val="nextTo"/>
        <c:crossAx val="93483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pre/absence of a car</c:v>
                </c:pt>
              </c:strCache>
            </c:strRef>
          </c:tx>
          <c:spPr>
            <a:ln w="57150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7 y</c:v>
                </c:pt>
                <c:pt idx="1">
                  <c:v>8 y</c:v>
                </c:pt>
                <c:pt idx="2">
                  <c:v>9 y</c:v>
                </c:pt>
                <c:pt idx="3">
                  <c:v>10 y</c:v>
                </c:pt>
              </c:strCache>
            </c:strRef>
          </c:cat>
          <c:val>
            <c:numRef>
              <c:f>Tabelle1!$B$2:$B$5</c:f>
              <c:numCache>
                <c:formatCode>Standard</c:formatCode>
                <c:ptCount val="4"/>
                <c:pt idx="0">
                  <c:v>56</c:v>
                </c:pt>
                <c:pt idx="1">
                  <c:v>50</c:v>
                </c:pt>
                <c:pt idx="2">
                  <c:v>45</c:v>
                </c:pt>
                <c:pt idx="3">
                  <c:v>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behavior of a person</c:v>
                </c:pt>
              </c:strCache>
            </c:strRef>
          </c:tx>
          <c:spPr>
            <a:ln w="57150">
              <a:solidFill>
                <a:srgbClr val="FF8000"/>
              </a:solidFill>
            </a:ln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7 y</c:v>
                </c:pt>
                <c:pt idx="1">
                  <c:v>8 y</c:v>
                </c:pt>
                <c:pt idx="2">
                  <c:v>9 y</c:v>
                </c:pt>
                <c:pt idx="3">
                  <c:v>10 y</c:v>
                </c:pt>
              </c:strCache>
            </c:strRef>
          </c:cat>
          <c:val>
            <c:numRef>
              <c:f>Tabelle1!$C$2:$C$5</c:f>
              <c:numCache>
                <c:formatCode>Standard</c:formatCode>
                <c:ptCount val="4"/>
                <c:pt idx="0">
                  <c:v>30</c:v>
                </c:pt>
                <c:pt idx="1">
                  <c:v>33</c:v>
                </c:pt>
                <c:pt idx="2">
                  <c:v>35</c:v>
                </c:pt>
                <c:pt idx="3">
                  <c:v>40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pre/abscence of zebra crossing</c:v>
                </c:pt>
              </c:strCache>
            </c:strRef>
          </c:tx>
          <c:spPr>
            <a:ln w="57150">
              <a:solidFill>
                <a:srgbClr val="97DF00"/>
              </a:solidFill>
            </a:ln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7 y</c:v>
                </c:pt>
                <c:pt idx="1">
                  <c:v>8 y</c:v>
                </c:pt>
                <c:pt idx="2">
                  <c:v>9 y</c:v>
                </c:pt>
                <c:pt idx="3">
                  <c:v>10 y</c:v>
                </c:pt>
              </c:strCache>
            </c:strRef>
          </c:cat>
          <c:val>
            <c:numRef>
              <c:f>Tabelle1!$D$2:$D$5</c:f>
              <c:numCache>
                <c:formatCode>Standard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13</c:v>
                </c:pt>
                <c:pt idx="3">
                  <c:v>12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traffic scenery</c:v>
                </c:pt>
              </c:strCache>
            </c:strRef>
          </c:tx>
          <c:spPr>
            <a:ln w="57150">
              <a:solidFill>
                <a:srgbClr val="FF3300"/>
              </a:solidFill>
            </a:ln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7 y</c:v>
                </c:pt>
                <c:pt idx="1">
                  <c:v>8 y</c:v>
                </c:pt>
                <c:pt idx="2">
                  <c:v>9 y</c:v>
                </c:pt>
                <c:pt idx="3">
                  <c:v>10 y</c:v>
                </c:pt>
              </c:strCache>
            </c:strRef>
          </c:cat>
          <c:val>
            <c:numRef>
              <c:f>Tabelle1!$E$2:$E$5</c:f>
              <c:numCache>
                <c:formatCode>Standard</c:formatCode>
                <c:ptCount val="4"/>
                <c:pt idx="0">
                  <c:v>4</c:v>
                </c:pt>
                <c:pt idx="1">
                  <c:v>6</c:v>
                </c:pt>
                <c:pt idx="2">
                  <c:v>7</c:v>
                </c:pt>
                <c:pt idx="3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370112"/>
        <c:axId val="103376000"/>
      </c:lineChart>
      <c:catAx>
        <c:axId val="103370112"/>
        <c:scaling>
          <c:orientation val="minMax"/>
        </c:scaling>
        <c:delete val="0"/>
        <c:axPos val="b"/>
        <c:majorTickMark val="out"/>
        <c:minorTickMark val="none"/>
        <c:tickLblPos val="nextTo"/>
        <c:crossAx val="103376000"/>
        <c:crosses val="autoZero"/>
        <c:auto val="1"/>
        <c:lblAlgn val="ctr"/>
        <c:lblOffset val="100"/>
        <c:noMultiLvlLbl val="0"/>
      </c:catAx>
      <c:valAx>
        <c:axId val="1033760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AT" dirty="0" smtClean="0"/>
                  <a:t>% </a:t>
                </a:r>
                <a:r>
                  <a:rPr lang="de-AT" dirty="0" err="1" smtClean="0"/>
                  <a:t>of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creteria</a:t>
                </a:r>
                <a:endParaRPr lang="de-AT" dirty="0"/>
              </a:p>
            </c:rich>
          </c:tx>
          <c:layout/>
          <c:overlay val="0"/>
        </c:title>
        <c:numFmt formatCode="Standard" sourceLinked="1"/>
        <c:majorTickMark val="out"/>
        <c:minorTickMark val="none"/>
        <c:tickLblPos val="nextTo"/>
        <c:crossAx val="103370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309346748323131"/>
          <c:y val="0.11832111751686879"/>
          <c:w val="0.2976472732575095"/>
          <c:h val="0.780193739984175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/>
              </a:defRPr>
            </a:lvl1pPr>
          </a:lstStyle>
          <a:p>
            <a:pPr>
              <a:defRPr/>
            </a:pPr>
            <a:fld id="{EDED5E1E-83C7-4725-AB98-AA038795439A}" type="datetimeFigureOut">
              <a:rPr lang="de-AT"/>
              <a:pPr>
                <a:defRPr/>
              </a:pPr>
              <a:t>28.05.2013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"/>
              </a:defRPr>
            </a:lvl1pPr>
          </a:lstStyle>
          <a:p>
            <a:pPr>
              <a:defRPr/>
            </a:pPr>
            <a:fld id="{707EDE74-E10B-41BB-A4E3-3528708D3E0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1065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3530A9E7-CD32-4642-B80D-9E2192F700A4}" type="slidenum">
              <a:rPr lang="de-AT" sz="1200" smtClean="0"/>
              <a:pPr/>
              <a:t>1</a:t>
            </a:fld>
            <a:endParaRPr lang="de-AT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EDE74-E10B-41BB-A4E3-3528708D3E0E}" type="slidenum">
              <a:rPr lang="de-AT" smtClean="0"/>
              <a:pPr>
                <a:defRPr/>
              </a:pPr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0879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EDE74-E10B-41BB-A4E3-3528708D3E0E}" type="slidenum">
              <a:rPr lang="de-AT" smtClean="0"/>
              <a:pPr>
                <a:defRPr/>
              </a:pPr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7479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EDE74-E10B-41BB-A4E3-3528708D3E0E}" type="slidenum">
              <a:rPr lang="de-AT" smtClean="0"/>
              <a:pPr>
                <a:defRPr/>
              </a:pPr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7993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EDE74-E10B-41BB-A4E3-3528708D3E0E}" type="slidenum">
              <a:rPr lang="de-AT" smtClean="0"/>
              <a:pPr>
                <a:defRPr/>
              </a:pPr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9699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EDE74-E10B-41BB-A4E3-3528708D3E0E}" type="slidenum">
              <a:rPr lang="de-AT" smtClean="0"/>
              <a:pPr>
                <a:defRPr/>
              </a:pPr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8384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EDE74-E10B-41BB-A4E3-3528708D3E0E}" type="slidenum">
              <a:rPr lang="de-AT" smtClean="0"/>
              <a:pPr>
                <a:defRPr/>
              </a:pPr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7888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06F74EF-6B37-4D67-BF3F-E26DE1D5C5DA}" type="slidenum">
              <a:rPr lang="de-AT" sz="1200" smtClean="0"/>
              <a:pPr/>
              <a:t>18</a:t>
            </a:fld>
            <a:endParaRPr lang="de-AT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06F74EF-6B37-4D67-BF3F-E26DE1D5C5DA}" type="slidenum">
              <a:rPr lang="de-AT" sz="1200" smtClean="0"/>
              <a:pPr/>
              <a:t>19</a:t>
            </a:fld>
            <a:endParaRPr lang="de-AT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A1124477-A46A-4FEA-AF0E-E45A37C0054D}" type="slidenum">
              <a:rPr lang="de-AT" sz="1200" smtClean="0"/>
              <a:pPr/>
              <a:t>20</a:t>
            </a:fld>
            <a:endParaRPr lang="de-AT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06F74EF-6B37-4D67-BF3F-E26DE1D5C5DA}" type="slidenum">
              <a:rPr lang="de-AT" sz="1200" smtClean="0"/>
              <a:pPr/>
              <a:t>2</a:t>
            </a:fld>
            <a:endParaRPr lang="de-AT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06F74EF-6B37-4D67-BF3F-E26DE1D5C5DA}" type="slidenum">
              <a:rPr lang="de-AT" sz="1200" smtClean="0"/>
              <a:pPr/>
              <a:t>3</a:t>
            </a:fld>
            <a:endParaRPr lang="de-AT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06F74EF-6B37-4D67-BF3F-E26DE1D5C5DA}" type="slidenum">
              <a:rPr lang="de-AT" sz="1200" smtClean="0"/>
              <a:pPr/>
              <a:t>4</a:t>
            </a:fld>
            <a:endParaRPr lang="de-AT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06F74EF-6B37-4D67-BF3F-E26DE1D5C5DA}" type="slidenum">
              <a:rPr lang="de-AT" sz="1200" smtClean="0"/>
              <a:pPr/>
              <a:t>5</a:t>
            </a:fld>
            <a:endParaRPr lang="de-AT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06F74EF-6B37-4D67-BF3F-E26DE1D5C5DA}" type="slidenum">
              <a:rPr lang="de-AT" sz="1200" smtClean="0"/>
              <a:pPr/>
              <a:t>6</a:t>
            </a:fld>
            <a:endParaRPr lang="de-AT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06F74EF-6B37-4D67-BF3F-E26DE1D5C5DA}" type="slidenum">
              <a:rPr lang="de-AT" sz="1200" smtClean="0"/>
              <a:pPr/>
              <a:t>7</a:t>
            </a:fld>
            <a:endParaRPr lang="de-AT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06F74EF-6B37-4D67-BF3F-E26DE1D5C5DA}" type="slidenum">
              <a:rPr lang="de-AT" sz="1200" smtClean="0"/>
              <a:pPr/>
              <a:t>8</a:t>
            </a:fld>
            <a:endParaRPr lang="de-AT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EDE74-E10B-41BB-A4E3-3528708D3E0E}" type="slidenum">
              <a:rPr lang="de-AT" smtClean="0"/>
              <a:pPr>
                <a:defRPr/>
              </a:pPr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846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1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473200" y="2598738"/>
            <a:ext cx="573088" cy="569912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rgbClr val="0E70A5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627188" y="2765425"/>
            <a:ext cx="260350" cy="247650"/>
          </a:xfrm>
          <a:prstGeom prst="ellipse">
            <a:avLst/>
          </a:prstGeom>
          <a:gradFill rotWithShape="0">
            <a:gsLst>
              <a:gs pos="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AT">
              <a:latin typeface="Times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84213" y="2895600"/>
            <a:ext cx="2286000" cy="95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AT">
              <a:latin typeface="Time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760538" y="1809750"/>
            <a:ext cx="9525" cy="2438400"/>
          </a:xfrm>
          <a:prstGeom prst="rect">
            <a:avLst/>
          </a:prstGeom>
          <a:gradFill rotWithShape="0">
            <a:gsLst>
              <a:gs pos="0">
                <a:srgbClr val="0E70A5"/>
              </a:gs>
              <a:gs pos="50000">
                <a:srgbClr val="FFFFFF"/>
              </a:gs>
              <a:gs pos="100000">
                <a:srgbClr val="0E70A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828800" y="2895600"/>
            <a:ext cx="5027613" cy="9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E70A5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10" name="Picture 20" descr="gsk logo original 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6632"/>
            <a:ext cx="126568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1" descr="F:\Grosse_schuetzen_Kleine\Logos\Safe Kids Worldwide\2013 Safe Kids Worldwide New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0" y="1124744"/>
            <a:ext cx="792212" cy="73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886200"/>
            <a:ext cx="5791200" cy="1752600"/>
          </a:xfrm>
        </p:spPr>
        <p:txBody>
          <a:bodyPr/>
          <a:lstStyle>
            <a:lvl1pPr marL="0" indent="0">
              <a:buFont typeface="Times"/>
              <a:buNone/>
              <a:defRPr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 smtClean="0"/>
              <a:t>Formatvorlage des Untertitelmasters durch Klicken bearbeiten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81200" y="685800"/>
            <a:ext cx="6400800" cy="2514600"/>
          </a:xfrm>
        </p:spPr>
        <p:txBody>
          <a:bodyPr/>
          <a:lstStyle>
            <a:lvl1pPr algn="l">
              <a:defRPr sz="4000"/>
            </a:lvl1pPr>
          </a:lstStyle>
          <a:p>
            <a:pPr lvl="0"/>
            <a:r>
              <a:rPr lang="en-US" noProof="0" smtClean="0"/>
              <a:t>Titelmasterformat durch Klicken bearbeiten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981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E9AAAF1-CE4A-4AE7-996A-737F6E39232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263973" y="714182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i="0" dirty="0" smtClean="0">
                <a:solidFill>
                  <a:srgbClr val="0066CC"/>
                </a:solidFill>
                <a:effectLst/>
                <a:latin typeface="Tahoma" pitchFamily="34" charset="0"/>
                <a:cs typeface="Tahoma" pitchFamily="34" charset="0"/>
              </a:rPr>
              <a:t>Austria</a:t>
            </a:r>
            <a:endParaRPr lang="de-AT" sz="1600" b="1" i="0" dirty="0">
              <a:solidFill>
                <a:srgbClr val="0066CC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97632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3E6D8-41E6-43AD-8720-4B482AB0BDD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80855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38950" y="152400"/>
            <a:ext cx="2228850" cy="6096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534150" cy="6096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A26BE-EF99-4B18-B99D-2008AD9CCDC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11582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2D9D0A5-7AC7-40E2-8632-56EA54461C1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4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9C039-F587-471F-BCF8-40682AC2150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46887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23D40-98A2-42AC-AD7E-A869C83188B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92720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816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B90C7-EAC6-4037-8E76-E5672EDE423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69237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354ED-1FEB-4015-B69A-AF27A7C04B0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38530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05C57-4AA0-46A2-AD3A-2D5121DF21C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40983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D0A8A-DDD6-4C85-9FB9-8805F5E80D4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01992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AB13F-CAD7-4954-9EC7-10260AAFE16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58593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77F6-7AA3-43CB-B7AF-D4A139FB7D3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83769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7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4"/>
          <a:stretch>
            <a:fillRect/>
          </a:stretch>
        </p:blipFill>
        <p:spPr bwMode="auto">
          <a:xfrm>
            <a:off x="11113" y="1143000"/>
            <a:ext cx="912018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E70A5"/>
                </a:solidFill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E70A5"/>
                </a:solidFill>
                <a:latin typeface="Times"/>
              </a:defRPr>
            </a:lvl1pPr>
          </a:lstStyle>
          <a:p>
            <a:pPr>
              <a:defRPr/>
            </a:pPr>
            <a:fld id="{6D233BA9-DFCD-41F6-ADBE-37B22ABDA68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15400" cy="1143000"/>
          </a:xfrm>
          <a:prstGeom prst="rect">
            <a:avLst/>
          </a:prstGeom>
          <a:noFill/>
          <a:ln>
            <a:noFill/>
          </a:ln>
          <a:effectLst>
            <a:outerShdw dist="12700" dir="162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228600" y="1341438"/>
            <a:ext cx="8915400" cy="76200"/>
          </a:xfrm>
          <a:prstGeom prst="rect">
            <a:avLst/>
          </a:prstGeom>
          <a:gradFill rotWithShape="0">
            <a:gsLst>
              <a:gs pos="0">
                <a:srgbClr val="0E70A5"/>
              </a:gs>
              <a:gs pos="50000">
                <a:srgbClr val="F6F9FB"/>
              </a:gs>
              <a:gs pos="100000">
                <a:srgbClr val="0E70A5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1032" name="Picture 17" descr="gsk logo original RGB transparen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0" y="5863594"/>
            <a:ext cx="1294727" cy="66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1" descr="F:\Grosse_schuetzen_Kleine\Logos\Safe Kids Worldwide\2013 Safe Kids Worldwide New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37312"/>
            <a:ext cx="585015" cy="54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 userDrawn="1"/>
        </p:nvSpPr>
        <p:spPr>
          <a:xfrm>
            <a:off x="263973" y="6474822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i="0" dirty="0" smtClean="0">
                <a:solidFill>
                  <a:srgbClr val="0066CC"/>
                </a:solidFill>
                <a:effectLst/>
                <a:latin typeface="Tahoma" pitchFamily="34" charset="0"/>
                <a:cs typeface="Tahoma" pitchFamily="34" charset="0"/>
              </a:rPr>
              <a:t>Austria</a:t>
            </a:r>
            <a:endParaRPr lang="de-AT" sz="1600" b="1" i="0" dirty="0">
              <a:solidFill>
                <a:srgbClr val="0066CC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8" r:id="rId12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7DF00"/>
        </a:buClr>
        <a:buFont typeface="Times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Times" pitchFamily="18" charset="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2498576"/>
            <a:ext cx="6400800" cy="2514600"/>
          </a:xfrm>
        </p:spPr>
        <p:txBody>
          <a:bodyPr/>
          <a:lstStyle/>
          <a:p>
            <a:pPr eaLnBrk="1" hangingPunct="1"/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en-US" sz="3600" dirty="0" smtClean="0"/>
              <a:t>Safe </a:t>
            </a:r>
            <a:r>
              <a:rPr lang="en-US" sz="3600" dirty="0"/>
              <a:t>or </a:t>
            </a:r>
            <a:r>
              <a:rPr lang="en-US" sz="3600" dirty="0" smtClean="0"/>
              <a:t>Unsafe</a:t>
            </a:r>
            <a:r>
              <a:rPr lang="en-US" sz="3600" dirty="0" smtClean="0"/>
              <a:t>? </a:t>
            </a:r>
            <a:r>
              <a:rPr lang="lv-LV" sz="3600" dirty="0" smtClean="0"/>
              <a:t/>
            </a:r>
            <a:br>
              <a:rPr lang="lv-LV" sz="3600" dirty="0" smtClean="0"/>
            </a:br>
            <a:r>
              <a:rPr lang="en-US" sz="3600" dirty="0" smtClean="0"/>
              <a:t>Safety </a:t>
            </a:r>
            <a:r>
              <a:rPr lang="en-US" sz="3600" dirty="0"/>
              <a:t>and danger in traffic</a:t>
            </a:r>
            <a:r>
              <a:rPr lang="de-AT" sz="3600" dirty="0" smtClean="0"/>
              <a:t/>
            </a:r>
            <a:br>
              <a:rPr lang="de-AT" sz="3600" dirty="0" smtClean="0"/>
            </a:br>
            <a:r>
              <a:rPr lang="de-AT" sz="3600" dirty="0" smtClean="0"/>
              <a:t/>
            </a:r>
            <a:br>
              <a:rPr lang="de-AT" sz="3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AT" sz="2800" i="1" dirty="0" smtClean="0"/>
              <a:t>Peter Spitzer</a:t>
            </a:r>
            <a:r>
              <a:rPr lang="de-DE" sz="2800" i="1" dirty="0" smtClean="0"/>
              <a:t/>
            </a:r>
            <a:br>
              <a:rPr lang="de-DE" sz="2800" i="1" dirty="0" smtClean="0"/>
            </a:br>
            <a:r>
              <a:rPr lang="de-AT" sz="2800" dirty="0"/>
              <a:t>Safe Kids Austria / </a:t>
            </a:r>
            <a:br>
              <a:rPr lang="de-AT" sz="2800" dirty="0"/>
            </a:br>
            <a:r>
              <a:rPr lang="de-AT" sz="2800" dirty="0"/>
              <a:t>GROSSE SCHÜTZEN KLEINE </a:t>
            </a:r>
            <a:br>
              <a:rPr lang="de-AT" sz="2800" dirty="0"/>
            </a:br>
            <a:r>
              <a:rPr lang="de-AT" sz="2800" dirty="0"/>
              <a:t/>
            </a:r>
            <a:br>
              <a:rPr lang="de-AT" sz="2800" dirty="0"/>
            </a:br>
            <a:endParaRPr lang="de-AT" sz="2800" i="1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188640"/>
            <a:ext cx="8229600" cy="1143000"/>
          </a:xfrm>
        </p:spPr>
        <p:txBody>
          <a:bodyPr/>
          <a:lstStyle/>
          <a:p>
            <a:r>
              <a:rPr lang="de-AT" sz="3600" dirty="0"/>
              <a:t>Safe </a:t>
            </a:r>
            <a:r>
              <a:rPr lang="de-AT" sz="3600" dirty="0" err="1"/>
              <a:t>or</a:t>
            </a:r>
            <a:r>
              <a:rPr lang="de-AT" sz="3600" dirty="0"/>
              <a:t> </a:t>
            </a:r>
            <a:r>
              <a:rPr lang="de-AT" sz="3600" dirty="0" err="1"/>
              <a:t>Unsafe</a:t>
            </a:r>
            <a:r>
              <a:rPr lang="de-AT" sz="4000" dirty="0"/>
              <a:t/>
            </a:r>
            <a:br>
              <a:rPr lang="de-AT" sz="4000" dirty="0"/>
            </a:br>
            <a:r>
              <a:rPr lang="de-AT" sz="3200" dirty="0"/>
              <a:t>Picture </a:t>
            </a:r>
            <a:r>
              <a:rPr lang="de-AT" sz="3200" dirty="0" smtClean="0"/>
              <a:t>1 </a:t>
            </a:r>
            <a:r>
              <a:rPr lang="de-AT" sz="3200" dirty="0"/>
              <a:t>- </a:t>
            </a:r>
            <a:r>
              <a:rPr lang="de-AT" sz="3200" dirty="0" err="1" smtClean="0"/>
              <a:t>Unsafe</a:t>
            </a:r>
            <a:endParaRPr lang="en-US" sz="3200" dirty="0"/>
          </a:p>
        </p:txBody>
      </p:sp>
      <p:graphicFrame>
        <p:nvGraphicFramePr>
          <p:cNvPr id="102403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557968971"/>
              </p:ext>
            </p:extLst>
          </p:nvPr>
        </p:nvGraphicFramePr>
        <p:xfrm>
          <a:off x="1154969" y="1600200"/>
          <a:ext cx="7522306" cy="413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7" name="Diagramm" r:id="rId4" imgW="8229600" imgH="4524375" progId="MSGraph.Chart.8">
                  <p:embed followColorScheme="full"/>
                </p:oleObj>
              </mc:Choice>
              <mc:Fallback>
                <p:oleObj name="Diagramm" r:id="rId4" imgW="8229600" imgH="45243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969" y="1600200"/>
                        <a:ext cx="7522306" cy="4133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4" name="Line 4"/>
          <p:cNvSpPr>
            <a:spLocks noChangeShapeType="1"/>
          </p:cNvSpPr>
          <p:nvPr/>
        </p:nvSpPr>
        <p:spPr bwMode="auto">
          <a:xfrm>
            <a:off x="7236296" y="1844824"/>
            <a:ext cx="0" cy="36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6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3600" dirty="0" smtClean="0"/>
              <a:t>Safe </a:t>
            </a:r>
            <a:r>
              <a:rPr lang="de-AT" sz="3600" dirty="0" err="1" smtClean="0"/>
              <a:t>or</a:t>
            </a:r>
            <a:r>
              <a:rPr lang="de-AT" sz="3600" dirty="0" smtClean="0"/>
              <a:t> </a:t>
            </a:r>
            <a:r>
              <a:rPr lang="de-AT" sz="3600" dirty="0" err="1" smtClean="0"/>
              <a:t>Unsafe</a:t>
            </a:r>
            <a:r>
              <a:rPr lang="de-AT" sz="3600" dirty="0"/>
              <a:t/>
            </a:r>
            <a:br>
              <a:rPr lang="de-AT" sz="3600" dirty="0"/>
            </a:br>
            <a:r>
              <a:rPr lang="de-AT" sz="3200" dirty="0" smtClean="0"/>
              <a:t>Picture 2 - Safe</a:t>
            </a:r>
            <a:endParaRPr lang="de-DE" sz="28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116138"/>
            <a:ext cx="5980113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0154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3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35472265"/>
              </p:ext>
            </p:extLst>
          </p:nvPr>
        </p:nvGraphicFramePr>
        <p:xfrm>
          <a:off x="1115616" y="1628800"/>
          <a:ext cx="7499176" cy="4122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1" name="Diagramm" r:id="rId3" imgW="8229600" imgH="4524375" progId="MSGraph.Chart.8">
                  <p:embed followColorScheme="full"/>
                </p:oleObj>
              </mc:Choice>
              <mc:Fallback>
                <p:oleObj name="Diagramm" r:id="rId3" imgW="8229600" imgH="45243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628800"/>
                        <a:ext cx="7499176" cy="4122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4" name="Line 4"/>
          <p:cNvSpPr>
            <a:spLocks noChangeShapeType="1"/>
          </p:cNvSpPr>
          <p:nvPr/>
        </p:nvSpPr>
        <p:spPr bwMode="auto">
          <a:xfrm>
            <a:off x="7236296" y="1844824"/>
            <a:ext cx="0" cy="36724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de-AT" sz="3600" dirty="0" smtClean="0"/>
              <a:t>Safe </a:t>
            </a:r>
            <a:r>
              <a:rPr lang="de-AT" sz="3600" dirty="0" err="1" smtClean="0"/>
              <a:t>or</a:t>
            </a:r>
            <a:r>
              <a:rPr lang="de-AT" sz="3600" dirty="0" smtClean="0"/>
              <a:t> </a:t>
            </a:r>
            <a:r>
              <a:rPr lang="de-AT" sz="3600" dirty="0" err="1" smtClean="0"/>
              <a:t>Unsafe</a:t>
            </a:r>
            <a:r>
              <a:rPr lang="de-AT" sz="3600" dirty="0"/>
              <a:t/>
            </a:r>
            <a:br>
              <a:rPr lang="de-AT" sz="3600" dirty="0"/>
            </a:br>
            <a:r>
              <a:rPr lang="de-AT" sz="3200" dirty="0" smtClean="0"/>
              <a:t>Picture 2 - Safe</a:t>
            </a: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29229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116632"/>
            <a:ext cx="8915400" cy="1143000"/>
          </a:xfrm>
        </p:spPr>
        <p:txBody>
          <a:bodyPr>
            <a:normAutofit/>
          </a:bodyPr>
          <a:lstStyle/>
          <a:p>
            <a:r>
              <a:rPr lang="de-AT" sz="3600" dirty="0"/>
              <a:t>Safe </a:t>
            </a:r>
            <a:r>
              <a:rPr lang="de-AT" sz="3600" dirty="0" err="1"/>
              <a:t>or</a:t>
            </a:r>
            <a:r>
              <a:rPr lang="de-AT" sz="3600" dirty="0"/>
              <a:t> </a:t>
            </a:r>
            <a:r>
              <a:rPr lang="de-AT" sz="3600" dirty="0" err="1"/>
              <a:t>Unsafe</a:t>
            </a:r>
            <a:r>
              <a:rPr lang="de-AT" sz="3200" dirty="0" smtClean="0"/>
              <a:t/>
            </a:r>
            <a:br>
              <a:rPr lang="de-AT" sz="3200" dirty="0" smtClean="0"/>
            </a:br>
            <a:r>
              <a:rPr lang="de-AT" sz="3200" dirty="0" err="1" smtClean="0"/>
              <a:t>Correct</a:t>
            </a:r>
            <a:r>
              <a:rPr lang="de-AT" sz="3200" dirty="0" smtClean="0"/>
              <a:t> </a:t>
            </a:r>
            <a:r>
              <a:rPr lang="de-AT" sz="3200" dirty="0" err="1" smtClean="0"/>
              <a:t>answers</a:t>
            </a:r>
            <a:r>
              <a:rPr lang="de-AT" sz="3200" dirty="0" smtClean="0"/>
              <a:t> </a:t>
            </a:r>
            <a:r>
              <a:rPr lang="de-AT" sz="3200" dirty="0" err="1" smtClean="0"/>
              <a:t>related</a:t>
            </a:r>
            <a:r>
              <a:rPr lang="de-AT" sz="3200" dirty="0" smtClean="0"/>
              <a:t> </a:t>
            </a:r>
            <a:r>
              <a:rPr lang="de-AT" sz="3200" dirty="0" err="1" smtClean="0"/>
              <a:t>to</a:t>
            </a:r>
            <a:r>
              <a:rPr lang="de-AT" sz="3200" dirty="0" smtClean="0"/>
              <a:t> </a:t>
            </a:r>
            <a:r>
              <a:rPr lang="de-AT" sz="3200" dirty="0" err="1" smtClean="0"/>
              <a:t>age</a:t>
            </a:r>
            <a:r>
              <a:rPr lang="de-AT" sz="3200" dirty="0" smtClean="0"/>
              <a:t> </a:t>
            </a:r>
            <a:r>
              <a:rPr lang="de-AT" sz="3200" dirty="0" err="1" smtClean="0"/>
              <a:t>groups</a:t>
            </a:r>
            <a:endParaRPr lang="de-AT" sz="32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090655"/>
              </p:ext>
            </p:extLst>
          </p:nvPr>
        </p:nvGraphicFramePr>
        <p:xfrm>
          <a:off x="1043608" y="1600201"/>
          <a:ext cx="7643192" cy="41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71654" y="6264101"/>
            <a:ext cx="27368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 b="1" dirty="0"/>
              <a:t>P= ,000	Greenhouse-</a:t>
            </a:r>
            <a:r>
              <a:rPr lang="en-US" sz="1000" b="1" dirty="0" err="1"/>
              <a:t>Geissler</a:t>
            </a:r>
            <a:r>
              <a:rPr lang="en-US" sz="1000" b="1" dirty="0"/>
              <a:t>-Test</a:t>
            </a:r>
          </a:p>
          <a:p>
            <a:r>
              <a:rPr lang="en-US" sz="1000" b="1" dirty="0"/>
              <a:t>	</a:t>
            </a:r>
            <a:r>
              <a:rPr lang="en-US" sz="1000" b="1" dirty="0" smtClean="0"/>
              <a:t>Effect: </a:t>
            </a:r>
            <a:r>
              <a:rPr lang="en-US" sz="1000" b="1" dirty="0"/>
              <a:t>0,116</a:t>
            </a:r>
          </a:p>
          <a:p>
            <a:r>
              <a:rPr lang="en-US" sz="1000" b="1" dirty="0"/>
              <a:t>	Power: 1,000</a:t>
            </a:r>
          </a:p>
        </p:txBody>
      </p:sp>
      <p:sp>
        <p:nvSpPr>
          <p:cNvPr id="7" name="Rechteck 6"/>
          <p:cNvSpPr/>
          <p:nvPr/>
        </p:nvSpPr>
        <p:spPr>
          <a:xfrm>
            <a:off x="6371654" y="6227297"/>
            <a:ext cx="2556929" cy="5492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7566526" y="256490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/>
              <a:t>*p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51749069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dirty="0"/>
              <a:t>Safe </a:t>
            </a:r>
            <a:r>
              <a:rPr lang="de-AT" sz="3600" dirty="0" err="1"/>
              <a:t>or</a:t>
            </a:r>
            <a:r>
              <a:rPr lang="de-AT" sz="3600" dirty="0"/>
              <a:t> </a:t>
            </a:r>
            <a:r>
              <a:rPr lang="de-AT" sz="3600" dirty="0" err="1"/>
              <a:t>Unsafe</a:t>
            </a:r>
            <a:r>
              <a:rPr lang="de-AT" sz="3200" dirty="0" smtClean="0"/>
              <a:t/>
            </a:r>
            <a:br>
              <a:rPr lang="de-AT" sz="3200" dirty="0" smtClean="0"/>
            </a:br>
            <a:r>
              <a:rPr lang="de-AT" sz="3200" dirty="0" err="1" smtClean="0"/>
              <a:t>Correct</a:t>
            </a:r>
            <a:r>
              <a:rPr lang="de-AT" sz="3200" dirty="0" smtClean="0"/>
              <a:t> </a:t>
            </a:r>
            <a:r>
              <a:rPr lang="de-AT" sz="3200" dirty="0" err="1" smtClean="0"/>
              <a:t>answers</a:t>
            </a:r>
            <a:r>
              <a:rPr lang="de-AT" sz="3200" dirty="0" smtClean="0"/>
              <a:t> </a:t>
            </a:r>
            <a:r>
              <a:rPr lang="de-AT" sz="3200" dirty="0" err="1" smtClean="0"/>
              <a:t>related</a:t>
            </a:r>
            <a:r>
              <a:rPr lang="de-AT" sz="3200" dirty="0" smtClean="0"/>
              <a:t> </a:t>
            </a:r>
            <a:r>
              <a:rPr lang="de-AT" sz="3200" dirty="0" err="1" smtClean="0"/>
              <a:t>to</a:t>
            </a:r>
            <a:r>
              <a:rPr lang="de-AT" sz="3200" dirty="0" smtClean="0"/>
              <a:t> </a:t>
            </a:r>
            <a:r>
              <a:rPr lang="de-AT" sz="3200" dirty="0" err="1" smtClean="0"/>
              <a:t>test</a:t>
            </a:r>
            <a:r>
              <a:rPr lang="de-AT" sz="3200" dirty="0" smtClean="0"/>
              <a:t> </a:t>
            </a:r>
            <a:r>
              <a:rPr lang="de-AT" sz="3200" dirty="0" err="1" smtClean="0"/>
              <a:t>series</a:t>
            </a:r>
            <a:endParaRPr lang="de-AT" sz="32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355490"/>
              </p:ext>
            </p:extLst>
          </p:nvPr>
        </p:nvGraphicFramePr>
        <p:xfrm>
          <a:off x="1043608" y="1600201"/>
          <a:ext cx="7643192" cy="41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hteck 6"/>
          <p:cNvSpPr/>
          <p:nvPr/>
        </p:nvSpPr>
        <p:spPr>
          <a:xfrm>
            <a:off x="6299646" y="6192092"/>
            <a:ext cx="2377008" cy="5492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299646" y="6192093"/>
            <a:ext cx="27368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 b="1" dirty="0"/>
              <a:t>P= ,000	</a:t>
            </a:r>
            <a:r>
              <a:rPr lang="en-US" sz="1000" b="1" dirty="0" err="1"/>
              <a:t>Wilks</a:t>
            </a:r>
            <a:r>
              <a:rPr lang="en-US" sz="1000" b="1" dirty="0"/>
              <a:t>-Lambda-Test</a:t>
            </a:r>
          </a:p>
          <a:p>
            <a:r>
              <a:rPr lang="en-US" sz="1000" b="1" dirty="0"/>
              <a:t>	</a:t>
            </a:r>
            <a:r>
              <a:rPr lang="en-US" sz="1000" b="1" dirty="0" smtClean="0"/>
              <a:t>Effect: </a:t>
            </a:r>
            <a:r>
              <a:rPr lang="en-US" sz="1000" b="1" dirty="0"/>
              <a:t>0,622</a:t>
            </a:r>
          </a:p>
          <a:p>
            <a:r>
              <a:rPr lang="en-US" sz="1000" b="1" dirty="0"/>
              <a:t>	Power: 1,000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192751" y="4077072"/>
            <a:ext cx="605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 err="1" smtClean="0"/>
              <a:t>traffic</a:t>
            </a:r>
            <a:r>
              <a:rPr lang="de-AT" sz="1800" dirty="0" smtClean="0"/>
              <a:t> </a:t>
            </a:r>
            <a:r>
              <a:rPr lang="de-AT" sz="1800" dirty="0" err="1" smtClean="0"/>
              <a:t>mat</a:t>
            </a:r>
            <a:r>
              <a:rPr lang="de-AT" sz="1800" dirty="0" smtClean="0"/>
              <a:t>	 </a:t>
            </a:r>
            <a:r>
              <a:rPr lang="de-AT" sz="1800" dirty="0" err="1" smtClean="0"/>
              <a:t>video</a:t>
            </a:r>
            <a:r>
              <a:rPr lang="de-AT" sz="1800" dirty="0" smtClean="0"/>
              <a:t>	          </a:t>
            </a:r>
            <a:r>
              <a:rPr lang="de-AT" sz="1800" dirty="0" err="1" smtClean="0"/>
              <a:t>simulation</a:t>
            </a:r>
            <a:r>
              <a:rPr lang="de-AT" sz="1800" dirty="0" smtClean="0"/>
              <a:t> 	         </a:t>
            </a:r>
            <a:r>
              <a:rPr lang="de-AT" sz="1800" dirty="0" err="1" smtClean="0"/>
              <a:t>pictures</a:t>
            </a:r>
            <a:endParaRPr lang="de-AT" sz="1800" dirty="0"/>
          </a:p>
        </p:txBody>
      </p:sp>
      <p:sp>
        <p:nvSpPr>
          <p:cNvPr id="5" name="Textfeld 4"/>
          <p:cNvSpPr txBox="1"/>
          <p:nvPr/>
        </p:nvSpPr>
        <p:spPr>
          <a:xfrm>
            <a:off x="4211960" y="256490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/>
              <a:t>*p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19959218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dirty="0"/>
              <a:t>Safe </a:t>
            </a:r>
            <a:r>
              <a:rPr lang="de-AT" sz="3600" dirty="0" err="1"/>
              <a:t>or</a:t>
            </a:r>
            <a:r>
              <a:rPr lang="de-AT" sz="3600" dirty="0"/>
              <a:t> </a:t>
            </a:r>
            <a:r>
              <a:rPr lang="de-AT" sz="3600" dirty="0" err="1"/>
              <a:t>Unsafe</a:t>
            </a:r>
            <a:r>
              <a:rPr lang="de-AT" sz="3200" dirty="0" smtClean="0"/>
              <a:t/>
            </a:r>
            <a:br>
              <a:rPr lang="de-AT" sz="3200" dirty="0" smtClean="0"/>
            </a:br>
            <a:r>
              <a:rPr lang="de-AT" sz="3200" dirty="0" err="1" smtClean="0"/>
              <a:t>Correct</a:t>
            </a:r>
            <a:r>
              <a:rPr lang="de-AT" sz="3200" dirty="0" smtClean="0"/>
              <a:t> </a:t>
            </a:r>
            <a:r>
              <a:rPr lang="de-AT" sz="3200" dirty="0" err="1" smtClean="0"/>
              <a:t>answers</a:t>
            </a:r>
            <a:r>
              <a:rPr lang="de-AT" sz="3200" dirty="0" smtClean="0"/>
              <a:t> </a:t>
            </a:r>
            <a:r>
              <a:rPr lang="de-AT" sz="3200" dirty="0" err="1" smtClean="0"/>
              <a:t>related</a:t>
            </a:r>
            <a:r>
              <a:rPr lang="de-AT" sz="3200" dirty="0" smtClean="0"/>
              <a:t> </a:t>
            </a:r>
            <a:r>
              <a:rPr lang="de-AT" sz="3200" dirty="0" err="1" smtClean="0"/>
              <a:t>to</a:t>
            </a:r>
            <a:r>
              <a:rPr lang="de-AT" sz="3200" dirty="0" smtClean="0"/>
              <a:t> </a:t>
            </a:r>
            <a:r>
              <a:rPr lang="de-AT" sz="3200" dirty="0" err="1" smtClean="0"/>
              <a:t>point</a:t>
            </a:r>
            <a:r>
              <a:rPr lang="de-AT" sz="3200" dirty="0" smtClean="0"/>
              <a:t> </a:t>
            </a:r>
            <a:r>
              <a:rPr lang="de-AT" sz="3200" dirty="0" err="1" smtClean="0"/>
              <a:t>of</a:t>
            </a:r>
            <a:r>
              <a:rPr lang="de-AT" sz="3200" dirty="0" smtClean="0"/>
              <a:t> </a:t>
            </a:r>
            <a:r>
              <a:rPr lang="de-AT" sz="3200" dirty="0" err="1" smtClean="0"/>
              <a:t>view</a:t>
            </a:r>
            <a:endParaRPr lang="de-AT" sz="32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441904"/>
              </p:ext>
            </p:extLst>
          </p:nvPr>
        </p:nvGraphicFramePr>
        <p:xfrm>
          <a:off x="1187624" y="1600201"/>
          <a:ext cx="7499176" cy="40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hteck 6"/>
          <p:cNvSpPr/>
          <p:nvPr/>
        </p:nvSpPr>
        <p:spPr>
          <a:xfrm>
            <a:off x="6371654" y="6237312"/>
            <a:ext cx="2593032" cy="5492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371654" y="6237313"/>
            <a:ext cx="27368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 b="1" dirty="0" smtClean="0"/>
              <a:t>P= ,000	Greenhouse-</a:t>
            </a:r>
            <a:r>
              <a:rPr lang="en-US" sz="1000" b="1" dirty="0" err="1" smtClean="0"/>
              <a:t>Geissler</a:t>
            </a:r>
            <a:r>
              <a:rPr lang="en-US" sz="1000" b="1" dirty="0" smtClean="0"/>
              <a:t>-Test</a:t>
            </a:r>
          </a:p>
          <a:p>
            <a:r>
              <a:rPr lang="en-US" sz="1000" b="1" dirty="0" smtClean="0"/>
              <a:t>	Effect: 0,127</a:t>
            </a:r>
          </a:p>
          <a:p>
            <a:r>
              <a:rPr lang="en-US" sz="1000" b="1" dirty="0" smtClean="0"/>
              <a:t>	Power: 1,000</a:t>
            </a:r>
            <a:endParaRPr lang="en-US" sz="10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5148064" y="256490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/>
              <a:t>*p</a:t>
            </a:r>
            <a:endParaRPr lang="de-AT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7278494" y="34290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/>
              <a:t>*p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216939266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dirty="0"/>
              <a:t>Safe </a:t>
            </a:r>
            <a:r>
              <a:rPr lang="de-AT" sz="3600" dirty="0" err="1"/>
              <a:t>or</a:t>
            </a:r>
            <a:r>
              <a:rPr lang="de-AT" sz="3600" dirty="0"/>
              <a:t> </a:t>
            </a:r>
            <a:r>
              <a:rPr lang="de-AT" sz="3600" dirty="0" err="1"/>
              <a:t>Unsafe</a:t>
            </a:r>
            <a:r>
              <a:rPr lang="de-AT" sz="3600" dirty="0"/>
              <a:t/>
            </a:r>
            <a:br>
              <a:rPr lang="de-AT" sz="3600" dirty="0"/>
            </a:br>
            <a:r>
              <a:rPr lang="de-AT" sz="3200" dirty="0" err="1" smtClean="0"/>
              <a:t>Creteria</a:t>
            </a:r>
            <a:r>
              <a:rPr lang="de-AT" sz="3200" dirty="0" smtClean="0"/>
              <a:t> </a:t>
            </a:r>
            <a:r>
              <a:rPr lang="de-AT" sz="3200" dirty="0" err="1" smtClean="0"/>
              <a:t>for</a:t>
            </a:r>
            <a:r>
              <a:rPr lang="de-AT" sz="3200" dirty="0" smtClean="0"/>
              <a:t> </a:t>
            </a:r>
            <a:r>
              <a:rPr lang="de-AT" sz="3200" dirty="0" err="1" smtClean="0"/>
              <a:t>judgment</a:t>
            </a:r>
            <a:r>
              <a:rPr lang="de-AT" sz="3200" dirty="0" smtClean="0"/>
              <a:t> </a:t>
            </a:r>
            <a:r>
              <a:rPr lang="de-AT" sz="3200" dirty="0"/>
              <a:t>(</a:t>
            </a:r>
            <a:r>
              <a:rPr lang="de-AT" sz="3200" dirty="0" err="1" smtClean="0"/>
              <a:t>age</a:t>
            </a:r>
            <a:r>
              <a:rPr lang="de-AT" sz="3200" dirty="0" smtClean="0"/>
              <a:t> </a:t>
            </a:r>
            <a:r>
              <a:rPr lang="de-AT" sz="3200" dirty="0" err="1" smtClean="0"/>
              <a:t>groups</a:t>
            </a:r>
            <a:r>
              <a:rPr lang="de-AT" sz="3200" dirty="0" smtClean="0"/>
              <a:t>)</a:t>
            </a:r>
            <a:endParaRPr lang="de-AT" sz="32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047210"/>
              </p:ext>
            </p:extLst>
          </p:nvPr>
        </p:nvGraphicFramePr>
        <p:xfrm>
          <a:off x="1043608" y="1412776"/>
          <a:ext cx="739144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hteck 4"/>
          <p:cNvSpPr/>
          <p:nvPr/>
        </p:nvSpPr>
        <p:spPr>
          <a:xfrm>
            <a:off x="6443662" y="6259377"/>
            <a:ext cx="2592834" cy="5492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443662" y="6259378"/>
            <a:ext cx="27368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 b="1" dirty="0" smtClean="0"/>
              <a:t>P= ,000	Greenhouse-</a:t>
            </a:r>
            <a:r>
              <a:rPr lang="en-US" sz="1000" b="1" dirty="0" err="1" smtClean="0"/>
              <a:t>Geissler</a:t>
            </a:r>
            <a:r>
              <a:rPr lang="en-US" sz="1000" b="1" dirty="0" smtClean="0"/>
              <a:t>-Test</a:t>
            </a:r>
          </a:p>
          <a:p>
            <a:r>
              <a:rPr lang="en-US" sz="1000" b="1" dirty="0" smtClean="0"/>
              <a:t>	Effect: 0,085</a:t>
            </a:r>
          </a:p>
          <a:p>
            <a:r>
              <a:rPr lang="en-US" sz="1000" b="1" dirty="0" smtClean="0"/>
              <a:t>	Power: 1,000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99049789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sz="3600" dirty="0" smtClean="0"/>
              <a:t>Safe or </a:t>
            </a:r>
            <a:r>
              <a:rPr lang="en-US" sz="3600" dirty="0" smtClean="0"/>
              <a:t>Unsafe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>Location of school</a:t>
            </a:r>
            <a:endParaRPr lang="en-US" sz="3200" dirty="0"/>
          </a:p>
        </p:txBody>
      </p:sp>
      <p:graphicFrame>
        <p:nvGraphicFramePr>
          <p:cNvPr id="23555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3029261"/>
              </p:ext>
            </p:extLst>
          </p:nvPr>
        </p:nvGraphicFramePr>
        <p:xfrm>
          <a:off x="899592" y="1444927"/>
          <a:ext cx="7931224" cy="436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4" name="Diagramm" r:id="rId4" imgW="8229600" imgH="4524375" progId="MSGraph.Chart.8">
                  <p:embed followColorScheme="full"/>
                </p:oleObj>
              </mc:Choice>
              <mc:Fallback>
                <p:oleObj name="Diagramm" r:id="rId4" imgW="8229600" imgH="45243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444927"/>
                        <a:ext cx="7931224" cy="4360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4644008" y="1628801"/>
            <a:ext cx="0" cy="403244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940571" y="3665538"/>
            <a:ext cx="695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/>
              <a:t>p= ,455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846811" y="2924944"/>
            <a:ext cx="94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p (B)= ,000</a:t>
            </a:r>
          </a:p>
          <a:p>
            <a:r>
              <a:rPr lang="en-US" sz="1200"/>
              <a:t>p (C)= ,020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973019" y="3861048"/>
            <a:ext cx="695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/>
              <a:t>p= ,202</a:t>
            </a:r>
          </a:p>
        </p:txBody>
      </p:sp>
    </p:spTree>
    <p:extLst>
      <p:ext uri="{BB962C8B-B14F-4D97-AF65-F5344CB8AC3E}">
        <p14:creationId xmlns:p14="http://schemas.microsoft.com/office/powerpoint/2010/main" val="34929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9776"/>
            <a:ext cx="8915400" cy="1143000"/>
          </a:xfrm>
        </p:spPr>
        <p:txBody>
          <a:bodyPr/>
          <a:lstStyle/>
          <a:p>
            <a:pPr eaLnBrk="1" hangingPunct="1"/>
            <a:r>
              <a:rPr lang="de-AT" sz="3600" dirty="0" smtClean="0"/>
              <a:t>Safe </a:t>
            </a:r>
            <a:r>
              <a:rPr lang="de-AT" sz="3600" dirty="0" err="1" smtClean="0"/>
              <a:t>or</a:t>
            </a:r>
            <a:r>
              <a:rPr lang="de-AT" sz="3600" dirty="0" smtClean="0"/>
              <a:t> </a:t>
            </a:r>
            <a:r>
              <a:rPr lang="de-AT" sz="3600" dirty="0" err="1" smtClean="0"/>
              <a:t>Unsafe</a:t>
            </a:r>
            <a:r>
              <a:rPr lang="de-AT" sz="3600" dirty="0" smtClean="0"/>
              <a:t/>
            </a:r>
            <a:br>
              <a:rPr lang="de-AT" sz="3600" dirty="0" smtClean="0"/>
            </a:br>
            <a:r>
              <a:rPr lang="de-AT" sz="3200" dirty="0" err="1" smtClean="0"/>
              <a:t>Results</a:t>
            </a:r>
            <a:r>
              <a:rPr lang="de-AT" sz="3600" dirty="0"/>
              <a:t/>
            </a:r>
            <a:br>
              <a:rPr lang="de-AT" sz="3600" dirty="0"/>
            </a:br>
            <a:endParaRPr lang="de-DE" sz="28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556792"/>
            <a:ext cx="7772400" cy="4572000"/>
          </a:xfrm>
        </p:spPr>
        <p:txBody>
          <a:bodyPr/>
          <a:lstStyle/>
          <a:p>
            <a:r>
              <a:rPr lang="en-US" sz="2400" dirty="0"/>
              <a:t>75% correct answers at </a:t>
            </a:r>
            <a:r>
              <a:rPr lang="en-US" sz="2400" dirty="0" smtClean="0"/>
              <a:t>all </a:t>
            </a:r>
          </a:p>
          <a:p>
            <a:r>
              <a:rPr lang="en-US" sz="2400" dirty="0" smtClean="0"/>
              <a:t>age </a:t>
            </a:r>
            <a:r>
              <a:rPr lang="en-US" sz="2400" dirty="0"/>
              <a:t>trend: the younger the children, the more likely they were to base their interpretation of the traffic scenery on one single factor – the presence or absence of a car on the </a:t>
            </a:r>
            <a:r>
              <a:rPr lang="en-US" sz="2400" dirty="0" smtClean="0"/>
              <a:t>road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percentage of correct answers was higher in older children but all age groups had the most difficulties in interpreting the sample from their own point of </a:t>
            </a:r>
            <a:r>
              <a:rPr lang="en-US" sz="2400" dirty="0" smtClean="0"/>
              <a:t>view</a:t>
            </a:r>
          </a:p>
          <a:p>
            <a:r>
              <a:rPr lang="en-US" sz="2400" dirty="0" smtClean="0"/>
              <a:t>best </a:t>
            </a:r>
            <a:r>
              <a:rPr lang="en-US" sz="2400" dirty="0"/>
              <a:t>performance was shown when using real life </a:t>
            </a:r>
            <a:r>
              <a:rPr lang="en-US" sz="2400" dirty="0" smtClean="0"/>
              <a:t>videos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1092737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9776"/>
            <a:ext cx="8915400" cy="1143000"/>
          </a:xfrm>
        </p:spPr>
        <p:txBody>
          <a:bodyPr/>
          <a:lstStyle/>
          <a:p>
            <a:pPr eaLnBrk="1" hangingPunct="1"/>
            <a:r>
              <a:rPr lang="de-AT" sz="3600" dirty="0" smtClean="0"/>
              <a:t>Safe </a:t>
            </a:r>
            <a:r>
              <a:rPr lang="de-AT" sz="3600" dirty="0" err="1" smtClean="0"/>
              <a:t>or</a:t>
            </a:r>
            <a:r>
              <a:rPr lang="de-AT" sz="3600" dirty="0" smtClean="0"/>
              <a:t> </a:t>
            </a:r>
            <a:r>
              <a:rPr lang="de-AT" sz="3600" dirty="0" err="1" smtClean="0"/>
              <a:t>Unsafe</a:t>
            </a:r>
            <a:r>
              <a:rPr lang="de-AT" sz="3600" dirty="0" smtClean="0"/>
              <a:t/>
            </a:r>
            <a:br>
              <a:rPr lang="de-AT" sz="3600" dirty="0" smtClean="0"/>
            </a:br>
            <a:r>
              <a:rPr lang="de-AT" sz="3200" dirty="0" err="1" smtClean="0"/>
              <a:t>Conclusion</a:t>
            </a:r>
            <a:r>
              <a:rPr lang="de-AT" sz="3600" dirty="0"/>
              <a:t/>
            </a:r>
            <a:br>
              <a:rPr lang="de-AT" sz="3600" dirty="0"/>
            </a:br>
            <a:endParaRPr lang="de-DE" sz="28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737320"/>
            <a:ext cx="7772400" cy="4572000"/>
          </a:xfrm>
        </p:spPr>
        <p:txBody>
          <a:bodyPr/>
          <a:lstStyle/>
          <a:p>
            <a:r>
              <a:rPr lang="en-US" sz="2400" dirty="0" smtClean="0"/>
              <a:t>Psychomotor </a:t>
            </a:r>
            <a:r>
              <a:rPr lang="en-US" sz="2400" dirty="0"/>
              <a:t>skills of children will mature till the age of ten. This fact influences their correct judgment of dangerous or safe sites on the road. </a:t>
            </a:r>
            <a:endParaRPr lang="en-US" sz="2400" dirty="0" smtClean="0"/>
          </a:p>
          <a:p>
            <a:r>
              <a:rPr lang="en-US" sz="2400" dirty="0" smtClean="0"/>
              <a:t>When </a:t>
            </a:r>
            <a:r>
              <a:rPr lang="en-US" sz="2400" dirty="0"/>
              <a:t>children attending primary school parents are well advised not to overestimate their children´s traffic </a:t>
            </a:r>
            <a:r>
              <a:rPr lang="en-US" sz="2400" dirty="0" smtClean="0"/>
              <a:t>skills.</a:t>
            </a:r>
            <a:endParaRPr lang="de-AT" sz="2400" dirty="0"/>
          </a:p>
          <a:p>
            <a:r>
              <a:rPr lang="en-US" sz="2400" dirty="0" smtClean="0"/>
              <a:t>Traffic </a:t>
            </a:r>
            <a:r>
              <a:rPr lang="en-US" sz="2400" dirty="0"/>
              <a:t>education at school can support the children in managing the road in a safe way with appropriate teaching materials. We suggest videos with real life sceneries and changing points of viewing.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55648680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096" y="269776"/>
            <a:ext cx="8915400" cy="1143000"/>
          </a:xfrm>
        </p:spPr>
        <p:txBody>
          <a:bodyPr/>
          <a:lstStyle/>
          <a:p>
            <a:pPr eaLnBrk="1" hangingPunct="1"/>
            <a:r>
              <a:rPr lang="de-AT" sz="3600" dirty="0" smtClean="0"/>
              <a:t>Safe </a:t>
            </a:r>
            <a:r>
              <a:rPr lang="de-AT" sz="3600" dirty="0" err="1" smtClean="0"/>
              <a:t>or</a:t>
            </a:r>
            <a:r>
              <a:rPr lang="de-AT" sz="3600" dirty="0" smtClean="0"/>
              <a:t> </a:t>
            </a:r>
            <a:r>
              <a:rPr lang="de-AT" sz="3600" dirty="0" err="1" smtClean="0"/>
              <a:t>Unsafe</a:t>
            </a:r>
            <a:r>
              <a:rPr lang="de-AT" sz="3600" dirty="0" smtClean="0"/>
              <a:t/>
            </a:r>
            <a:br>
              <a:rPr lang="de-AT" sz="3600" dirty="0" smtClean="0"/>
            </a:br>
            <a:r>
              <a:rPr lang="de-AT" sz="3200" dirty="0" err="1" smtClean="0"/>
              <a:t>Objectives</a:t>
            </a:r>
            <a:r>
              <a:rPr lang="de-AT" sz="3600" dirty="0"/>
              <a:t/>
            </a:r>
            <a:br>
              <a:rPr lang="de-AT" sz="3600" dirty="0"/>
            </a:br>
            <a:endParaRPr lang="de-DE" sz="28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7744" y="2204864"/>
            <a:ext cx="4864968" cy="297673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primary school children 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to check safe and dangerous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traffic situations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most effective </a:t>
            </a:r>
            <a:r>
              <a:rPr lang="en-US" sz="2400" dirty="0" smtClean="0"/>
              <a:t>method to train </a:t>
            </a:r>
            <a:br>
              <a:rPr lang="en-US" sz="2400" dirty="0" smtClean="0"/>
            </a:br>
            <a:r>
              <a:rPr lang="en-US" sz="2400" dirty="0" smtClean="0"/>
              <a:t>participating </a:t>
            </a:r>
            <a:r>
              <a:rPr lang="en-US" sz="2400" dirty="0"/>
              <a:t>in traffic safely</a:t>
            </a:r>
            <a:endParaRPr lang="de-DE" sz="2400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152400"/>
            <a:ext cx="8915400" cy="1143000"/>
          </a:xfrm>
        </p:spPr>
        <p:txBody>
          <a:bodyPr/>
          <a:lstStyle/>
          <a:p>
            <a:pPr eaLnBrk="1" hangingPunct="1"/>
            <a:r>
              <a:rPr lang="de-AT" sz="3200" dirty="0" smtClean="0"/>
              <a:t>www.grosse-schuetzen-kleine.at</a:t>
            </a:r>
            <a:endParaRPr lang="de-DE" sz="3200" dirty="0" smtClean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85" y="1628800"/>
            <a:ext cx="292497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52400"/>
            <a:ext cx="8915400" cy="1143000"/>
          </a:xfrm>
        </p:spPr>
        <p:txBody>
          <a:bodyPr/>
          <a:lstStyle/>
          <a:p>
            <a:pPr eaLnBrk="1" hangingPunct="1"/>
            <a:r>
              <a:rPr lang="de-AT" sz="3600" dirty="0" smtClean="0"/>
              <a:t>Safe </a:t>
            </a:r>
            <a:r>
              <a:rPr lang="de-AT" sz="3600" dirty="0" err="1" smtClean="0"/>
              <a:t>or</a:t>
            </a:r>
            <a:r>
              <a:rPr lang="de-AT" sz="3600" dirty="0" smtClean="0"/>
              <a:t> </a:t>
            </a:r>
            <a:r>
              <a:rPr lang="de-AT" sz="3600" dirty="0" err="1" smtClean="0"/>
              <a:t>Unsafe</a:t>
            </a:r>
            <a:r>
              <a:rPr lang="de-AT" sz="3600" dirty="0"/>
              <a:t/>
            </a:r>
            <a:br>
              <a:rPr lang="de-AT" sz="3600" dirty="0"/>
            </a:br>
            <a:r>
              <a:rPr lang="de-AT" sz="3200" dirty="0" err="1" smtClean="0"/>
              <a:t>Method</a:t>
            </a:r>
            <a:endParaRPr lang="de-DE" sz="24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289 </a:t>
            </a:r>
            <a:r>
              <a:rPr lang="en-US" sz="2400" dirty="0" smtClean="0"/>
              <a:t>pupils (n=217)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four age groups 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three </a:t>
            </a:r>
            <a:r>
              <a:rPr lang="en-US" sz="2400" dirty="0"/>
              <a:t>different primary schools in Styria 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urban and rural traffic areas 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local </a:t>
            </a:r>
            <a:r>
              <a:rPr lang="en-US" sz="2400" dirty="0"/>
              <a:t>population and </a:t>
            </a:r>
            <a:r>
              <a:rPr lang="en-US" sz="2400" dirty="0" smtClean="0"/>
              <a:t>immigrants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test series </a:t>
            </a:r>
            <a:r>
              <a:rPr lang="en-US" sz="2400" dirty="0" smtClean="0"/>
              <a:t>consisting </a:t>
            </a:r>
            <a:r>
              <a:rPr lang="en-US" sz="2400" dirty="0"/>
              <a:t>of four different samples 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face to face interviews </a:t>
            </a:r>
            <a:r>
              <a:rPr lang="en-US" sz="2400" dirty="0" smtClean="0"/>
              <a:t>(each approx</a:t>
            </a:r>
            <a:r>
              <a:rPr lang="en-US" sz="2400" dirty="0"/>
              <a:t>. 20 </a:t>
            </a:r>
            <a:r>
              <a:rPr lang="en-US" sz="2400" dirty="0" smtClean="0"/>
              <a:t>minutes)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two tests </a:t>
            </a:r>
            <a:r>
              <a:rPr lang="en-US" sz="2400" dirty="0" smtClean="0"/>
              <a:t>in </a:t>
            </a:r>
            <a:r>
              <a:rPr lang="en-US" sz="2400" dirty="0" smtClean="0"/>
              <a:t>two </a:t>
            </a:r>
            <a:r>
              <a:rPr lang="en-US" sz="2400" dirty="0" smtClean="0"/>
              <a:t>days each (one </a:t>
            </a:r>
            <a:r>
              <a:rPr lang="en-US" sz="2400" dirty="0" smtClean="0"/>
              <a:t>week interval)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187115140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52400"/>
            <a:ext cx="8915400" cy="1143000"/>
          </a:xfrm>
        </p:spPr>
        <p:txBody>
          <a:bodyPr/>
          <a:lstStyle/>
          <a:p>
            <a:pPr eaLnBrk="1" hangingPunct="1"/>
            <a:r>
              <a:rPr lang="de-AT" sz="3600" dirty="0" smtClean="0"/>
              <a:t>Safe </a:t>
            </a:r>
            <a:r>
              <a:rPr lang="de-AT" sz="3600" dirty="0" err="1" smtClean="0"/>
              <a:t>or</a:t>
            </a:r>
            <a:r>
              <a:rPr lang="de-AT" sz="3600" dirty="0" smtClean="0"/>
              <a:t> </a:t>
            </a:r>
            <a:r>
              <a:rPr lang="de-AT" sz="3600" dirty="0" err="1" smtClean="0"/>
              <a:t>Unsafe</a:t>
            </a:r>
            <a:r>
              <a:rPr lang="de-AT" sz="3600" dirty="0"/>
              <a:t/>
            </a:r>
            <a:br>
              <a:rPr lang="de-AT" sz="3600" dirty="0"/>
            </a:br>
            <a:r>
              <a:rPr lang="de-AT" sz="3200" dirty="0" smtClean="0"/>
              <a:t>Test </a:t>
            </a:r>
            <a:r>
              <a:rPr lang="de-AT" sz="3200" dirty="0" err="1" smtClean="0"/>
              <a:t>method</a:t>
            </a:r>
            <a:endParaRPr lang="de-DE" sz="28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060848"/>
            <a:ext cx="7772400" cy="319276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test </a:t>
            </a:r>
            <a:r>
              <a:rPr lang="en-US" sz="2400" dirty="0"/>
              <a:t>series </a:t>
            </a:r>
            <a:r>
              <a:rPr lang="en-US" sz="2400" dirty="0" smtClean="0"/>
              <a:t>consisting </a:t>
            </a:r>
            <a:r>
              <a:rPr lang="en-US" sz="2400" dirty="0"/>
              <a:t>of four different </a:t>
            </a:r>
            <a:r>
              <a:rPr lang="en-US" sz="2400" dirty="0" smtClean="0"/>
              <a:t>samples: </a:t>
            </a:r>
            <a:br>
              <a:rPr lang="en-US" sz="2400" dirty="0" smtClean="0"/>
            </a:br>
            <a:r>
              <a:rPr lang="en-US" sz="2400" dirty="0" smtClean="0"/>
              <a:t>a </a:t>
            </a:r>
            <a:r>
              <a:rPr lang="en-US" sz="2400" dirty="0"/>
              <a:t>traffic mat, a simulation, pictures, real life </a:t>
            </a:r>
            <a:r>
              <a:rPr lang="en-US" sz="2400" dirty="0" smtClean="0"/>
              <a:t>video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ten </a:t>
            </a:r>
            <a:r>
              <a:rPr lang="en-US" sz="2400" dirty="0"/>
              <a:t>recognition tasks for each (5 safe, 5 unsafe traffic situations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varying </a:t>
            </a:r>
            <a:r>
              <a:rPr lang="en-US" sz="2400" dirty="0"/>
              <a:t>points of view </a:t>
            </a:r>
            <a:r>
              <a:rPr lang="en-US" sz="2400" dirty="0" smtClean="0"/>
              <a:t>(outside </a:t>
            </a:r>
            <a:r>
              <a:rPr lang="en-US" sz="2400" dirty="0"/>
              <a:t>observer, from birds </a:t>
            </a:r>
            <a:r>
              <a:rPr lang="en-US" sz="2400" dirty="0" smtClean="0"/>
              <a:t>perspective, from drivers perspective </a:t>
            </a:r>
            <a:r>
              <a:rPr lang="en-US" sz="2400" dirty="0"/>
              <a:t>and from children’s view). </a:t>
            </a:r>
            <a:r>
              <a:rPr lang="en-US" sz="2400" dirty="0" smtClean="0"/>
              <a:t> 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116972720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52400"/>
            <a:ext cx="8915400" cy="1143000"/>
          </a:xfrm>
        </p:spPr>
        <p:txBody>
          <a:bodyPr/>
          <a:lstStyle/>
          <a:p>
            <a:pPr eaLnBrk="1" hangingPunct="1"/>
            <a:r>
              <a:rPr lang="de-AT" sz="3600" dirty="0" smtClean="0"/>
              <a:t>Safe </a:t>
            </a:r>
            <a:r>
              <a:rPr lang="de-AT" sz="3600" dirty="0" err="1" smtClean="0"/>
              <a:t>or</a:t>
            </a:r>
            <a:r>
              <a:rPr lang="de-AT" sz="3600" dirty="0" smtClean="0"/>
              <a:t> </a:t>
            </a:r>
            <a:r>
              <a:rPr lang="de-AT" sz="3600" dirty="0" err="1" smtClean="0"/>
              <a:t>Unsafe</a:t>
            </a:r>
            <a:r>
              <a:rPr lang="de-AT" sz="3600" dirty="0"/>
              <a:t/>
            </a:r>
            <a:br>
              <a:rPr lang="de-AT" sz="3600" dirty="0"/>
            </a:br>
            <a:r>
              <a:rPr lang="de-AT" sz="3200" dirty="0" smtClean="0"/>
              <a:t>Traffic </a:t>
            </a:r>
            <a:r>
              <a:rPr lang="de-AT" sz="3200" dirty="0" err="1" smtClean="0"/>
              <a:t>mat</a:t>
            </a:r>
            <a:endParaRPr lang="de-DE" sz="28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2198246" y="1815207"/>
            <a:ext cx="4750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Safe				</a:t>
            </a:r>
            <a:r>
              <a:rPr lang="de-AT" dirty="0" err="1" smtClean="0"/>
              <a:t>Unsafe</a:t>
            </a:r>
            <a:endParaRPr lang="de-AT" dirty="0"/>
          </a:p>
        </p:txBody>
      </p:sp>
      <p:pic>
        <p:nvPicPr>
          <p:cNvPr id="76802" name="Picture 2" descr="DSC057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040" y="2276872"/>
            <a:ext cx="3656400" cy="325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 descr="DSC057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1"/>
            <a:ext cx="4105431" cy="325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79603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52400"/>
            <a:ext cx="8915400" cy="1143000"/>
          </a:xfrm>
        </p:spPr>
        <p:txBody>
          <a:bodyPr/>
          <a:lstStyle/>
          <a:p>
            <a:pPr eaLnBrk="1" hangingPunct="1"/>
            <a:r>
              <a:rPr lang="de-AT" sz="3600" dirty="0" smtClean="0"/>
              <a:t>Safe </a:t>
            </a:r>
            <a:r>
              <a:rPr lang="de-AT" sz="3600" dirty="0" err="1" smtClean="0"/>
              <a:t>or</a:t>
            </a:r>
            <a:r>
              <a:rPr lang="de-AT" sz="3600" dirty="0" smtClean="0"/>
              <a:t> </a:t>
            </a:r>
            <a:r>
              <a:rPr lang="de-AT" sz="3600" dirty="0" err="1" smtClean="0"/>
              <a:t>Unsafe</a:t>
            </a:r>
            <a:r>
              <a:rPr lang="de-AT" sz="3600" dirty="0"/>
              <a:t/>
            </a:r>
            <a:br>
              <a:rPr lang="de-AT" sz="3600" dirty="0"/>
            </a:br>
            <a:r>
              <a:rPr lang="de-AT" sz="3200" dirty="0" smtClean="0"/>
              <a:t>Simulation - </a:t>
            </a:r>
            <a:r>
              <a:rPr lang="en-US" sz="2800" dirty="0"/>
              <a:t>varying points of view </a:t>
            </a:r>
            <a:endParaRPr lang="de-DE" sz="2800" dirty="0" smtClean="0"/>
          </a:p>
        </p:txBody>
      </p:sp>
      <p:pic>
        <p:nvPicPr>
          <p:cNvPr id="87042" name="Picture 2" descr="U:\Eigene Forschungsstudien\Studien laufend\2011 Kinder VE-Psychologie\Versuchsanordnungen\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03086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3" name="Picture 3" descr="U:\Eigene Forschungsstudien\Studien laufend\2011 Kinder VE-Psychologie\Versuchsanordnungen\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6" y="1868379"/>
            <a:ext cx="3424977" cy="256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4" name="Picture 4" descr="U:\Eigene Forschungsstudien\Studien laufend\2011 Kinder VE-Psychologie\Versuchsanordnungen\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303" y="1484784"/>
            <a:ext cx="3343177" cy="250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11560" y="4463247"/>
            <a:ext cx="338437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dirty="0" smtClean="0"/>
              <a:t>outside observer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563888" y="6281562"/>
            <a:ext cx="367240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	 </a:t>
            </a:r>
            <a:r>
              <a:rPr lang="en-US" dirty="0"/>
              <a:t>children’s </a:t>
            </a:r>
            <a:r>
              <a:rPr lang="en-US" dirty="0" smtClean="0"/>
              <a:t>view  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844627" y="1556792"/>
            <a:ext cx="475252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dirty="0" smtClean="0"/>
              <a:t>drivers perspective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54688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52400"/>
            <a:ext cx="8915400" cy="1143000"/>
          </a:xfrm>
        </p:spPr>
        <p:txBody>
          <a:bodyPr/>
          <a:lstStyle/>
          <a:p>
            <a:pPr eaLnBrk="1" hangingPunct="1"/>
            <a:r>
              <a:rPr lang="de-AT" sz="3600" dirty="0" smtClean="0"/>
              <a:t>Safe </a:t>
            </a:r>
            <a:r>
              <a:rPr lang="de-AT" sz="3600" dirty="0" err="1" smtClean="0"/>
              <a:t>or</a:t>
            </a:r>
            <a:r>
              <a:rPr lang="de-AT" sz="3600" dirty="0" smtClean="0"/>
              <a:t> </a:t>
            </a:r>
            <a:r>
              <a:rPr lang="de-AT" sz="3600" dirty="0" err="1" smtClean="0"/>
              <a:t>Unsafe</a:t>
            </a:r>
            <a:r>
              <a:rPr lang="de-AT" sz="3600" dirty="0"/>
              <a:t/>
            </a:r>
            <a:br>
              <a:rPr lang="de-AT" sz="3600" dirty="0"/>
            </a:br>
            <a:r>
              <a:rPr lang="de-AT" sz="3200" dirty="0" smtClean="0"/>
              <a:t>Pictures</a:t>
            </a:r>
            <a:endParaRPr lang="de-DE" sz="2800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2198246" y="1887215"/>
            <a:ext cx="4750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Safe				</a:t>
            </a:r>
            <a:r>
              <a:rPr lang="de-AT" dirty="0" err="1" smtClean="0"/>
              <a:t>Unsafe</a:t>
            </a:r>
            <a:endParaRPr lang="de-AT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393668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665984" cy="27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4688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52400"/>
            <a:ext cx="8915400" cy="1143000"/>
          </a:xfrm>
        </p:spPr>
        <p:txBody>
          <a:bodyPr/>
          <a:lstStyle/>
          <a:p>
            <a:pPr eaLnBrk="1" hangingPunct="1"/>
            <a:r>
              <a:rPr lang="de-AT" sz="3600" dirty="0" smtClean="0"/>
              <a:t>Safe </a:t>
            </a:r>
            <a:r>
              <a:rPr lang="de-AT" sz="3600" dirty="0" err="1" smtClean="0"/>
              <a:t>or</a:t>
            </a:r>
            <a:r>
              <a:rPr lang="de-AT" sz="3600" dirty="0" smtClean="0"/>
              <a:t> </a:t>
            </a:r>
            <a:r>
              <a:rPr lang="de-AT" sz="3600" dirty="0" err="1" smtClean="0"/>
              <a:t>Unsafe</a:t>
            </a:r>
            <a:r>
              <a:rPr lang="de-AT" sz="3600" dirty="0"/>
              <a:t/>
            </a:r>
            <a:br>
              <a:rPr lang="de-AT" sz="3600" dirty="0"/>
            </a:br>
            <a:r>
              <a:rPr lang="de-AT" sz="3200" dirty="0" smtClean="0"/>
              <a:t>Real </a:t>
            </a:r>
            <a:r>
              <a:rPr lang="de-AT" sz="3200" dirty="0" err="1" smtClean="0"/>
              <a:t>life</a:t>
            </a:r>
            <a:r>
              <a:rPr lang="de-AT" sz="3200" dirty="0" smtClean="0"/>
              <a:t> </a:t>
            </a:r>
            <a:r>
              <a:rPr lang="de-AT" sz="3200" dirty="0" err="1" smtClean="0"/>
              <a:t>video</a:t>
            </a:r>
            <a:endParaRPr lang="de-DE" sz="2800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2198246" y="1527175"/>
            <a:ext cx="5038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Safe				</a:t>
            </a:r>
          </a:p>
          <a:p>
            <a:endParaRPr lang="de-AT" dirty="0"/>
          </a:p>
          <a:p>
            <a:r>
              <a:rPr lang="de-AT" dirty="0" smtClean="0"/>
              <a:t>				</a:t>
            </a:r>
            <a:r>
              <a:rPr lang="de-AT" dirty="0" err="1" smtClean="0"/>
              <a:t>Unsafe</a:t>
            </a:r>
            <a:endParaRPr lang="de-AT" dirty="0"/>
          </a:p>
        </p:txBody>
      </p:sp>
      <p:pic>
        <p:nvPicPr>
          <p:cNvPr id="86018" name="Picture 2" descr="U:\Eigene Forschungsstudien\Studien laufend\2011 Kinder VE-Psychologie\Versuchsanordnungen\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924944"/>
            <a:ext cx="435248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9" name="Picture 3" descr="U:\Eigene Forschungsstudien\Studien laufend\2011 Kinder VE-Psychologie\Versuchsanordnungen\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0" y="1988840"/>
            <a:ext cx="4182430" cy="235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4688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700213"/>
            <a:ext cx="6119813" cy="399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52400"/>
            <a:ext cx="8915400" cy="1143000"/>
          </a:xfrm>
        </p:spPr>
        <p:txBody>
          <a:bodyPr/>
          <a:lstStyle/>
          <a:p>
            <a:pPr eaLnBrk="1" hangingPunct="1"/>
            <a:r>
              <a:rPr lang="de-AT" sz="3600" dirty="0" smtClean="0"/>
              <a:t>Safe </a:t>
            </a:r>
            <a:r>
              <a:rPr lang="de-AT" sz="3600" dirty="0" err="1" smtClean="0"/>
              <a:t>or</a:t>
            </a:r>
            <a:r>
              <a:rPr lang="de-AT" sz="3600" dirty="0" smtClean="0"/>
              <a:t> </a:t>
            </a:r>
            <a:r>
              <a:rPr lang="de-AT" sz="3600" dirty="0" err="1" smtClean="0"/>
              <a:t>Unsafe</a:t>
            </a:r>
            <a:r>
              <a:rPr lang="de-AT" sz="3600" dirty="0"/>
              <a:t/>
            </a:r>
            <a:br>
              <a:rPr lang="de-AT" sz="3600" dirty="0"/>
            </a:br>
            <a:r>
              <a:rPr lang="de-AT" sz="3200" dirty="0" smtClean="0"/>
              <a:t>Picture 1 - </a:t>
            </a:r>
            <a:r>
              <a:rPr lang="de-AT" sz="3200" dirty="0" err="1" smtClean="0"/>
              <a:t>Unsafe</a:t>
            </a: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164287617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 Presentation">
  <a:themeElements>
    <a:clrScheme name="SK Presentation 1">
      <a:dk1>
        <a:srgbClr val="808080"/>
      </a:dk1>
      <a:lt1>
        <a:srgbClr val="FFFFFF"/>
      </a:lt1>
      <a:dk2>
        <a:srgbClr val="0A0E5B"/>
      </a:dk2>
      <a:lt2>
        <a:srgbClr val="4460EE"/>
      </a:lt2>
      <a:accent1>
        <a:srgbClr val="1822CD"/>
      </a:accent1>
      <a:accent2>
        <a:srgbClr val="5DBACA"/>
      </a:accent2>
      <a:accent3>
        <a:srgbClr val="AAAAB5"/>
      </a:accent3>
      <a:accent4>
        <a:srgbClr val="DADADA"/>
      </a:accent4>
      <a:accent5>
        <a:srgbClr val="ABABE3"/>
      </a:accent5>
      <a:accent6>
        <a:srgbClr val="53A8B7"/>
      </a:accent6>
      <a:hlink>
        <a:srgbClr val="F63F1B"/>
      </a:hlink>
      <a:folHlink>
        <a:srgbClr val="FFBF56"/>
      </a:folHlink>
    </a:clrScheme>
    <a:fontScheme name="SK Presentation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SK Presentation 1">
        <a:dk1>
          <a:srgbClr val="808080"/>
        </a:dk1>
        <a:lt1>
          <a:srgbClr val="FFFFFF"/>
        </a:lt1>
        <a:dk2>
          <a:srgbClr val="0A0E5B"/>
        </a:dk2>
        <a:lt2>
          <a:srgbClr val="4460EE"/>
        </a:lt2>
        <a:accent1>
          <a:srgbClr val="1822CD"/>
        </a:accent1>
        <a:accent2>
          <a:srgbClr val="5DBACA"/>
        </a:accent2>
        <a:accent3>
          <a:srgbClr val="AAAAB5"/>
        </a:accent3>
        <a:accent4>
          <a:srgbClr val="DADADA"/>
        </a:accent4>
        <a:accent5>
          <a:srgbClr val="ABABE3"/>
        </a:accent5>
        <a:accent6>
          <a:srgbClr val="53A8B7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 Presentation 2">
        <a:dk1>
          <a:srgbClr val="808080"/>
        </a:dk1>
        <a:lt1>
          <a:srgbClr val="FFFFFF"/>
        </a:lt1>
        <a:dk2>
          <a:srgbClr val="810A08"/>
        </a:dk2>
        <a:lt2>
          <a:srgbClr val="F9AAAC"/>
        </a:lt2>
        <a:accent1>
          <a:srgbClr val="EF1F1D"/>
        </a:accent1>
        <a:accent2>
          <a:srgbClr val="F87B57"/>
        </a:accent2>
        <a:accent3>
          <a:srgbClr val="C1AAAA"/>
        </a:accent3>
        <a:accent4>
          <a:srgbClr val="DADADA"/>
        </a:accent4>
        <a:accent5>
          <a:srgbClr val="F6ABAB"/>
        </a:accent5>
        <a:accent6>
          <a:srgbClr val="E16F4E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 Presentation 3">
        <a:dk1>
          <a:srgbClr val="808080"/>
        </a:dk1>
        <a:lt1>
          <a:srgbClr val="FFFFFF"/>
        </a:lt1>
        <a:dk2>
          <a:srgbClr val="133A0D"/>
        </a:dk2>
        <a:lt2>
          <a:srgbClr val="BAD41A"/>
        </a:lt2>
        <a:accent1>
          <a:srgbClr val="5DA31E"/>
        </a:accent1>
        <a:accent2>
          <a:srgbClr val="BAD41A"/>
        </a:accent2>
        <a:accent3>
          <a:srgbClr val="AAAEAA"/>
        </a:accent3>
        <a:accent4>
          <a:srgbClr val="DADADA"/>
        </a:accent4>
        <a:accent5>
          <a:srgbClr val="B6CEAB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 Presentation 4">
        <a:dk1>
          <a:srgbClr val="808080"/>
        </a:dk1>
        <a:lt1>
          <a:srgbClr val="FFFFFF"/>
        </a:lt1>
        <a:dk2>
          <a:srgbClr val="555555"/>
        </a:dk2>
        <a:lt2>
          <a:srgbClr val="CCCCCC"/>
        </a:lt2>
        <a:accent1>
          <a:srgbClr val="AAAAAA"/>
        </a:accent1>
        <a:accent2>
          <a:srgbClr val="EEEEEE"/>
        </a:accent2>
        <a:accent3>
          <a:srgbClr val="B4B4B4"/>
        </a:accent3>
        <a:accent4>
          <a:srgbClr val="DADADA"/>
        </a:accent4>
        <a:accent5>
          <a:srgbClr val="D2D2D2"/>
        </a:accent5>
        <a:accent6>
          <a:srgbClr val="D8D8D8"/>
        </a:accent6>
        <a:hlink>
          <a:srgbClr val="CCCCCC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 Presentation 5">
        <a:dk1>
          <a:srgbClr val="808080"/>
        </a:dk1>
        <a:lt1>
          <a:srgbClr val="FFFFFF"/>
        </a:lt1>
        <a:dk2>
          <a:srgbClr val="370C5A"/>
        </a:dk2>
        <a:lt2>
          <a:srgbClr val="BAD41A"/>
        </a:lt2>
        <a:accent1>
          <a:srgbClr val="6C18B0"/>
        </a:accent1>
        <a:accent2>
          <a:srgbClr val="BAD41A"/>
        </a:accent2>
        <a:accent3>
          <a:srgbClr val="AEAAB5"/>
        </a:accent3>
        <a:accent4>
          <a:srgbClr val="DADADA"/>
        </a:accent4>
        <a:accent5>
          <a:srgbClr val="BAABD4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 Presentation</Template>
  <TotalTime>0</TotalTime>
  <Words>369</Words>
  <Application>Microsoft Office PowerPoint</Application>
  <PresentationFormat>Bildschirmpräsentation (4:3)</PresentationFormat>
  <Paragraphs>100</Paragraphs>
  <Slides>20</Slides>
  <Notes>18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2" baseType="lpstr">
      <vt:lpstr>SK Presentation</vt:lpstr>
      <vt:lpstr>Diagramm</vt:lpstr>
      <vt:lpstr> Safe or Unsafe?  Safety and danger in traffic    Peter Spitzer Safe Kids Austria /  GROSSE SCHÜTZEN KLEINE   </vt:lpstr>
      <vt:lpstr>Safe or Unsafe Objectives </vt:lpstr>
      <vt:lpstr>Safe or Unsafe Method</vt:lpstr>
      <vt:lpstr>Safe or Unsafe Test method</vt:lpstr>
      <vt:lpstr>Safe or Unsafe Traffic mat</vt:lpstr>
      <vt:lpstr>Safe or Unsafe Simulation - varying points of view </vt:lpstr>
      <vt:lpstr>Safe or Unsafe Pictures</vt:lpstr>
      <vt:lpstr>Safe or Unsafe Real life video</vt:lpstr>
      <vt:lpstr>Safe or Unsafe Picture 1 - Unsafe</vt:lpstr>
      <vt:lpstr>Safe or Unsafe Picture 1 - Unsafe</vt:lpstr>
      <vt:lpstr>Safe or Unsafe Picture 2 - Safe</vt:lpstr>
      <vt:lpstr>Safe or Unsafe Picture 2 - Safe</vt:lpstr>
      <vt:lpstr>Safe or Unsafe Correct answers related to age groups</vt:lpstr>
      <vt:lpstr>Safe or Unsafe Correct answers related to test series</vt:lpstr>
      <vt:lpstr>Safe or Unsafe Correct answers related to point of view</vt:lpstr>
      <vt:lpstr>Safe or Unsafe Creteria for judgment (age groups)</vt:lpstr>
      <vt:lpstr>Safe or Unsafe Location of school</vt:lpstr>
      <vt:lpstr>Safe or Unsafe Results </vt:lpstr>
      <vt:lpstr>Safe or Unsafe Conclusion </vt:lpstr>
      <vt:lpstr>www.grosse-schuetzen-kleine.at</vt:lpstr>
    </vt:vector>
  </TitlesOfParts>
  <Company>LKH-Univ. Klinikum Graz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Safety on „Prescription Pad“ A National Initiative of  Prevention Counseling by Paediatricians</dc:title>
  <dc:creator>LKH-Univ. Klinikum Graz</dc:creator>
  <cp:lastModifiedBy>Spitzer Peter, Mag. Dr.</cp:lastModifiedBy>
  <cp:revision>93</cp:revision>
  <cp:lastPrinted>1904-01-01T00:00:00Z</cp:lastPrinted>
  <dcterms:created xsi:type="dcterms:W3CDTF">2006-10-09T08:15:25Z</dcterms:created>
  <dcterms:modified xsi:type="dcterms:W3CDTF">2013-05-28T09:47:00Z</dcterms:modified>
</cp:coreProperties>
</file>