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305" r:id="rId2"/>
    <p:sldId id="30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06"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os Visvikis" initials="" lastIdx="2" clrIdx="0"/>
  <p:cmAuthor id="2" name="Shushanna Mignott" initials="SM" lastIdx="4" clrIdx="1">
    <p:extLst>
      <p:ext uri="{19B8F6BF-5375-455C-9EA6-DF929625EA0E}">
        <p15:presenceInfo xmlns:p15="http://schemas.microsoft.com/office/powerpoint/2012/main" userId="S::smignott@safekids.org::839d7703-6a82-41dc-91a2-a98dfe2c72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1"/>
    <p:restoredTop sz="63857" autoAdjust="0"/>
  </p:normalViewPr>
  <p:slideViewPr>
    <p:cSldViewPr snapToGrid="0" snapToObjects="1">
      <p:cViewPr varScale="1">
        <p:scale>
          <a:sx n="75" d="100"/>
          <a:sy n="75" d="100"/>
        </p:scale>
        <p:origin x="315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28T17:18:40.016" idx="1">
    <p:pos x="6000" y="0"/>
    <p:text>I think this is a useful slide as it illustrates the wide range of systems already fitted to vehicles and how they are paving the way for automated driving.
Within industry, certainly in Europe, many of the systems mentioned would be grouped under a single category of "Advanced Driver Assistance Systems (ADAS)". For example, FCW, AEB and LKA are all ADAS, but we have categorised these systems differently in the slide. 
In general, I think it's ok to come up with our own groupings (assuming that's what we've done), but I would suggest caution before describing LKA, etc. as partially automated - even though that's how the SAE levels might categorise them. In my mind, these are still ADAS and are not automated driving systems (ADS). 
Similarly, I agree with Danielle's comment about describing highway autopilot as fully automated. "Autopilot" is a term used by Tesla, but I'm not sure exactly what it refers to. The UN has just completed a regulation on Automated Lane Keeping Systems (ALKS). These are capable of a basic level of automated driving in certain roads and up to a limited top speed, but the driver has to be ready to take over, so even that system wouldn't be fully or even highly automated.</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28T16:31:27.345" idx="2">
    <p:pos x="6000" y="0"/>
    <p:text>This is very US-focussed. There's a global community of regulators working on AV regulations, administered by the UN, in which the US participates. 
It might be worth developing a back-up slide for more global audiences. 
The main UN activities are summarised here: https://undocs.org/ECE/TRANS/WP.29/2019/34/REV.2.
The UN recently published a new UN Regulation on Automated Lane Keeping Systems. This is the first time that a system intended to perform the driving task instead of the driver, under certain conditions, (i.e. SAE Level 3) will be type-approved. 
https://unece.org/transport/press/un-regulation-automated-lane-keeping-systems-milestone-safe-introduction-automated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D7EB8-B0DA-5340-9F93-A925700CCD5A}" type="datetimeFigureOut">
              <a:rPr lang="en-US" smtClean="0"/>
              <a:t>4/15/21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406D5-9D05-C042-BCC9-F5A9AA6ADCED}" type="slidenum">
              <a:rPr lang="en-US" smtClean="0"/>
              <a:t>‹#›</a:t>
            </a:fld>
            <a:endParaRPr lang="en-US" dirty="0"/>
          </a:p>
        </p:txBody>
      </p:sp>
    </p:spTree>
    <p:extLst>
      <p:ext uri="{BB962C8B-B14F-4D97-AF65-F5344CB8AC3E}">
        <p14:creationId xmlns:p14="http://schemas.microsoft.com/office/powerpoint/2010/main" val="3369813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globenewswire.com/news-release/2020/12/14/2144364/0/en/Zoox-Reveals-First-Look-at-Autonomous-Purpose-Built-Robotaxi.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avecampaign.or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Because driver error contributes to or causes the vast majority of crashes resulting in injury, advanced assisted driving features and automated driving systems are expected to significantly reduce crashes. Avoiding a crash completely is the best way to prevent crash injury.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 with any product, safe design, high quality manufacturing, sound regulations and safe practices will contribute to the optimal safety of automated vehicles.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main purpose of this presentation is to help you understand your role in ensuring that these evolving vehicles provide a safe environment for families.</a:t>
            </a:r>
            <a:br>
              <a:rPr lang="en-US" dirty="0"/>
            </a:b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PRESENTER: This is a master slide deck to build awareness of emerging technologies as advanced driving and automated features are added to our vehicle fleet. The presentation can be customized for </a:t>
            </a:r>
            <a:r>
              <a:rPr lang="en-US" sz="1200" u="none" kern="1200" dirty="0">
                <a:solidFill>
                  <a:schemeClr val="tx1"/>
                </a:solidFill>
                <a:latin typeface="+mn-lt"/>
                <a:ea typeface="+mn-ea"/>
                <a:cs typeface="+mn-cs"/>
              </a:rPr>
              <a:t>various</a:t>
            </a:r>
            <a:r>
              <a:rPr lang="en-US" dirty="0"/>
              <a:t> audiences and timeframes, but we strongly recommend that you are completely familiar with the information and resources </a:t>
            </a:r>
            <a:r>
              <a:rPr lang="en-US" dirty="0">
                <a:solidFill>
                  <a:schemeClr val="accent1"/>
                </a:solidFill>
              </a:rPr>
              <a:t>HERE </a:t>
            </a:r>
            <a:r>
              <a:rPr lang="en-US" b="1" dirty="0">
                <a:solidFill>
                  <a:srgbClr val="FFC000"/>
                </a:solidFill>
              </a:rPr>
              <a:t>(www.safekids.org/AV) </a:t>
            </a:r>
            <a:r>
              <a:rPr lang="en-US" dirty="0"/>
              <a:t>before addressing the topic. The material at www.safekids.org/AV will be updated as appropriate, so please check before each presentation.</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u="sng" dirty="0"/>
              <a:t>SUBDECKS - Guidance &amp; Samples</a:t>
            </a:r>
            <a:endParaRPr b="1" u="sng"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88" name="Google Shape;88;p1: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dirty="0"/>
          </a:p>
        </p:txBody>
      </p:sp>
    </p:spTree>
    <p:extLst>
      <p:ext uri="{BB962C8B-B14F-4D97-AF65-F5344CB8AC3E}">
        <p14:creationId xmlns:p14="http://schemas.microsoft.com/office/powerpoint/2010/main" val="1072079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9: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Level 4 is completely autonomous in limited situations such as defined geography, lower speeds and in good weather.</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A driver must always be present, either in the vehicle or remotely, and must be prepared to manually take over.</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While Level 4 is not yet available for consumer vehicles, it is being tested for use in commercial fixed-route vehicles.</a:t>
            </a:r>
            <a:endParaRPr dirty="0"/>
          </a:p>
        </p:txBody>
      </p:sp>
      <p:sp>
        <p:nvSpPr>
          <p:cNvPr id="155" name="Google Shape;155;p9: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8123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Level 5 is fully autonomous self driving in all conditions.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No driver is required and all human occupants are considered passengers.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Some of these vehicles may provide transit with no human occupants or operators (occupantless)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No Level 5 vehicles are currently available</a:t>
            </a:r>
            <a:endParaRPr dirty="0"/>
          </a:p>
        </p:txBody>
      </p:sp>
      <p:sp>
        <p:nvSpPr>
          <p:cNvPr id="164" name="Google Shape;164;p10: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9120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Now that we have a better concept of what assisted and autonomous features are and how they are classified, we will explore the benefits.</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Since human errors cause the vast majority of crashes , reducing or eliminating human  errors holds the promise to  significantly reduce crashes.</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We have already seen that trend as assistive features have been added and used, and further reducing  errors will reduce additional crashes.</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Some estimate that motor vehicle fatalities will be reduced by more than half as the fleet converts to more automated vehicles.</a:t>
            </a:r>
            <a:endParaRPr dirty="0"/>
          </a:p>
        </p:txBody>
      </p:sp>
      <p:sp>
        <p:nvSpPr>
          <p:cNvPr id="172" name="Google Shape;172;p11: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8733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2: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The example statistics represent children from birth through age 14 in a single year in the USA (2019)</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As you can see, crash injuries requiring emergency medical attention are quite high, even when discussing children exclusively.</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Motor vehicle crashes remain a leading injurer and killer of American children.</a:t>
            </a:r>
            <a:endParaRPr dirty="0"/>
          </a:p>
          <a:p>
            <a:pPr marL="0" lvl="0" indent="0" algn="l" rtl="0">
              <a:lnSpc>
                <a:spcPct val="100000"/>
              </a:lnSpc>
              <a:spcBef>
                <a:spcPts val="0"/>
              </a:spcBef>
              <a:spcAft>
                <a:spcPts val="0"/>
              </a:spcAft>
              <a:buSzPts val="1400"/>
              <a:buNone/>
            </a:pPr>
            <a:endParaRPr lang="en-US"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In addition to 119,095 emergency department visits, nearly 7,908 children were admitted to hospitals. </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Some of the injuries may not be life-threatening, but many do require lifelong treatment or adjustment.</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Another 280 of our youngest citizens were killed.</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Reducing crashes caused by human error can significantly reduce injuries as a whole, reduce the severity of injuries that do occur, and reduce the number of children killed. </a:t>
            </a:r>
            <a:endParaRPr dirty="0">
              <a:solidFill>
                <a:srgbClr val="000000"/>
              </a:solidFill>
              <a:latin typeface="Arial"/>
              <a:ea typeface="Arial"/>
              <a:cs typeface="Arial"/>
              <a:sym typeface="Arial"/>
            </a:endParaRPr>
          </a:p>
        </p:txBody>
      </p:sp>
      <p:sp>
        <p:nvSpPr>
          <p:cNvPr id="180" name="Google Shape;180;p12: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dirty="0"/>
          </a:p>
        </p:txBody>
      </p:sp>
    </p:spTree>
    <p:extLst>
      <p:ext uri="{BB962C8B-B14F-4D97-AF65-F5344CB8AC3E}">
        <p14:creationId xmlns:p14="http://schemas.microsoft.com/office/powerpoint/2010/main" val="3553586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In addition to human life and health, crash reductions can also have economic and social advantages.</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Just looking at children and including the listed cost categories, injuries cost billions of dollars each year.</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These monetary costs are accompanied by devastating social costs for the children, their families and their communities.</a:t>
            </a:r>
            <a:endParaRPr dirty="0">
              <a:solidFill>
                <a:srgbClr val="000000"/>
              </a:solidFill>
              <a:latin typeface="Arial"/>
              <a:ea typeface="Arial"/>
              <a:cs typeface="Arial"/>
              <a:sym typeface="Arial"/>
            </a:endParaRPr>
          </a:p>
        </p:txBody>
      </p:sp>
      <p:sp>
        <p:nvSpPr>
          <p:cNvPr id="187" name="Google Shape;187;p13: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5194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Automated vehicles may offer additional advantages as they become more advanced and more common.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Some examples of potential are listed.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ASK: Can anyone think of additional advantages?</a:t>
            </a:r>
            <a:endParaRPr dirty="0"/>
          </a:p>
        </p:txBody>
      </p:sp>
      <p:sp>
        <p:nvSpPr>
          <p:cNvPr id="194" name="Google Shape;194;p15: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8096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Now that we know about assistive and automated features, levels and advantages, we will discuss safety.</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To be certain that autonomous vehicles are safely designed and used, we need regulations and laws that consider these vehicles.</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Current regulations and state motor vehicle usage laws are based on conventional technologies without automation.</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These laws must be updated and supplemented to include partially or fully automated systems.</a:t>
            </a:r>
          </a:p>
        </p:txBody>
      </p:sp>
      <p:sp>
        <p:nvSpPr>
          <p:cNvPr id="172" name="Google Shape;172;p11: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1316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7: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In 2018, the Blue Ribbon Panel on Autonomous Vehicles and Children that preceded our Consortium efforts identified the need for vehicle developers, regulators and educators to thoroughly consider the unique safety needs of children.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In addition, the 2018 report identified that Federal regulations, usage legislation, enforcement programs and other policies must also consider these unique needs.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Furthermore, education is necessary to empower families to use autonomous vehicles safely.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Specialized outreach is also necessary for involved groups (police, 1</a:t>
            </a:r>
            <a:r>
              <a:rPr lang="en-US" baseline="30000" dirty="0"/>
              <a:t>st</a:t>
            </a:r>
            <a:r>
              <a:rPr lang="en-US" dirty="0"/>
              <a:t> responders, safety advocates, etc.), as well as continued communication with designers and developers.</a:t>
            </a:r>
            <a:endParaRPr dirty="0"/>
          </a:p>
        </p:txBody>
      </p:sp>
      <p:sp>
        <p:nvSpPr>
          <p:cNvPr id="208" name="Google Shape;208;p17: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8918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8: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8: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Research, experience and knowledge are necessary components for effective regulations and legislation.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While we have extensive real-world data and experience with Level 0 vehicles, significant data and experience with Level 1 vehicles and emerging data and experience with Level 2 vehicles, the more advanced levels currently depend on controlled testing, modeling and limited commercial use.</a:t>
            </a:r>
            <a:endParaRPr dirty="0"/>
          </a:p>
          <a:p>
            <a:pPr marL="457200" marR="0" lvl="0" indent="-228600" algn="l" rtl="0">
              <a:lnSpc>
                <a:spcPct val="100000"/>
              </a:lnSpc>
              <a:spcBef>
                <a:spcPts val="0"/>
              </a:spcBef>
              <a:spcAft>
                <a:spcPts val="0"/>
              </a:spcAft>
              <a:buSzPts val="1400"/>
              <a:buNone/>
            </a:pPr>
            <a:endParaRPr dirty="0"/>
          </a:p>
          <a:p>
            <a:pPr marL="228600" marR="0" lvl="0" indent="0" algn="l" rtl="0">
              <a:lnSpc>
                <a:spcPct val="100000"/>
              </a:lnSpc>
              <a:spcBef>
                <a:spcPts val="0"/>
              </a:spcBef>
              <a:spcAft>
                <a:spcPts val="0"/>
              </a:spcAft>
              <a:buSzPts val="1400"/>
              <a:buNone/>
            </a:pPr>
            <a:r>
              <a:rPr lang="en-US" dirty="0"/>
              <a:t>Any regulatory changes require notice and an opportunity for comment, so stakeholders should keep a watchful eye for any regulatory proposals that affect child safety in AVs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For new technologies with less published laboratory and field data available, the National Highway Traffic Safety Administration can choose to employ Advance Notice of Proposed Rulemaking (ANPRM).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ANPRM allows the Agency to collect the latest and most comprehensive information available on new technologies and proposals. The process is intended to obtain information from industry stakeholders and the public during the formulation of a regulatory change before the Agency has done significant research or investigation of its own.  </a:t>
            </a:r>
            <a:endParaRPr dirty="0"/>
          </a:p>
          <a:p>
            <a:pPr marL="457200" marR="0" lvl="0" indent="-228600" algn="l" rtl="0">
              <a:lnSpc>
                <a:spcPct val="100000"/>
              </a:lnSpc>
              <a:spcBef>
                <a:spcPts val="0"/>
              </a:spcBef>
              <a:spcAft>
                <a:spcPts val="0"/>
              </a:spcAft>
              <a:buSzPts val="1400"/>
              <a:buNone/>
            </a:pPr>
            <a:endParaRPr u="sng" dirty="0"/>
          </a:p>
          <a:p>
            <a:pPr marL="457200" marR="0" lvl="0" indent="-228600" algn="l" rtl="0">
              <a:lnSpc>
                <a:spcPct val="100000"/>
              </a:lnSpc>
              <a:spcBef>
                <a:spcPts val="0"/>
              </a:spcBef>
              <a:spcAft>
                <a:spcPts val="0"/>
              </a:spcAft>
              <a:buSzPts val="1400"/>
              <a:buNone/>
            </a:pPr>
            <a:r>
              <a:rPr lang="en-US" u="sng" dirty="0"/>
              <a:t>Perhaps in the future, NHTSA will issue an ANPRM that will query stakeholders on the topic of children in AVs.</a:t>
            </a:r>
            <a:endParaRPr u="sng"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Some examples of broad areas with unknown risks are listed (spend more time going through these with CPS Techs, industry reps and other more technical audiences).</a:t>
            </a:r>
            <a:endParaRPr dirty="0"/>
          </a:p>
        </p:txBody>
      </p:sp>
      <p:sp>
        <p:nvSpPr>
          <p:cNvPr id="224" name="Google Shape;224;p18: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5541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9: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9: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In addition to regulation, voluntary industry communications and standards can positively impact the safety of new technologies.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 you can see on the slide, some of the core industry members working on autonomous systems are well-known and widely respected companies.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NOTE: This list is not exhaustive. Additional stakeholder companies, mergers and acquisitions make the field a moving target, but the displayed logos provide a quick snapshot of some of the trusted companies involved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Since voluntary industry standards often feed future regulation, communicating child-specific safety considerations and facilitating resolution is a top goal of the Consortium.</a:t>
            </a:r>
            <a:endParaRPr dirty="0"/>
          </a:p>
        </p:txBody>
      </p:sp>
      <p:sp>
        <p:nvSpPr>
          <p:cNvPr id="236" name="Google Shape;236;p19: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dirty="0"/>
          </a:p>
        </p:txBody>
      </p:sp>
    </p:spTree>
    <p:extLst>
      <p:ext uri="{BB962C8B-B14F-4D97-AF65-F5344CB8AC3E}">
        <p14:creationId xmlns:p14="http://schemas.microsoft.com/office/powerpoint/2010/main" val="3976035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mission statement of the Children in Automated Vehicles Consortium is a good place to frame the presentation and discussions.</a:t>
            </a:r>
          </a:p>
          <a:p>
            <a:endParaRPr lang="en-US" dirty="0"/>
          </a:p>
          <a:p>
            <a:r>
              <a:rPr lang="en-US" dirty="0"/>
              <a:t>Breaking it into 3 sections:</a:t>
            </a:r>
          </a:p>
          <a:p>
            <a:endParaRPr lang="en-US" dirty="0"/>
          </a:p>
          <a:p>
            <a:r>
              <a:rPr lang="en-US" dirty="0"/>
              <a:t>“The Automated Vehicles Consortium works to ensure that child safety needs are actively reflected in new vehicle designs, regulations, laws and educational messaging.”</a:t>
            </a:r>
          </a:p>
          <a:p>
            <a:r>
              <a:rPr lang="en-US" dirty="0"/>
              <a:t>- As new features and technologies are developed and implemented, we want the safety needs of families – and especially of children – to be an ongoing priority. - By including child needs throughout the development process, we can better avoid potential injuries. </a:t>
            </a:r>
          </a:p>
          <a:p>
            <a:endParaRPr lang="en-US" dirty="0"/>
          </a:p>
          <a:p>
            <a:r>
              <a:rPr lang="en-US" dirty="0"/>
              <a:t>“We are encouraged by the expansion of advanced driver assistance technologies and automated driving features, and by their promising potential to prevent or mitigate crashes caused by human error.”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If a crash doesn’t happen, neither do crash injuries.</a:t>
            </a:r>
          </a:p>
          <a:p>
            <a:pPr marL="171450" indent="-171450">
              <a:buFontTx/>
              <a:buChar char="-"/>
            </a:pPr>
            <a:r>
              <a:rPr lang="en-US" dirty="0"/>
              <a:t>Over the next few minutes, we are going to tell you about some of the benefits automated vehicles offer – including removing human error from the crash equation in many cases. </a:t>
            </a:r>
          </a:p>
          <a:p>
            <a:pPr marL="171450" indent="-171450">
              <a:buFontTx/>
              <a:buChar char="-"/>
            </a:pPr>
            <a:endParaRPr lang="en-US" dirty="0"/>
          </a:p>
          <a:p>
            <a:r>
              <a:rPr lang="en-US" dirty="0"/>
              <a:t>“Our priority is to ensure that stakeholders consider the safety needs of families as these technologies continue to evolve, thereby minimizing the risk of injury and death.”</a:t>
            </a:r>
          </a:p>
          <a:p>
            <a:pPr marL="171450" indent="-171450">
              <a:buFontTx/>
              <a:buChar char="-"/>
            </a:pPr>
            <a:r>
              <a:rPr lang="en-US" dirty="0"/>
              <a:t>Vehicle developers manufacturers and marketers, car seat manufacturers, regulatory agencies, lawmakers and families themselves play a role in keeping children safe as vehicles become more automated. </a:t>
            </a:r>
          </a:p>
          <a:p>
            <a:pPr marL="171450" indent="-171450">
              <a:buFontTx/>
              <a:buChar char="-"/>
            </a:pPr>
            <a:r>
              <a:rPr lang="en-US" dirty="0"/>
              <a:t>We will need help providing education and informing policymakers about the needs of kids and the best ways to keep them safe.</a:t>
            </a:r>
          </a:p>
          <a:p>
            <a:endParaRPr lang="en-US" dirty="0"/>
          </a:p>
        </p:txBody>
      </p:sp>
      <p:sp>
        <p:nvSpPr>
          <p:cNvPr id="4" name="Slide Number Placeholder 3"/>
          <p:cNvSpPr>
            <a:spLocks noGrp="1"/>
          </p:cNvSpPr>
          <p:nvPr>
            <p:ph type="sldNum" sz="quarter" idx="5"/>
          </p:nvPr>
        </p:nvSpPr>
        <p:spPr/>
        <p:txBody>
          <a:bodyPr/>
          <a:lstStyle/>
          <a:p>
            <a:fld id="{AEC406D5-9D05-C042-BCC9-F5A9AA6ADCED}" type="slidenum">
              <a:rPr lang="en-US" smtClean="0"/>
              <a:t>2</a:t>
            </a:fld>
            <a:endParaRPr lang="en-US" dirty="0"/>
          </a:p>
        </p:txBody>
      </p:sp>
    </p:spTree>
    <p:extLst>
      <p:ext uri="{BB962C8B-B14F-4D97-AF65-F5344CB8AC3E}">
        <p14:creationId xmlns:p14="http://schemas.microsoft.com/office/powerpoint/2010/main" val="2167847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0: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While there are many unknowns, regulation is an important part of ensuring safety.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National Highway Traffic Safety Administration must regulate the safety of assisted driving features and autonomous vehicles without hindering innovation in their development.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That difficult balance will require multiple regulatory actions as new information and data are added.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Three recent regulatory actions include: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Removing Regulatory Barriers for Vehicles With Automated Driving Systems</a:t>
            </a:r>
            <a:endParaRPr dirty="0"/>
          </a:p>
          <a:p>
            <a:pPr marL="0" lvl="0" indent="0" algn="l" rtl="0">
              <a:lnSpc>
                <a:spcPct val="100000"/>
              </a:lnSpc>
              <a:spcBef>
                <a:spcPts val="0"/>
              </a:spcBef>
              <a:spcAft>
                <a:spcPts val="0"/>
              </a:spcAft>
              <a:buSzPts val="1400"/>
              <a:buNone/>
            </a:pPr>
            <a:r>
              <a:rPr lang="en-US" dirty="0"/>
              <a:t>2019 ANPRM</a:t>
            </a:r>
            <a:endParaRPr dirty="0"/>
          </a:p>
          <a:p>
            <a:pPr marL="171450" lvl="0" indent="-171450" algn="l" rtl="0">
              <a:lnSpc>
                <a:spcPct val="100000"/>
              </a:lnSpc>
              <a:spcBef>
                <a:spcPts val="0"/>
              </a:spcBef>
              <a:spcAft>
                <a:spcPts val="0"/>
              </a:spcAft>
              <a:buSzPts val="1400"/>
              <a:buFont typeface="Calibri"/>
              <a:buChar char="-"/>
            </a:pPr>
            <a:r>
              <a:rPr lang="en-US" dirty="0"/>
              <a:t>Identify near- and long-term challenges with existing crash avoidance FMVSSs for Automated Driving System-Dedicated Vehicles (ADS-DVs)</a:t>
            </a:r>
            <a:endParaRPr dirty="0"/>
          </a:p>
          <a:p>
            <a:pPr marL="171450" lvl="0" indent="-171450" algn="l" rtl="0">
              <a:lnSpc>
                <a:spcPct val="100000"/>
              </a:lnSpc>
              <a:spcBef>
                <a:spcPts val="0"/>
              </a:spcBef>
              <a:spcAft>
                <a:spcPts val="0"/>
              </a:spcAft>
              <a:buSzPts val="1400"/>
              <a:buFont typeface="Calibri"/>
              <a:buChar char="-"/>
            </a:pPr>
            <a:r>
              <a:rPr lang="en-US" dirty="0"/>
              <a:t>Especially applicable to Level 4 and Level 5 vehicles.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Occupant Protection for Automated Driving Systems</a:t>
            </a:r>
            <a:endParaRPr dirty="0"/>
          </a:p>
          <a:p>
            <a:pPr marL="0" lvl="0" indent="0" algn="l" rtl="0">
              <a:lnSpc>
                <a:spcPct val="100000"/>
              </a:lnSpc>
              <a:spcBef>
                <a:spcPts val="0"/>
              </a:spcBef>
              <a:spcAft>
                <a:spcPts val="0"/>
              </a:spcAft>
              <a:buSzPts val="1400"/>
              <a:buNone/>
            </a:pPr>
            <a:r>
              <a:rPr lang="en-US" dirty="0"/>
              <a:t>2020 NPRM</a:t>
            </a:r>
            <a:endParaRPr dirty="0"/>
          </a:p>
          <a:p>
            <a:pPr marL="171450" lvl="0" indent="-171450" algn="l" rtl="0">
              <a:lnSpc>
                <a:spcPct val="100000"/>
              </a:lnSpc>
              <a:spcBef>
                <a:spcPts val="0"/>
              </a:spcBef>
              <a:spcAft>
                <a:spcPts val="0"/>
              </a:spcAft>
              <a:buSzPts val="1400"/>
              <a:buFont typeface="Calibri"/>
              <a:buChar char="-"/>
            </a:pPr>
            <a:r>
              <a:rPr lang="en-US" dirty="0"/>
              <a:t>Identify near- and long-term testing and compliance challenges for vehicles that lack the traditional manual controls necessary for human drivers</a:t>
            </a:r>
            <a:endParaRPr dirty="0"/>
          </a:p>
          <a:p>
            <a:pPr marL="171450" lvl="0" indent="-171450" algn="l" rtl="0">
              <a:lnSpc>
                <a:spcPct val="100000"/>
              </a:lnSpc>
              <a:spcBef>
                <a:spcPts val="0"/>
              </a:spcBef>
              <a:spcAft>
                <a:spcPts val="0"/>
              </a:spcAft>
              <a:buSzPts val="1400"/>
              <a:buFont typeface="Calibri"/>
              <a:buChar char="-"/>
            </a:pPr>
            <a:r>
              <a:rPr lang="en-US" dirty="0"/>
              <a:t>Clarify the ambiguities in applying current crashworthiness standards to ADS-equipped vehicles</a:t>
            </a:r>
            <a:endParaRPr dirty="0"/>
          </a:p>
          <a:p>
            <a:pPr marL="171450" lvl="0" indent="-171450" algn="l" rtl="0">
              <a:lnSpc>
                <a:spcPct val="100000"/>
              </a:lnSpc>
              <a:spcBef>
                <a:spcPts val="0"/>
              </a:spcBef>
              <a:spcAft>
                <a:spcPts val="0"/>
              </a:spcAft>
              <a:buSzPts val="1400"/>
              <a:buFont typeface="Calibri"/>
              <a:buChar char="-"/>
            </a:pPr>
            <a:r>
              <a:rPr lang="en-US" dirty="0"/>
              <a:t>Crashworthiness standards and a unified set of proposed regulatory text applicable to vehicles with and without ADS</a:t>
            </a:r>
            <a:endParaRPr dirty="0"/>
          </a:p>
          <a:p>
            <a:pPr marL="171450" lvl="0" indent="-171450" algn="l" rtl="0">
              <a:lnSpc>
                <a:spcPct val="100000"/>
              </a:lnSpc>
              <a:spcBef>
                <a:spcPts val="0"/>
              </a:spcBef>
              <a:spcAft>
                <a:spcPts val="0"/>
              </a:spcAft>
              <a:buSzPts val="1400"/>
              <a:buFont typeface="Calibri"/>
              <a:buChar char="-"/>
            </a:pPr>
            <a:r>
              <a:rPr lang="en-US" dirty="0"/>
              <a:t>Part of anticipated series of planned regulatory proposals</a:t>
            </a:r>
            <a:endParaRPr dirty="0"/>
          </a:p>
          <a:p>
            <a:pPr marL="0" lvl="0" indent="0" algn="l" rtl="0">
              <a:lnSpc>
                <a:spcPct val="100000"/>
              </a:lnSpc>
              <a:spcBef>
                <a:spcPts val="0"/>
              </a:spcBef>
              <a:spcAft>
                <a:spcPts val="0"/>
              </a:spcAft>
              <a:buNone/>
            </a:pPr>
            <a:r>
              <a:rPr lang="en-US" dirty="0">
                <a:highlight>
                  <a:srgbClr val="FFFF00"/>
                </a:highlight>
              </a:rPr>
              <a:t>NOTE: The related Final Rule is expected to be published in 2021. It was signed off on by the prior Administration but has not been published at the time of this writing.</a:t>
            </a:r>
            <a:endParaRPr dirty="0">
              <a:highlight>
                <a:srgbClr val="FFFF00"/>
              </a:highlight>
            </a:endParaRPr>
          </a:p>
          <a:p>
            <a:pPr marL="171450" lvl="0" indent="-82550" algn="l" rtl="0">
              <a:lnSpc>
                <a:spcPct val="100000"/>
              </a:lnSpc>
              <a:spcBef>
                <a:spcPts val="0"/>
              </a:spcBef>
              <a:spcAft>
                <a:spcPts val="0"/>
              </a:spcAft>
              <a:buSzPts val="1400"/>
              <a:buFont typeface="Calibri"/>
              <a:buNone/>
            </a:pPr>
            <a:endParaRPr dirty="0"/>
          </a:p>
          <a:p>
            <a:pPr marL="0" lvl="0" indent="0" algn="l" rtl="0">
              <a:lnSpc>
                <a:spcPct val="100000"/>
              </a:lnSpc>
              <a:spcBef>
                <a:spcPts val="0"/>
              </a:spcBef>
              <a:spcAft>
                <a:spcPts val="0"/>
              </a:spcAft>
              <a:buSzPts val="1400"/>
              <a:buNone/>
            </a:pPr>
            <a:r>
              <a:rPr lang="en-US" b="1" dirty="0"/>
              <a:t>Framework for Automated Driving System Safety</a:t>
            </a:r>
            <a:endParaRPr dirty="0"/>
          </a:p>
          <a:p>
            <a:pPr marL="0" lvl="0" indent="0" algn="l" rtl="0">
              <a:lnSpc>
                <a:spcPct val="100000"/>
              </a:lnSpc>
              <a:spcBef>
                <a:spcPts val="0"/>
              </a:spcBef>
              <a:spcAft>
                <a:spcPts val="0"/>
              </a:spcAft>
              <a:buSzPts val="1400"/>
              <a:buNone/>
            </a:pPr>
            <a:r>
              <a:rPr lang="en-US" dirty="0"/>
              <a:t>2020 ANPRM</a:t>
            </a:r>
            <a:endParaRPr dirty="0"/>
          </a:p>
          <a:p>
            <a:pPr marL="171450" lvl="0" indent="-171450" algn="l" rtl="0">
              <a:lnSpc>
                <a:spcPct val="100000"/>
              </a:lnSpc>
              <a:spcBef>
                <a:spcPts val="0"/>
              </a:spcBef>
              <a:spcAft>
                <a:spcPts val="0"/>
              </a:spcAft>
              <a:buSzPts val="1400"/>
              <a:buFont typeface="Calibri"/>
              <a:buChar char="-"/>
            </a:pPr>
            <a:r>
              <a:rPr lang="en-US" dirty="0"/>
              <a:t>Collects input on the development of a framework for Automated Driving System (ADS) safety</a:t>
            </a:r>
            <a:endParaRPr dirty="0"/>
          </a:p>
          <a:p>
            <a:pPr marL="171450" lvl="0" indent="-171450" algn="l" rtl="0">
              <a:lnSpc>
                <a:spcPct val="100000"/>
              </a:lnSpc>
              <a:spcBef>
                <a:spcPts val="0"/>
              </a:spcBef>
              <a:spcAft>
                <a:spcPts val="0"/>
              </a:spcAft>
              <a:buSzPts val="1400"/>
              <a:buFont typeface="Calibri"/>
              <a:buChar char="-"/>
            </a:pPr>
            <a:r>
              <a:rPr lang="en-US" dirty="0"/>
              <a:t>Goal to objectively define, assess, and manage the safety of ADS performance</a:t>
            </a:r>
            <a:endParaRPr dirty="0"/>
          </a:p>
          <a:p>
            <a:pPr marL="171450" lvl="0" indent="-171450" algn="l" rtl="0">
              <a:lnSpc>
                <a:spcPct val="100000"/>
              </a:lnSpc>
              <a:spcBef>
                <a:spcPts val="0"/>
              </a:spcBef>
              <a:spcAft>
                <a:spcPts val="0"/>
              </a:spcAft>
              <a:buSzPts val="1400"/>
              <a:buFont typeface="Calibri"/>
              <a:buChar char="-"/>
            </a:pPr>
            <a:r>
              <a:rPr lang="en-US" dirty="0"/>
              <a:t>Feedback on key components that can meet the need for motor vehicle safety while enabling innovative designs</a:t>
            </a:r>
            <a:endParaRPr dirty="0"/>
          </a:p>
          <a:p>
            <a:pPr marL="0" lvl="0" indent="0" algn="l" rtl="0">
              <a:lnSpc>
                <a:spcPct val="100000"/>
              </a:lnSpc>
              <a:spcBef>
                <a:spcPts val="0"/>
              </a:spcBef>
              <a:spcAft>
                <a:spcPts val="0"/>
              </a:spcAft>
              <a:buSzPts val="1400"/>
              <a:buNone/>
            </a:pPr>
            <a:endParaRPr dirty="0"/>
          </a:p>
        </p:txBody>
      </p:sp>
      <p:sp>
        <p:nvSpPr>
          <p:cNvPr id="275" name="Google Shape;275;p20: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dirty="0"/>
          </a:p>
        </p:txBody>
      </p:sp>
    </p:spTree>
    <p:extLst>
      <p:ext uri="{BB962C8B-B14F-4D97-AF65-F5344CB8AC3E}">
        <p14:creationId xmlns:p14="http://schemas.microsoft.com/office/powerpoint/2010/main" val="2266893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1: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solidFill>
                  <a:srgbClr val="0000FF"/>
                </a:solidFill>
              </a:rPr>
              <a:t>With new technologies, a great deal of testing is required in both completely controlled environments and real-world applications.</a:t>
            </a:r>
            <a:endParaRPr dirty="0"/>
          </a:p>
          <a:p>
            <a:pPr marL="0" lvl="0" indent="0" algn="l" rtl="0">
              <a:lnSpc>
                <a:spcPct val="100000"/>
              </a:lnSpc>
              <a:spcBef>
                <a:spcPts val="0"/>
              </a:spcBef>
              <a:spcAft>
                <a:spcPts val="0"/>
              </a:spcAft>
              <a:buSzPts val="1400"/>
              <a:buNone/>
            </a:pPr>
            <a:endParaRPr dirty="0">
              <a:solidFill>
                <a:srgbClr val="0000FF"/>
              </a:solidFill>
            </a:endParaRPr>
          </a:p>
          <a:p>
            <a:pPr marL="0" lvl="0" indent="0" algn="l" rtl="0">
              <a:lnSpc>
                <a:spcPct val="100000"/>
              </a:lnSpc>
              <a:spcBef>
                <a:spcPts val="0"/>
              </a:spcBef>
              <a:spcAft>
                <a:spcPts val="0"/>
              </a:spcAft>
              <a:buSzPts val="1400"/>
              <a:buNone/>
            </a:pPr>
            <a:r>
              <a:rPr lang="en-US" dirty="0">
                <a:solidFill>
                  <a:srgbClr val="0000FF"/>
                </a:solidFill>
              </a:rPr>
              <a:t>One example of real-world testing is Waymo, a company affiliated with Google that operates a commercial self-driving taxi service in the greater Phoenix, Arizona, area (https://waymo.com/)</a:t>
            </a:r>
            <a:endParaRPr dirty="0"/>
          </a:p>
          <a:p>
            <a:pPr marL="0" lvl="0" indent="0" algn="l" rtl="0">
              <a:lnSpc>
                <a:spcPct val="100000"/>
              </a:lnSpc>
              <a:spcBef>
                <a:spcPts val="0"/>
              </a:spcBef>
              <a:spcAft>
                <a:spcPts val="0"/>
              </a:spcAft>
              <a:buSzPts val="1400"/>
              <a:buNone/>
            </a:pPr>
            <a:endParaRPr dirty="0">
              <a:solidFill>
                <a:srgbClr val="0000FF"/>
              </a:solidFill>
            </a:endParaRPr>
          </a:p>
          <a:p>
            <a:pPr marL="0" lvl="0" indent="0" algn="l" rtl="0">
              <a:lnSpc>
                <a:spcPct val="100000"/>
              </a:lnSpc>
              <a:spcBef>
                <a:spcPts val="0"/>
              </a:spcBef>
              <a:spcAft>
                <a:spcPts val="0"/>
              </a:spcAft>
              <a:buSzPts val="1400"/>
              <a:buNone/>
            </a:pPr>
            <a:r>
              <a:rPr lang="en-US" dirty="0">
                <a:solidFill>
                  <a:srgbClr val="0000FF"/>
                </a:solidFill>
              </a:rPr>
              <a:t>Testing has been rapidly expanding in recent years, and can be tracked here:</a:t>
            </a:r>
            <a:endParaRPr dirty="0"/>
          </a:p>
          <a:p>
            <a:pPr marL="0" lvl="0" indent="0" algn="l" rtl="0">
              <a:lnSpc>
                <a:spcPct val="100000"/>
              </a:lnSpc>
              <a:spcBef>
                <a:spcPts val="0"/>
              </a:spcBef>
              <a:spcAft>
                <a:spcPts val="0"/>
              </a:spcAft>
              <a:buSzPts val="1400"/>
              <a:buNone/>
            </a:pPr>
            <a:r>
              <a:rPr lang="en-US" dirty="0">
                <a:solidFill>
                  <a:srgbClr val="0000FF"/>
                </a:solidFill>
              </a:rPr>
              <a:t>https://www.nhtsa.gov/automated-vehicles-safety/av-test-initiative-tracking-tool</a:t>
            </a:r>
            <a:endParaRPr dirty="0"/>
          </a:p>
          <a:p>
            <a:pPr marL="0" lvl="0" indent="0" algn="l" rtl="0">
              <a:lnSpc>
                <a:spcPct val="100000"/>
              </a:lnSpc>
              <a:spcBef>
                <a:spcPts val="0"/>
              </a:spcBef>
              <a:spcAft>
                <a:spcPts val="0"/>
              </a:spcAft>
              <a:buSzPts val="1400"/>
              <a:buNone/>
            </a:pPr>
            <a:endParaRPr dirty="0">
              <a:solidFill>
                <a:srgbClr val="0000FF"/>
              </a:solidFill>
            </a:endParaRPr>
          </a:p>
        </p:txBody>
      </p:sp>
      <p:sp>
        <p:nvSpPr>
          <p:cNvPr id="283" name="Google Shape;283;p21: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4370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solidFill>
                  <a:srgbClr val="0000FF"/>
                </a:solidFill>
              </a:rPr>
              <a:t>Because regulations are largely performance standards rather than design requirements, sensor systems, cameras, software, features and appearance will vary among designs.</a:t>
            </a:r>
            <a:endParaRPr dirty="0"/>
          </a:p>
          <a:p>
            <a:pPr marL="0" lvl="0" indent="0" algn="l" rtl="0">
              <a:lnSpc>
                <a:spcPct val="100000"/>
              </a:lnSpc>
              <a:spcBef>
                <a:spcPts val="0"/>
              </a:spcBef>
              <a:spcAft>
                <a:spcPts val="0"/>
              </a:spcAft>
              <a:buSzPts val="1400"/>
              <a:buNone/>
            </a:pPr>
            <a:endParaRPr dirty="0">
              <a:solidFill>
                <a:srgbClr val="0000FF"/>
              </a:solidFill>
            </a:endParaRPr>
          </a:p>
          <a:p>
            <a:pPr marL="0" lvl="0" indent="0" algn="l" rtl="0">
              <a:lnSpc>
                <a:spcPct val="100000"/>
              </a:lnSpc>
              <a:spcBef>
                <a:spcPts val="0"/>
              </a:spcBef>
              <a:spcAft>
                <a:spcPts val="0"/>
              </a:spcAft>
              <a:buSzPts val="1400"/>
              <a:buNone/>
            </a:pPr>
            <a:r>
              <a:rPr lang="en-US" dirty="0">
                <a:solidFill>
                  <a:srgbClr val="0000FF"/>
                </a:solidFill>
              </a:rPr>
              <a:t>Another </a:t>
            </a:r>
            <a:r>
              <a:rPr lang="en-US" u="sng" dirty="0">
                <a:solidFill>
                  <a:srgbClr val="0000FF"/>
                </a:solidFill>
              </a:rPr>
              <a:t>example</a:t>
            </a:r>
            <a:r>
              <a:rPr lang="en-US" dirty="0">
                <a:solidFill>
                  <a:srgbClr val="0000FF"/>
                </a:solidFill>
              </a:rPr>
              <a:t> of technology being evaluated in real-world use involves self-driving shuttles. </a:t>
            </a:r>
            <a:endParaRPr dirty="0">
              <a:solidFill>
                <a:srgbClr val="0000FF"/>
              </a:solidFill>
            </a:endParaRPr>
          </a:p>
          <a:p>
            <a:pPr marL="0" lvl="0" indent="0" algn="l" rtl="0">
              <a:lnSpc>
                <a:spcPct val="100000"/>
              </a:lnSpc>
              <a:spcBef>
                <a:spcPts val="0"/>
              </a:spcBef>
              <a:spcAft>
                <a:spcPts val="0"/>
              </a:spcAft>
              <a:buSzPts val="1400"/>
              <a:buNone/>
            </a:pPr>
            <a:endParaRPr dirty="0">
              <a:solidFill>
                <a:srgbClr val="0000FF"/>
              </a:solidFill>
            </a:endParaRPr>
          </a:p>
          <a:p>
            <a:pPr marL="0" lvl="0" indent="0" algn="l" rtl="0">
              <a:lnSpc>
                <a:spcPct val="100000"/>
              </a:lnSpc>
              <a:spcBef>
                <a:spcPts val="0"/>
              </a:spcBef>
              <a:spcAft>
                <a:spcPts val="0"/>
              </a:spcAft>
              <a:buSzPts val="1400"/>
              <a:buNone/>
            </a:pPr>
            <a:r>
              <a:rPr lang="en-US" dirty="0">
                <a:solidFill>
                  <a:srgbClr val="0000FF"/>
                </a:solidFill>
              </a:rPr>
              <a:t>The Zoox vehicle shown is bidirectional, meaning it is fully operational driving either forward or rearward. </a:t>
            </a:r>
            <a:endParaRPr dirty="0">
              <a:solidFill>
                <a:srgbClr val="0000FF"/>
              </a:solidFill>
            </a:endParaRPr>
          </a:p>
          <a:p>
            <a:pPr marL="0" lvl="0" indent="0" algn="l" rtl="0">
              <a:lnSpc>
                <a:spcPct val="100000"/>
              </a:lnSpc>
              <a:spcBef>
                <a:spcPts val="0"/>
              </a:spcBef>
              <a:spcAft>
                <a:spcPts val="0"/>
              </a:spcAft>
              <a:buSzPts val="1400"/>
              <a:buNone/>
            </a:pPr>
            <a:endParaRPr dirty="0">
              <a:solidFill>
                <a:srgbClr val="0000FF"/>
              </a:solidFill>
            </a:endParaRPr>
          </a:p>
          <a:p>
            <a:pPr marL="0" lvl="0" indent="0" algn="l" rtl="0">
              <a:lnSpc>
                <a:spcPct val="100000"/>
              </a:lnSpc>
              <a:spcBef>
                <a:spcPts val="0"/>
              </a:spcBef>
              <a:spcAft>
                <a:spcPts val="0"/>
              </a:spcAft>
              <a:buSzPts val="1400"/>
              <a:buNone/>
            </a:pPr>
            <a:r>
              <a:rPr lang="en-US" dirty="0">
                <a:solidFill>
                  <a:srgbClr val="0000FF"/>
                </a:solidFill>
              </a:rPr>
              <a:t>NEWS RELEASE LINK: </a:t>
            </a:r>
            <a:r>
              <a:rPr lang="en-US" u="sng" dirty="0">
                <a:solidFill>
                  <a:schemeClr val="hlink"/>
                </a:solidFill>
                <a:hlinkClick r:id="rId3"/>
              </a:rPr>
              <a:t>https://www.globenewswire.com/news-release/2020/12/14/2144364/0/en/Zoox-Reveals-First-Look-at-Autonomous-Purpose-Built-Robotaxi.html</a:t>
            </a:r>
            <a:endParaRPr dirty="0"/>
          </a:p>
          <a:p>
            <a:pPr marL="0" lvl="0" indent="0" algn="l" rtl="0">
              <a:lnSpc>
                <a:spcPct val="100000"/>
              </a:lnSpc>
              <a:spcBef>
                <a:spcPts val="0"/>
              </a:spcBef>
              <a:spcAft>
                <a:spcPts val="0"/>
              </a:spcAft>
              <a:buSzPts val="1400"/>
              <a:buNone/>
            </a:pPr>
            <a:endParaRPr dirty="0">
              <a:solidFill>
                <a:srgbClr val="0000FF"/>
              </a:solidFill>
            </a:endParaRPr>
          </a:p>
          <a:p>
            <a:pPr marL="0" lvl="0" indent="0" algn="l" rtl="0">
              <a:lnSpc>
                <a:spcPct val="100000"/>
              </a:lnSpc>
              <a:spcBef>
                <a:spcPts val="0"/>
              </a:spcBef>
              <a:spcAft>
                <a:spcPts val="0"/>
              </a:spcAft>
              <a:buSzPts val="1400"/>
              <a:buNone/>
            </a:pPr>
            <a:r>
              <a:rPr lang="en-US" dirty="0">
                <a:solidFill>
                  <a:srgbClr val="0000FF"/>
                </a:solidFill>
              </a:rPr>
              <a:t>Restraint systems and other occupant protection features are important considerations as well. As we said earlier, crashes WILL occur for now.</a:t>
            </a:r>
            <a:endParaRPr dirty="0">
              <a:solidFill>
                <a:srgbClr val="0000FF"/>
              </a:solidFill>
            </a:endParaRPr>
          </a:p>
          <a:p>
            <a:pPr marL="0" lvl="0" indent="0" algn="l" rtl="0">
              <a:lnSpc>
                <a:spcPct val="100000"/>
              </a:lnSpc>
              <a:spcBef>
                <a:spcPts val="0"/>
              </a:spcBef>
              <a:spcAft>
                <a:spcPts val="0"/>
              </a:spcAft>
              <a:buSzPts val="1400"/>
              <a:buNone/>
            </a:pPr>
            <a:endParaRPr dirty="0">
              <a:solidFill>
                <a:srgbClr val="0000FF"/>
              </a:solidFill>
            </a:endParaRPr>
          </a:p>
          <a:p>
            <a:pPr marL="0" lvl="0" indent="0" algn="l" rtl="0">
              <a:lnSpc>
                <a:spcPct val="100000"/>
              </a:lnSpc>
              <a:spcBef>
                <a:spcPts val="0"/>
              </a:spcBef>
              <a:spcAft>
                <a:spcPts val="0"/>
              </a:spcAft>
              <a:buSzPts val="1400"/>
              <a:buNone/>
            </a:pPr>
            <a:r>
              <a:rPr lang="en-US" dirty="0">
                <a:solidFill>
                  <a:srgbClr val="0000FF"/>
                </a:solidFill>
              </a:rPr>
              <a:t>ASK: How would riding in this vehicle impact discussions of front seat vs. rear seat? What about forward-facing vs. rear-facing child restraints?</a:t>
            </a:r>
            <a:endParaRPr dirty="0">
              <a:solidFill>
                <a:srgbClr val="0000FF"/>
              </a:solidFill>
            </a:endParaRPr>
          </a:p>
        </p:txBody>
      </p:sp>
      <p:sp>
        <p:nvSpPr>
          <p:cNvPr id="291" name="Google Shape;291;p22: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83157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3: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3: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As we look at ensuring safety, several aspects must be considered: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solidFill>
                  <a:srgbClr val="000000"/>
                </a:solidFill>
              </a:rPr>
              <a:t>Clear Laws: Many parents look to and abide by laws as their only child passenger safety guidance. Forward-thinking statutes can help guide better, safer decisions.</a:t>
            </a:r>
            <a:endParaRPr dirty="0">
              <a:solidFill>
                <a:srgbClr val="000000"/>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Best Practice guidance: In addition to legislative requirements, educating caregivers on the safest ways to transport children in vehicles with new technologies is also important. One important consideration for such guidance is using clear and consistent terminology that caregivers understand. “Best practices” can supplement or precede laws, and revisions based on new knowledge can be adopted more quickly.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CRS Product Regulations: Car seats are regulated by stringent Federal requirements, giving families confidence that they are protective. Families need to have that same level of confidence when using new technologies.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Vehicle Design and Regulations: Similar to child restraints, families must also be confident in the safety of the technologies themselves.</a:t>
            </a:r>
            <a:endParaRPr dirty="0"/>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Clr>
                <a:schemeClr val="dk1"/>
              </a:buClr>
              <a:buSzPts val="1400"/>
              <a:buFont typeface="Calibri"/>
              <a:buNone/>
            </a:pPr>
            <a:r>
              <a:rPr lang="en-US" dirty="0"/>
              <a:t>In addition to following the car seat and vehicle instructions, some state laws and other policies may require certain types of restraint and also must be followed.</a:t>
            </a:r>
            <a:endParaRPr dirty="0"/>
          </a:p>
        </p:txBody>
      </p:sp>
      <p:sp>
        <p:nvSpPr>
          <p:cNvPr id="301" name="Google Shape;301;p23: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dirty="0"/>
          </a:p>
        </p:txBody>
      </p:sp>
    </p:spTree>
    <p:extLst>
      <p:ext uri="{BB962C8B-B14F-4D97-AF65-F5344CB8AC3E}">
        <p14:creationId xmlns:p14="http://schemas.microsoft.com/office/powerpoint/2010/main" val="3241863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4: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4: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It is important to understand several facts:</a:t>
            </a:r>
            <a:endParaRPr dirty="0"/>
          </a:p>
          <a:p>
            <a:pPr marL="171450" lvl="0" indent="-171450" algn="l" rtl="0">
              <a:lnSpc>
                <a:spcPct val="100000"/>
              </a:lnSpc>
              <a:spcBef>
                <a:spcPts val="0"/>
              </a:spcBef>
              <a:spcAft>
                <a:spcPts val="0"/>
              </a:spcAft>
              <a:buSzPts val="1400"/>
              <a:buFont typeface="Calibri"/>
              <a:buChar char="-"/>
            </a:pPr>
            <a:r>
              <a:rPr lang="en-US" dirty="0"/>
              <a:t>Crashes WILL continue to occur, so proper restraint remains important</a:t>
            </a:r>
            <a:endParaRPr dirty="0"/>
          </a:p>
          <a:p>
            <a:pPr marL="171450" lvl="0" indent="-171450" algn="l" rtl="0">
              <a:lnSpc>
                <a:spcPct val="100000"/>
              </a:lnSpc>
              <a:spcBef>
                <a:spcPts val="0"/>
              </a:spcBef>
              <a:spcAft>
                <a:spcPts val="0"/>
              </a:spcAft>
              <a:buSzPts val="1400"/>
              <a:buChar char="-"/>
            </a:pPr>
            <a:r>
              <a:rPr lang="en-US" dirty="0"/>
              <a:t>In addition to collisions, evasive maneuvers like abrupt stops or swerves can cause considerable force.</a:t>
            </a:r>
            <a:endParaRPr dirty="0"/>
          </a:p>
          <a:p>
            <a:pPr marL="171450" lvl="0" indent="-171450" algn="l" rtl="0">
              <a:lnSpc>
                <a:spcPct val="100000"/>
              </a:lnSpc>
              <a:spcBef>
                <a:spcPts val="0"/>
              </a:spcBef>
              <a:spcAft>
                <a:spcPts val="0"/>
              </a:spcAft>
              <a:buSzPts val="1400"/>
              <a:buChar char="-"/>
            </a:pPr>
            <a:r>
              <a:rPr lang="en-US" dirty="0"/>
              <a:t>Children are more vulnerable to being injured than other vehicle occupants.</a:t>
            </a:r>
            <a:endParaRPr dirty="0"/>
          </a:p>
          <a:p>
            <a:pPr marL="171450" lvl="0" indent="-171450" algn="l" rtl="0">
              <a:lnSpc>
                <a:spcPct val="100000"/>
              </a:lnSpc>
              <a:spcBef>
                <a:spcPts val="0"/>
              </a:spcBef>
              <a:spcAft>
                <a:spcPts val="0"/>
              </a:spcAft>
              <a:buSzPts val="1400"/>
              <a:buFont typeface="Calibri"/>
              <a:buChar char="-"/>
            </a:pPr>
            <a:r>
              <a:rPr lang="en-US" dirty="0"/>
              <a:t>Children are NOT scaled down versions of adults. Each growth stage needs specific developmental accommodations</a:t>
            </a:r>
            <a:endParaRPr dirty="0"/>
          </a:p>
          <a:p>
            <a:pPr marL="171450" lvl="0" indent="-171450" algn="l" rtl="0">
              <a:lnSpc>
                <a:spcPct val="100000"/>
              </a:lnSpc>
              <a:spcBef>
                <a:spcPts val="0"/>
              </a:spcBef>
              <a:spcAft>
                <a:spcPts val="0"/>
              </a:spcAft>
              <a:buSzPts val="1400"/>
              <a:buFont typeface="Calibri"/>
              <a:buChar char="-"/>
            </a:pPr>
            <a:r>
              <a:rPr lang="en-US" dirty="0"/>
              <a:t>Each of the </a:t>
            </a:r>
            <a:r>
              <a:rPr lang="en-US" b="1" dirty="0"/>
              <a:t>4 steps </a:t>
            </a:r>
            <a:r>
              <a:rPr lang="en-US" dirty="0"/>
              <a:t>of restraint considers height, weight, age, development and available safety devices</a:t>
            </a:r>
          </a:p>
          <a:p>
            <a:pPr marL="171450" lvl="0" indent="-171450" algn="l" rtl="0">
              <a:lnSpc>
                <a:spcPct val="100000"/>
              </a:lnSpc>
              <a:spcBef>
                <a:spcPts val="0"/>
              </a:spcBef>
              <a:spcAft>
                <a:spcPts val="0"/>
              </a:spcAft>
              <a:buSzPts val="1400"/>
              <a:buFont typeface="Calibri"/>
              <a:buChar char="-"/>
            </a:pPr>
            <a:r>
              <a:rPr lang="en-US" dirty="0"/>
              <a:t>Transitions to the next “step” should be delayed until reaching the height or weight maximum of the current step and the minimum height, weight and age of the next step</a:t>
            </a:r>
            <a:endParaRPr dirty="0"/>
          </a:p>
          <a:p>
            <a:pPr marL="171450" lvl="0" indent="-171450" algn="l" rtl="0">
              <a:lnSpc>
                <a:spcPct val="100000"/>
              </a:lnSpc>
              <a:spcBef>
                <a:spcPts val="0"/>
              </a:spcBef>
              <a:spcAft>
                <a:spcPts val="0"/>
              </a:spcAft>
              <a:buSzPts val="1400"/>
              <a:buFont typeface="Calibri"/>
              <a:buChar char="-"/>
            </a:pPr>
            <a:r>
              <a:rPr lang="en-US" dirty="0"/>
              <a:t>Unrestrained occupants are far more likely to be injured, and also have the potential to injure fellow occupants.</a:t>
            </a:r>
            <a:endParaRPr dirty="0">
              <a:solidFill>
                <a:srgbClr val="000000"/>
              </a:solidFill>
              <a:latin typeface="Arial"/>
              <a:ea typeface="Arial"/>
              <a:cs typeface="Arial"/>
              <a:sym typeface="Arial"/>
            </a:endParaRPr>
          </a:p>
        </p:txBody>
      </p:sp>
      <p:sp>
        <p:nvSpPr>
          <p:cNvPr id="316" name="Google Shape;316;p24: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dirty="0"/>
          </a:p>
        </p:txBody>
      </p:sp>
    </p:spTree>
    <p:extLst>
      <p:ext uri="{BB962C8B-B14F-4D97-AF65-F5344CB8AC3E}">
        <p14:creationId xmlns:p14="http://schemas.microsoft.com/office/powerpoint/2010/main" val="1672989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5: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5: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Vehicle seats must face front for add-on rear-facing, forward-facing and booster car seats, based on today’s car seat designs and testing requirements.</a:t>
            </a:r>
            <a:endParaRPr dirty="0">
              <a:solidFill>
                <a:srgbClr val="0000FF"/>
              </a:solidFill>
            </a:endParaRPr>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Car seat instructions must be followed, including requirements for exclusive use on front-facing vehicle seats</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Vehicle manufacturer instructions must be followed for integrated restraint systems, and may have specific seat configuration guidance when using integrated child restraints</a:t>
            </a: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NOTE: As vehicle, seating positions, air bags and other features evolve, they are likely to be accompanied by new rules for safe practices.</a:t>
            </a: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The next few slides will provide some additional detail on these topics.</a:t>
            </a:r>
            <a:endParaRPr dirty="0">
              <a:solidFill>
                <a:srgbClr val="0000FF"/>
              </a:solidFill>
              <a:latin typeface="Arial"/>
              <a:ea typeface="Arial"/>
              <a:cs typeface="Arial"/>
              <a:sym typeface="Arial"/>
            </a:endParaRPr>
          </a:p>
        </p:txBody>
      </p:sp>
      <p:sp>
        <p:nvSpPr>
          <p:cNvPr id="325" name="Google Shape;325;p25: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dirty="0"/>
          </a:p>
        </p:txBody>
      </p:sp>
    </p:spTree>
    <p:extLst>
      <p:ext uri="{BB962C8B-B14F-4D97-AF65-F5344CB8AC3E}">
        <p14:creationId xmlns:p14="http://schemas.microsoft.com/office/powerpoint/2010/main" val="4073225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6: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6: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The National Highway Traffic Safety Administration recommends 4 Steps of restraint and when they are appropriate, as their graphic illustrates. With that in mind:</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Everyone in the vehicle must be properly restrained. Crashes, while reduced over time, will still occur for the</a:t>
            </a:r>
            <a:endParaRPr dirty="0"/>
          </a:p>
          <a:p>
            <a:pPr marL="457200" marR="0" lvl="0" indent="-228600" algn="l" rtl="0">
              <a:lnSpc>
                <a:spcPct val="100000"/>
              </a:lnSpc>
              <a:spcBef>
                <a:spcPts val="0"/>
              </a:spcBef>
              <a:spcAft>
                <a:spcPts val="0"/>
              </a:spcAft>
              <a:buSzPts val="1400"/>
              <a:buNone/>
            </a:pPr>
            <a:r>
              <a:rPr lang="en-US" dirty="0"/>
              <a:t>foreseeable future.</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Proper selection, installation &amp; use of CRS according to manufacturer instructions is crucial. These safety</a:t>
            </a:r>
            <a:endParaRPr dirty="0"/>
          </a:p>
          <a:p>
            <a:pPr marL="457200" marR="0" lvl="0" indent="-228600" algn="l" rtl="0">
              <a:lnSpc>
                <a:spcPct val="100000"/>
              </a:lnSpc>
              <a:spcBef>
                <a:spcPts val="0"/>
              </a:spcBef>
              <a:spcAft>
                <a:spcPts val="0"/>
              </a:spcAft>
              <a:buSzPts val="1400"/>
              <a:buNone/>
            </a:pPr>
            <a:r>
              <a:rPr lang="en-US" dirty="0"/>
              <a:t>devices are designed and tested to meet or exceed stringent standards and misuse may result in sub-optimal</a:t>
            </a:r>
            <a:endParaRPr dirty="0"/>
          </a:p>
          <a:p>
            <a:pPr marL="457200" marR="0" lvl="0" indent="-228600" algn="l" rtl="0">
              <a:lnSpc>
                <a:spcPct val="100000"/>
              </a:lnSpc>
              <a:spcBef>
                <a:spcPts val="0"/>
              </a:spcBef>
              <a:spcAft>
                <a:spcPts val="0"/>
              </a:spcAft>
              <a:buSzPts val="1400"/>
              <a:buNone/>
            </a:pPr>
            <a:r>
              <a:rPr lang="en-US" dirty="0"/>
              <a:t>protection.</a:t>
            </a:r>
            <a:endParaRPr dirty="0"/>
          </a:p>
          <a:p>
            <a:pPr marL="457200" marR="0" lvl="0" indent="-228600" algn="l" rtl="0">
              <a:lnSpc>
                <a:spcPct val="100000"/>
              </a:lnSpc>
              <a:spcBef>
                <a:spcPts val="0"/>
              </a:spcBef>
              <a:spcAft>
                <a:spcPts val="0"/>
              </a:spcAft>
              <a:buSzPts val="1400"/>
              <a:buNone/>
            </a:pPr>
            <a:r>
              <a:rPr lang="en-US" dirty="0"/>
              <a:t>	</a:t>
            </a:r>
            <a:endParaRPr dirty="0"/>
          </a:p>
          <a:p>
            <a:pPr marL="457200" marR="0" lvl="0" indent="-228600" algn="l" rtl="0">
              <a:lnSpc>
                <a:spcPct val="100000"/>
              </a:lnSpc>
              <a:spcBef>
                <a:spcPts val="0"/>
              </a:spcBef>
              <a:spcAft>
                <a:spcPts val="0"/>
              </a:spcAft>
              <a:buSzPts val="1400"/>
              <a:buNone/>
            </a:pPr>
            <a:r>
              <a:rPr lang="en-US" dirty="0"/>
              <a:t>Delayed advancement to next restraint category is encouraged by the NHTSA, the AAP, manufacturer</a:t>
            </a:r>
            <a:endParaRPr dirty="0"/>
          </a:p>
          <a:p>
            <a:pPr marL="457200" marR="0" lvl="0" indent="-228600" algn="l" rtl="0">
              <a:lnSpc>
                <a:spcPct val="100000"/>
              </a:lnSpc>
              <a:spcBef>
                <a:spcPts val="0"/>
              </a:spcBef>
              <a:spcAft>
                <a:spcPts val="0"/>
              </a:spcAft>
              <a:buSzPts val="1400"/>
              <a:buNone/>
            </a:pPr>
            <a:r>
              <a:rPr lang="en-US" dirty="0"/>
              <a:t>instructions and advocates.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State laws for child and adult restraint must be followed.</a:t>
            </a:r>
          </a:p>
          <a:p>
            <a:pPr marL="457200" marR="0" lvl="0" indent="-228600" algn="l" rtl="0">
              <a:lnSpc>
                <a:spcPct val="100000"/>
              </a:lnSpc>
              <a:spcBef>
                <a:spcPts val="0"/>
              </a:spcBef>
              <a:spcAft>
                <a:spcPts val="0"/>
              </a:spcAft>
              <a:buSzPts val="1400"/>
              <a:buNone/>
            </a:pPr>
            <a:endParaRPr lang="en-US" dirty="0"/>
          </a:p>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dirty="0"/>
              <a:t>NHTSA 4 Steps Reference: https://www.nhtsa.gov/sites/nhtsa.dot.gov/files/documents/carseat-recommendations-for-children-by-age-size.pdf</a:t>
            </a:r>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334" name="Google Shape;334;p26: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26</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8637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7: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7: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In general, young children and car seats must be in seating positions away from frontal or other air bags with CRS warnings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Rear-facing child restraints MUST NOT be placed in seating positions with active frontal air bags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The currently accepted best practice is that children under age 13 should be seated away from frontal or other air bags with warnings.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Frontal air bags are currently in front seating positions, but new air bag designs may expand to other positions as vehicles evolve.</a:t>
            </a:r>
            <a:endParaRPr dirty="0"/>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AVs may have novel types of air bag designs, which should be evaluated for child safety.</a:t>
            </a:r>
            <a:endParaRPr dirty="0"/>
          </a:p>
          <a:p>
            <a:pPr marL="457200" marR="0" lvl="0" indent="-228600" algn="l" rtl="0">
              <a:lnSpc>
                <a:spcPct val="100000"/>
              </a:lnSpc>
              <a:spcBef>
                <a:spcPts val="0"/>
              </a:spcBef>
              <a:spcAft>
                <a:spcPts val="0"/>
              </a:spcAft>
              <a:buSzPts val="1400"/>
              <a:buNone/>
            </a:pPr>
            <a:endParaRPr dirty="0"/>
          </a:p>
        </p:txBody>
      </p:sp>
      <p:sp>
        <p:nvSpPr>
          <p:cNvPr id="343" name="Google Shape;343;p27: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27</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7465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8: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8: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As we move toward vehicles that are more autonomous, seating configurations will have more options.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Remember that in fully automated models, all occupants become passengers so varied configurations will be available</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NOTE: FMVSS 213 testing, which regulates car seats for safety, is based exclusively on front-facing vehicle seat simulations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Rear, side or oblique-facing vehicle seats will not be appropriate for current car seat designs, since their safety is dependent on current testing requirements.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u="sng" dirty="0"/>
              <a:t>The concept of rear-facing and forward- facing may become more challenging to communicate as dual direction vehicles are introduced (vehicles that do not truly have front or rear ends)</a:t>
            </a:r>
            <a:endParaRPr u="sng" dirty="0"/>
          </a:p>
        </p:txBody>
      </p:sp>
      <p:sp>
        <p:nvSpPr>
          <p:cNvPr id="352" name="Google Shape;352;p28: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3955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9: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t>Recent international research showed that more consumers would currently prefer a traditional front-facing seating configuration</a:t>
            </a:r>
            <a:endParaRPr dirty="0"/>
          </a:p>
          <a:p>
            <a:pPr marL="457200" marR="0" lvl="1" indent="0" algn="l" rtl="0">
              <a:lnSpc>
                <a:spcPct val="100000"/>
              </a:lnSpc>
              <a:spcBef>
                <a:spcPts val="0"/>
              </a:spcBef>
              <a:spcAft>
                <a:spcPts val="0"/>
              </a:spcAft>
              <a:buClr>
                <a:srgbClr val="000000"/>
              </a:buClr>
              <a:buSzPts val="1400"/>
              <a:buFont typeface="Arial"/>
              <a:buNone/>
            </a:pPr>
            <a:r>
              <a:rPr lang="en-US" dirty="0"/>
              <a:t>Sjaan Koppel, Jesús Jiménez Octavio, Katarina Bohman, David Logan, Wassim Raphael, Leonardo Quintana Jimenez &amp; Francisco Lopez-Valdes (2019) Seating configuration and position preferences in fully automated vehicles, Traffic Injury Prevention, 20:sup2, S103-S109, DOI: 10.1080/15389588.2019.1625336</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study also showed that participants’ preferences varied, however, so instructional, mechanical and legislative guidance will be necessary.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Since parental conveniences are often at odds with safety “best practices,” consumer preferences and behaviors continue to be studied.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It is likely that seating configurations will be more flexible than they are today - allowing for both traditional and nontraditional adjustment.</a:t>
            </a:r>
            <a:endParaRPr dirty="0"/>
          </a:p>
          <a:p>
            <a:pPr marL="0" lvl="0" indent="0" algn="l" rtl="0">
              <a:lnSpc>
                <a:spcPct val="100000"/>
              </a:lnSpc>
              <a:spcBef>
                <a:spcPts val="0"/>
              </a:spcBef>
              <a:spcAft>
                <a:spcPts val="0"/>
              </a:spcAft>
              <a:buSzPts val="1400"/>
              <a:buNone/>
            </a:pPr>
            <a:endParaRPr dirty="0"/>
          </a:p>
        </p:txBody>
      </p:sp>
      <p:sp>
        <p:nvSpPr>
          <p:cNvPr id="362" name="Google Shape;362;p29: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3989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NOTE: This topic list applies if the full slide deck is used. Custom decks based on condensed timeframes or specialized audiences may require adjustment.</a:t>
            </a:r>
            <a:endParaRPr dirty="0">
              <a:solidFill>
                <a:srgbClr val="000000"/>
              </a:solidFill>
              <a:latin typeface="Arial"/>
              <a:ea typeface="Arial"/>
              <a:cs typeface="Arial"/>
              <a:sym typeface="Arial"/>
            </a:endParaRPr>
          </a:p>
        </p:txBody>
      </p:sp>
      <p:sp>
        <p:nvSpPr>
          <p:cNvPr id="96" name="Google Shape;96;p2: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spTree>
    <p:extLst>
      <p:ext uri="{BB962C8B-B14F-4D97-AF65-F5344CB8AC3E}">
        <p14:creationId xmlns:p14="http://schemas.microsoft.com/office/powerpoint/2010/main" val="2093278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0: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0: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u="sng" dirty="0">
                <a:solidFill>
                  <a:srgbClr val="000000"/>
                </a:solidFill>
                <a:latin typeface="Arial"/>
                <a:ea typeface="Arial"/>
                <a:cs typeface="Arial"/>
                <a:sym typeface="Arial"/>
              </a:rPr>
              <a:t>Vehicle seats must face front</a:t>
            </a:r>
            <a:r>
              <a:rPr lang="en-US" dirty="0">
                <a:solidFill>
                  <a:srgbClr val="000000"/>
                </a:solidFill>
                <a:latin typeface="Arial"/>
                <a:ea typeface="Arial"/>
                <a:cs typeface="Arial"/>
                <a:sym typeface="Arial"/>
              </a:rPr>
              <a:t> for any </a:t>
            </a:r>
            <a:r>
              <a:rPr lang="en-US" b="1" dirty="0">
                <a:solidFill>
                  <a:srgbClr val="000000"/>
                </a:solidFill>
                <a:latin typeface="Arial"/>
                <a:ea typeface="Arial"/>
                <a:cs typeface="Arial"/>
                <a:sym typeface="Arial"/>
              </a:rPr>
              <a:t>current</a:t>
            </a:r>
            <a:r>
              <a:rPr lang="en-US" dirty="0">
                <a:solidFill>
                  <a:srgbClr val="000000"/>
                </a:solidFill>
                <a:latin typeface="Arial"/>
                <a:ea typeface="Arial"/>
                <a:cs typeface="Arial"/>
                <a:sym typeface="Arial"/>
              </a:rPr>
              <a:t>, add-on rear-facing, forward-facing and belt-positioning booster car seats</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The top left image represents the front-facing test bench that is used for compliance with Federal standards. The simulated bench seat faces front for required car seat compliance.</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The bottom right image is an example of common requirements in car seat instructions: “Use the child restraint only on vehicle seats that face forward.”</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Car seat instructions and vehicle restraint instructions must be followed, including requirements for exclusive use on front-facing vehicle seats</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Vehicle manufacturer instructions must be followed for integrated restraint systems, and may have specific seat configuration guidance when using integrated child restraints</a:t>
            </a:r>
            <a:endParaRPr dirty="0"/>
          </a:p>
        </p:txBody>
      </p:sp>
      <p:sp>
        <p:nvSpPr>
          <p:cNvPr id="372" name="Google Shape;372;p30: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19819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1: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31: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As our vehicle fleets become more autonomous, questions about where responsibility resides do not have firm answers.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We know, however, that young children cannot be held fully responsible for their own safety. Supervision is a must.</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Experts on the Blue Ribbon Panel and the Consortium agree that children under age 13 must be supervised to ensure their safety</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In addition to education and instructions, legislation and other policies are important and will be discussed on additional slides</a:t>
            </a:r>
            <a:endParaRPr dirty="0"/>
          </a:p>
        </p:txBody>
      </p:sp>
      <p:sp>
        <p:nvSpPr>
          <p:cNvPr id="382" name="Google Shape;382;p31: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8334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4: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SAFETY VS CONVENIENCE CLASS DISCUSSION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PRESENTER NOTE: If you need to get the conversation started, the below are some example thoughts:</a:t>
            </a:r>
            <a:endParaRPr dirty="0"/>
          </a:p>
          <a:p>
            <a:pPr marL="457200" lvl="0" indent="-317500" algn="l" rtl="0">
              <a:lnSpc>
                <a:spcPct val="100000"/>
              </a:lnSpc>
              <a:spcBef>
                <a:spcPts val="0"/>
              </a:spcBef>
              <a:spcAft>
                <a:spcPts val="0"/>
              </a:spcAft>
              <a:buSzPts val="1400"/>
              <a:buChar char="-"/>
            </a:pPr>
            <a:r>
              <a:rPr lang="en-US" dirty="0"/>
              <a:t>Unproductive time can be reduced if all occupants are passengers.</a:t>
            </a:r>
            <a:endParaRPr dirty="0"/>
          </a:p>
          <a:p>
            <a:pPr marL="457200" lvl="0" indent="-317500" algn="l" rtl="0">
              <a:lnSpc>
                <a:spcPct val="100000"/>
              </a:lnSpc>
              <a:spcBef>
                <a:spcPts val="0"/>
              </a:spcBef>
              <a:spcAft>
                <a:spcPts val="0"/>
              </a:spcAft>
              <a:buSzPts val="1400"/>
              <a:buChar char="-"/>
            </a:pPr>
            <a:r>
              <a:rPr lang="en-US" dirty="0"/>
              <a:t>This significant amount of time can be spent more productively.</a:t>
            </a:r>
            <a:endParaRPr dirty="0"/>
          </a:p>
          <a:p>
            <a:pPr marL="457200" lvl="0" indent="-317500" algn="l" rtl="0">
              <a:lnSpc>
                <a:spcPct val="100000"/>
              </a:lnSpc>
              <a:spcBef>
                <a:spcPts val="0"/>
              </a:spcBef>
              <a:spcAft>
                <a:spcPts val="0"/>
              </a:spcAft>
              <a:buSzPts val="1400"/>
              <a:buChar char="-"/>
            </a:pPr>
            <a:r>
              <a:rPr lang="en-US" dirty="0"/>
              <a:t>There may also be advantages to community infrastructure. Shared vehicles (AV rideshare, commercial shuttles, delivery vehicles, etc. may not require parking space if they are used more extensively than privately owned vehicles.)</a:t>
            </a:r>
            <a:endParaRPr dirty="0"/>
          </a:p>
          <a:p>
            <a:pPr marL="457200" lvl="0" indent="-317500" algn="l" rtl="0">
              <a:lnSpc>
                <a:spcPct val="100000"/>
              </a:lnSpc>
              <a:spcBef>
                <a:spcPts val="0"/>
              </a:spcBef>
              <a:spcAft>
                <a:spcPts val="0"/>
              </a:spcAft>
              <a:buSzPts val="1400"/>
              <a:buChar char="-"/>
            </a:pPr>
            <a:r>
              <a:rPr lang="en-US" dirty="0"/>
              <a:t>Furthermore, there may be relationship benefits for families who share ride time.</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Safety considerations include:</a:t>
            </a:r>
            <a:endParaRPr dirty="0"/>
          </a:p>
          <a:p>
            <a:pPr marL="457200" lvl="0" indent="-317500" algn="l" rtl="0">
              <a:lnSpc>
                <a:spcPct val="100000"/>
              </a:lnSpc>
              <a:spcBef>
                <a:spcPts val="0"/>
              </a:spcBef>
              <a:spcAft>
                <a:spcPts val="0"/>
              </a:spcAft>
              <a:buSzPts val="1400"/>
              <a:buChar char="-"/>
            </a:pPr>
            <a:r>
              <a:rPr lang="en-US" dirty="0"/>
              <a:t>using car seats and seat belts</a:t>
            </a:r>
            <a:endParaRPr dirty="0"/>
          </a:p>
          <a:p>
            <a:pPr marL="457200" lvl="0" indent="-317500" algn="l" rtl="0">
              <a:lnSpc>
                <a:spcPct val="100000"/>
              </a:lnSpc>
              <a:spcBef>
                <a:spcPts val="0"/>
              </a:spcBef>
              <a:spcAft>
                <a:spcPts val="0"/>
              </a:spcAft>
              <a:buSzPts val="1400"/>
              <a:buChar char="-"/>
            </a:pPr>
            <a:r>
              <a:rPr lang="en-US" dirty="0"/>
              <a:t>correct restraint selection, orientation, installation and use</a:t>
            </a:r>
            <a:endParaRPr dirty="0"/>
          </a:p>
          <a:p>
            <a:pPr marL="457200" lvl="0" indent="-317500" algn="l" rtl="0">
              <a:lnSpc>
                <a:spcPct val="100000"/>
              </a:lnSpc>
              <a:spcBef>
                <a:spcPts val="0"/>
              </a:spcBef>
              <a:spcAft>
                <a:spcPts val="0"/>
              </a:spcAft>
              <a:buSzPts val="1400"/>
              <a:buChar char="-"/>
            </a:pPr>
            <a:r>
              <a:rPr lang="en-US" dirty="0"/>
              <a:t>following child restraint and vehicle manufacturer instructions for vehicle seat orientation</a:t>
            </a:r>
            <a:endParaRPr dirty="0"/>
          </a:p>
          <a:p>
            <a:pPr marL="457200" lvl="0" indent="-317500" algn="l" rtl="0">
              <a:lnSpc>
                <a:spcPct val="100000"/>
              </a:lnSpc>
              <a:spcBef>
                <a:spcPts val="0"/>
              </a:spcBef>
              <a:spcAft>
                <a:spcPts val="0"/>
              </a:spcAft>
              <a:buSzPts val="1400"/>
              <a:buChar char="-"/>
            </a:pPr>
            <a:r>
              <a:rPr lang="en-US" dirty="0"/>
              <a:t>appropriate adult supervision for children under age 13</a:t>
            </a:r>
            <a:endParaRPr dirty="0"/>
          </a:p>
        </p:txBody>
      </p:sp>
      <p:sp>
        <p:nvSpPr>
          <p:cNvPr id="390" name="Google Shape;390;p14: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1387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2: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32: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We have already discussed driver assistance features and self-driving technologies are expected to reduce the number of crashes and related injuries by removing the potential for human error.</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Collision avoidance technology and smart vehicle features are likely to become part of the electronics built into emergency vehicles.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This could reduce the frequency of crashes between ambulances and passenger vehicles.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Communicating with other vehicles on the road is another potential benefit. Waymo, for example, has patented a system that will allow their vehicles to detect emergency vehicles by their lights and sirens and automatically pull over.</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Assistive technologies may also allow medics to focus more attention on patient care than the emergency transport. </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Rideshare services may supplement emergency vehicles for non-emergent patient transport.</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EMS must assure that these advancements allow seamless response and care</a:t>
            </a:r>
            <a:endParaRPr dirty="0"/>
          </a:p>
          <a:p>
            <a:pPr marL="457200" lvl="0" indent="-228600" algn="l" rtl="0">
              <a:lnSpc>
                <a:spcPct val="100000"/>
              </a:lnSpc>
              <a:spcBef>
                <a:spcPts val="0"/>
              </a:spcBef>
              <a:spcAft>
                <a:spcPts val="0"/>
              </a:spcAft>
              <a:buSzPts val="1400"/>
              <a:buFont typeface="Calibri"/>
              <a:buChar char="-"/>
            </a:pPr>
            <a:r>
              <a:rPr lang="en-US" dirty="0"/>
              <a:t>Advocate for supervision requirement</a:t>
            </a:r>
            <a:endParaRPr dirty="0"/>
          </a:p>
          <a:p>
            <a:pPr marL="457200" lvl="0" indent="-228600" algn="l" rtl="0">
              <a:lnSpc>
                <a:spcPct val="100000"/>
              </a:lnSpc>
              <a:spcBef>
                <a:spcPts val="0"/>
              </a:spcBef>
              <a:spcAft>
                <a:spcPts val="0"/>
              </a:spcAft>
              <a:buSzPts val="1400"/>
              <a:buFont typeface="Calibri"/>
              <a:buChar char="-"/>
            </a:pPr>
            <a:r>
              <a:rPr lang="en-US" dirty="0"/>
              <a:t>Restraint requirements and monitoring</a:t>
            </a:r>
            <a:endParaRPr dirty="0"/>
          </a:p>
          <a:p>
            <a:pPr marL="457200" lvl="0" indent="-228600" algn="l" rtl="0">
              <a:lnSpc>
                <a:spcPct val="100000"/>
              </a:lnSpc>
              <a:spcBef>
                <a:spcPts val="0"/>
              </a:spcBef>
              <a:spcAft>
                <a:spcPts val="0"/>
              </a:spcAft>
              <a:buSzPts val="1400"/>
              <a:buFont typeface="Calibri"/>
              <a:buChar char="-"/>
            </a:pPr>
            <a:r>
              <a:rPr lang="en-US" dirty="0"/>
              <a:t>Any technological needs (as we have seen with airbag dangers and disconnection)</a:t>
            </a:r>
            <a:endParaRPr dirty="0"/>
          </a:p>
          <a:p>
            <a:pPr marL="228600" lvl="0" indent="0" algn="l" rtl="0">
              <a:lnSpc>
                <a:spcPct val="100000"/>
              </a:lnSpc>
              <a:spcBef>
                <a:spcPts val="0"/>
              </a:spcBef>
              <a:spcAft>
                <a:spcPts val="0"/>
              </a:spcAft>
              <a:buSzPts val="1400"/>
              <a:buFont typeface="Calibri"/>
              <a:buNone/>
            </a:pPr>
            <a:endParaRPr dirty="0"/>
          </a:p>
          <a:p>
            <a:pPr marL="228600" marR="0" lvl="0" indent="0" algn="l" rtl="0">
              <a:lnSpc>
                <a:spcPct val="100000"/>
              </a:lnSpc>
              <a:spcBef>
                <a:spcPts val="0"/>
              </a:spcBef>
              <a:spcAft>
                <a:spcPts val="0"/>
              </a:spcAft>
              <a:buClr>
                <a:srgbClr val="000000"/>
              </a:buClr>
              <a:buSzPts val="1400"/>
              <a:buFont typeface="Calibri"/>
              <a:buNone/>
            </a:pPr>
            <a:r>
              <a:rPr lang="en-US" dirty="0"/>
              <a:t>ASK: What other benefits might there be for 1</a:t>
            </a:r>
            <a:r>
              <a:rPr lang="en-US" baseline="30000" dirty="0"/>
              <a:t>st</a:t>
            </a:r>
            <a:r>
              <a:rPr lang="en-US" dirty="0"/>
              <a:t> responders? What other issues may 1</a:t>
            </a:r>
            <a:r>
              <a:rPr lang="en-US" baseline="30000" dirty="0"/>
              <a:t>st</a:t>
            </a:r>
            <a:r>
              <a:rPr lang="en-US" dirty="0"/>
              <a:t> responders face?</a:t>
            </a:r>
            <a:endParaRPr dirty="0"/>
          </a:p>
        </p:txBody>
      </p:sp>
      <p:sp>
        <p:nvSpPr>
          <p:cNvPr id="401" name="Google Shape;401;p32: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33</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156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3: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3: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The most significant law enforcement benefit is reducing the likelihood of crashes.</a:t>
            </a:r>
            <a:endParaRPr dirty="0"/>
          </a:p>
          <a:p>
            <a:pPr marL="457200" lvl="0" indent="-228600" algn="l" rtl="0">
              <a:lnSpc>
                <a:spcPct val="100000"/>
              </a:lnSpc>
              <a:spcBef>
                <a:spcPts val="0"/>
              </a:spcBef>
              <a:spcAft>
                <a:spcPts val="0"/>
              </a:spcAft>
              <a:buSzPts val="1400"/>
              <a:buFont typeface="Calibri"/>
              <a:buChar char="-"/>
            </a:pPr>
            <a:r>
              <a:rPr lang="en-US" dirty="0"/>
              <a:t>Human error will be reduced</a:t>
            </a:r>
            <a:endParaRPr dirty="0"/>
          </a:p>
          <a:p>
            <a:pPr marL="457200" lvl="0" indent="-228600" algn="l" rtl="0">
              <a:lnSpc>
                <a:spcPct val="100000"/>
              </a:lnSpc>
              <a:spcBef>
                <a:spcPts val="0"/>
              </a:spcBef>
              <a:spcAft>
                <a:spcPts val="0"/>
              </a:spcAft>
              <a:buSzPts val="1400"/>
              <a:buFont typeface="Calibri"/>
              <a:buChar char="-"/>
            </a:pPr>
            <a:r>
              <a:rPr lang="en-US" dirty="0"/>
              <a:t>Distracted driving will be less concerning with advanced technologies</a:t>
            </a:r>
            <a:endParaRPr dirty="0"/>
          </a:p>
          <a:p>
            <a:pPr marL="457200" lvl="0" indent="-228600" algn="l" rtl="0">
              <a:lnSpc>
                <a:spcPct val="100000"/>
              </a:lnSpc>
              <a:spcBef>
                <a:spcPts val="0"/>
              </a:spcBef>
              <a:spcAft>
                <a:spcPts val="0"/>
              </a:spcAft>
              <a:buSzPts val="1400"/>
              <a:buFont typeface="Calibri"/>
              <a:buChar char="-"/>
            </a:pPr>
            <a:r>
              <a:rPr lang="en-US" dirty="0"/>
              <a:t>Driverless vehicles can eliminate impaired driver crashes</a:t>
            </a:r>
            <a:endParaRPr dirty="0"/>
          </a:p>
          <a:p>
            <a:pPr marL="457200" lvl="0" indent="-228600" algn="l" rtl="0">
              <a:lnSpc>
                <a:spcPct val="100000"/>
              </a:lnSpc>
              <a:spcBef>
                <a:spcPts val="0"/>
              </a:spcBef>
              <a:spcAft>
                <a:spcPts val="0"/>
              </a:spcAft>
              <a:buSzPts val="1400"/>
              <a:buFont typeface="Calibri"/>
              <a:buChar char="-"/>
            </a:pPr>
            <a:r>
              <a:rPr lang="en-US" dirty="0"/>
              <a:t>Officer crashes can be reduced as appropriate features are built into patrol vehicles (and officer distractions are removed)</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There will be some challenges, so law enforcement needs to be represented. Questions include:</a:t>
            </a:r>
            <a:endParaRPr dirty="0"/>
          </a:p>
          <a:p>
            <a:pPr marL="457200" marR="0" lvl="0" indent="-228600" algn="l" rtl="0">
              <a:lnSpc>
                <a:spcPct val="100000"/>
              </a:lnSpc>
              <a:spcBef>
                <a:spcPts val="0"/>
              </a:spcBef>
              <a:spcAft>
                <a:spcPts val="0"/>
              </a:spcAft>
              <a:buSzPts val="1400"/>
              <a:buNone/>
            </a:pPr>
            <a:r>
              <a:rPr lang="en-US" dirty="0"/>
              <a:t>- How was each passenger restrained, including the restraint category, orientation and usage?</a:t>
            </a:r>
            <a:endParaRPr dirty="0"/>
          </a:p>
          <a:p>
            <a:pPr marL="457200" marR="0" lvl="0" indent="-228600" algn="l" rtl="0">
              <a:lnSpc>
                <a:spcPct val="100000"/>
              </a:lnSpc>
              <a:spcBef>
                <a:spcPts val="0"/>
              </a:spcBef>
              <a:spcAft>
                <a:spcPts val="0"/>
              </a:spcAft>
              <a:buSzPts val="1400"/>
              <a:buNone/>
            </a:pPr>
            <a:r>
              <a:rPr lang="en-US" dirty="0"/>
              <a:t>- Did the driver assume emergency control in a Level 2 or 3 vehicle?</a:t>
            </a:r>
            <a:endParaRPr dirty="0"/>
          </a:p>
          <a:p>
            <a:pPr marL="457200" marR="0" lvl="0" indent="-228600" algn="l" rtl="0">
              <a:lnSpc>
                <a:spcPct val="100000"/>
              </a:lnSpc>
              <a:spcBef>
                <a:spcPts val="0"/>
              </a:spcBef>
              <a:spcAft>
                <a:spcPts val="0"/>
              </a:spcAft>
              <a:buSzPts val="1400"/>
              <a:buNone/>
            </a:pPr>
            <a:r>
              <a:rPr lang="en-US" dirty="0"/>
              <a:t>- Who is responsible for crashes in vehicles with no driver?</a:t>
            </a:r>
            <a:endParaRPr dirty="0"/>
          </a:p>
          <a:p>
            <a:pPr marL="457200" marR="0" lvl="0" indent="-228600" algn="l" rtl="0">
              <a:lnSpc>
                <a:spcPct val="100000"/>
              </a:lnSpc>
              <a:spcBef>
                <a:spcPts val="0"/>
              </a:spcBef>
              <a:spcAft>
                <a:spcPts val="0"/>
              </a:spcAft>
              <a:buSzPts val="1400"/>
              <a:buNone/>
            </a:pPr>
            <a:r>
              <a:rPr lang="en-US" dirty="0"/>
              <a:t>- Have laws been updated to include autonomous vehicles?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In addition, special training and familiarity may be required to determine the causes of crashes (human error, equipment failure, software failure, etc.)</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ASK: What other benefits might there be for law enforcement? What other issues might officers face?</a:t>
            </a:r>
            <a:endParaRPr dirty="0"/>
          </a:p>
        </p:txBody>
      </p:sp>
      <p:sp>
        <p:nvSpPr>
          <p:cNvPr id="412" name="Google Shape;412;p33: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34</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8422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4: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In addition to requiring compliance, usage laws are a crucial part of educating road users.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Based on experience with car seat and other vehicle usage laws, many families look to the law as defining safe practices, so these laws must be be complete and represent the products on the market.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experts in the Autonomous Vehicles Consortium have developed model guidance for state legislatures to consider.</a:t>
            </a:r>
            <a:r>
              <a:rPr lang="en-US" b="0" dirty="0"/>
              <a:t> Visit www.safekids.org/AV</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State laws and other policies must consider and address several areas to ensure safety.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Since we have expertise that not all state legislatures have in place, this model law can help assure that important areas are addressed.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Considerations must be brought to legislator attention.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22" name="Google Shape;422;p34: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39630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5: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5: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The image you see is the front page of the model law, and the full law can be downloaded here:</a:t>
            </a:r>
            <a:endParaRPr dirty="0"/>
          </a:p>
          <a:p>
            <a:pPr marL="457200" marR="0" lvl="0" indent="-228600" algn="l" defTabSz="914400" rtl="0" eaLnBrk="1" fontAlgn="auto" latinLnBrk="0" hangingPunct="1">
              <a:lnSpc>
                <a:spcPct val="100000"/>
              </a:lnSpc>
              <a:spcBef>
                <a:spcPts val="0"/>
              </a:spcBef>
              <a:spcAft>
                <a:spcPts val="0"/>
              </a:spcAft>
              <a:buClrTx/>
              <a:buSzPts val="1400"/>
              <a:buFontTx/>
              <a:buNone/>
              <a:tabLst/>
              <a:defRPr/>
            </a:pPr>
            <a:r>
              <a:rPr lang="en-US" b="1" dirty="0"/>
              <a:t>(direct download at www.safekids.org/AVs for model law – and double check to be sure the model law image is the most current)</a:t>
            </a:r>
            <a:endParaRPr b="1"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While the law wording goes into more detail, topics addressed include:</a:t>
            </a:r>
            <a:endParaRPr dirty="0"/>
          </a:p>
          <a:p>
            <a:pPr marL="171450" lvl="0" indent="-171450" algn="l" rtl="0">
              <a:lnSpc>
                <a:spcPct val="100000"/>
              </a:lnSpc>
              <a:spcBef>
                <a:spcPts val="0"/>
              </a:spcBef>
              <a:spcAft>
                <a:spcPts val="0"/>
              </a:spcAft>
              <a:buSzPts val="1400"/>
              <a:buFont typeface="Calibri"/>
              <a:buChar char="-"/>
            </a:pPr>
            <a:r>
              <a:rPr lang="en-US" dirty="0"/>
              <a:t>Expectations for responsible parties</a:t>
            </a:r>
            <a:endParaRPr dirty="0"/>
          </a:p>
          <a:p>
            <a:pPr marL="171450" lvl="0" indent="-171450" algn="l" rtl="0">
              <a:lnSpc>
                <a:spcPct val="100000"/>
              </a:lnSpc>
              <a:spcBef>
                <a:spcPts val="0"/>
              </a:spcBef>
              <a:spcAft>
                <a:spcPts val="0"/>
              </a:spcAft>
              <a:buSzPts val="1400"/>
              <a:buFont typeface="Calibri"/>
              <a:buChar char="-"/>
            </a:pPr>
            <a:r>
              <a:rPr lang="en-US" dirty="0"/>
              <a:t>Requirement that children under 13 are supervised</a:t>
            </a:r>
            <a:endParaRPr dirty="0"/>
          </a:p>
          <a:p>
            <a:pPr marL="171450" lvl="0" indent="-171450" algn="l" rtl="0">
              <a:lnSpc>
                <a:spcPct val="100000"/>
              </a:lnSpc>
              <a:spcBef>
                <a:spcPts val="0"/>
              </a:spcBef>
              <a:spcAft>
                <a:spcPts val="0"/>
              </a:spcAft>
              <a:buSzPts val="1400"/>
              <a:buFont typeface="Calibri"/>
              <a:buChar char="-"/>
            </a:pPr>
            <a:r>
              <a:rPr lang="en-US" dirty="0"/>
              <a:t>Requirement that all occupants must be properly restrained</a:t>
            </a:r>
            <a:endParaRPr dirty="0"/>
          </a:p>
          <a:p>
            <a:pPr marL="171450" lvl="0" indent="-171450" algn="l" rtl="0">
              <a:lnSpc>
                <a:spcPct val="100000"/>
              </a:lnSpc>
              <a:spcBef>
                <a:spcPts val="0"/>
              </a:spcBef>
              <a:spcAft>
                <a:spcPts val="0"/>
              </a:spcAft>
              <a:buSzPts val="1400"/>
              <a:buFont typeface="Calibri"/>
              <a:buChar char="-"/>
            </a:pPr>
            <a:r>
              <a:rPr lang="en-US" dirty="0"/>
              <a:t>Requirement for autonomous vehicles carrying children to “sense and notify” if a child is unrestrained</a:t>
            </a:r>
            <a:endParaRPr dirty="0"/>
          </a:p>
          <a:p>
            <a:pPr marL="171450" lvl="0" indent="-171450" algn="l" rtl="0">
              <a:lnSpc>
                <a:spcPct val="100000"/>
              </a:lnSpc>
              <a:spcBef>
                <a:spcPts val="0"/>
              </a:spcBef>
              <a:spcAft>
                <a:spcPts val="0"/>
              </a:spcAft>
              <a:buSzPts val="1400"/>
              <a:buFont typeface="Calibri"/>
              <a:buChar char="-"/>
            </a:pPr>
            <a:r>
              <a:rPr lang="en-US" dirty="0"/>
              <a:t>Definitions that are specific to this law and the technology it includes</a:t>
            </a:r>
            <a:endParaRPr dirty="0"/>
          </a:p>
          <a:p>
            <a:pPr marL="171450" lvl="0" indent="-82550" algn="l" rtl="0">
              <a:lnSpc>
                <a:spcPct val="100000"/>
              </a:lnSpc>
              <a:spcBef>
                <a:spcPts val="0"/>
              </a:spcBef>
              <a:spcAft>
                <a:spcPts val="0"/>
              </a:spcAft>
              <a:buSzPts val="1400"/>
              <a:buFont typeface="Calibri"/>
              <a:buNone/>
            </a:pPr>
            <a:endParaRPr dirty="0"/>
          </a:p>
          <a:p>
            <a:pPr marL="0" lvl="0" indent="0" algn="l" rtl="0">
              <a:lnSpc>
                <a:spcPct val="100000"/>
              </a:lnSpc>
              <a:spcBef>
                <a:spcPts val="0"/>
              </a:spcBef>
              <a:spcAft>
                <a:spcPts val="0"/>
              </a:spcAft>
              <a:buSzPts val="1400"/>
              <a:buFont typeface="Calibri"/>
              <a:buNone/>
            </a:pPr>
            <a:r>
              <a:rPr lang="en-US" dirty="0"/>
              <a:t>NOTE: This model law is designed to supplement other vehicle and restraint requirements, which vary by state. It does not replace existing policies.</a:t>
            </a:r>
            <a:endParaRPr dirty="0"/>
          </a:p>
          <a:p>
            <a:pPr marL="457200" marR="0" lvl="0" indent="-228600" algn="l" rtl="0">
              <a:lnSpc>
                <a:spcPct val="100000"/>
              </a:lnSpc>
              <a:spcBef>
                <a:spcPts val="0"/>
              </a:spcBef>
              <a:spcAft>
                <a:spcPts val="0"/>
              </a:spcAft>
              <a:buSzPts val="1400"/>
              <a:buNone/>
            </a:pPr>
            <a:endParaRPr dirty="0"/>
          </a:p>
        </p:txBody>
      </p:sp>
      <p:sp>
        <p:nvSpPr>
          <p:cNvPr id="431" name="Google Shape;431;p35: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36</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0084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6: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36: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As vehicles become more autonomous, children must not be an afterthought!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Communicating relevant information to designers, developers, regulators and marketers is a crucial role of Consortium members.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next several slides look at that from a safety perspective.</a:t>
            </a:r>
            <a:endParaRPr dirty="0"/>
          </a:p>
        </p:txBody>
      </p:sp>
      <p:sp>
        <p:nvSpPr>
          <p:cNvPr id="440" name="Google Shape;440;p36: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dirty="0"/>
          </a:p>
        </p:txBody>
      </p:sp>
    </p:spTree>
    <p:extLst>
      <p:ext uri="{BB962C8B-B14F-4D97-AF65-F5344CB8AC3E}">
        <p14:creationId xmlns:p14="http://schemas.microsoft.com/office/powerpoint/2010/main" val="1318447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7: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37: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u="sng" dirty="0"/>
              <a:t>Safe Kids Worldwide Involvement in AV activities:</a:t>
            </a:r>
            <a:endParaRPr u="sng"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 mentioned, assisted driving features have been in development and use since the 1950s and advanced assistance features since the early 2000s.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Child safety advocate involvement has been comparatively recent, and is becoming more robust.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 new research and other information become available, advocate involvement is crucial.</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must ensure that child safety is on the table at every stage of development, regulation, legislation and education.</a:t>
            </a:r>
            <a:endParaRPr dirty="0"/>
          </a:p>
        </p:txBody>
      </p:sp>
      <p:sp>
        <p:nvSpPr>
          <p:cNvPr id="470" name="Google Shape;470;p37: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dirty="0"/>
          </a:p>
        </p:txBody>
      </p:sp>
    </p:spTree>
    <p:extLst>
      <p:ext uri="{BB962C8B-B14F-4D97-AF65-F5344CB8AC3E}">
        <p14:creationId xmlns:p14="http://schemas.microsoft.com/office/powerpoint/2010/main" val="1645750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8: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8: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Part of the process for of advocacy is raising awareness within its own ranks.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Individuals across the USA and extending to other countries are certified Child Passenger Safety Technicians.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These technicians play an important role in educating families on safe “best practices” and interacting with those families to identify and resolve issues.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CPS Techs also play a role in communicating issues to manufacturers and regulators while encouraging the families they work with to do the same.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Another key communication goal of the Consortium is to appropriately convey safety issues and practices to and through this network of educators.</a:t>
            </a:r>
            <a:endParaRPr dirty="0"/>
          </a:p>
          <a:p>
            <a:pPr marL="0" lvl="0" indent="0" algn="l" rtl="0">
              <a:lnSpc>
                <a:spcPct val="100000"/>
              </a:lnSpc>
              <a:spcBef>
                <a:spcPts val="0"/>
              </a:spcBef>
              <a:spcAft>
                <a:spcPts val="0"/>
              </a:spcAft>
              <a:buSzPts val="1400"/>
              <a:buNone/>
            </a:pPr>
            <a:endParaRPr dirty="0"/>
          </a:p>
        </p:txBody>
      </p:sp>
      <p:sp>
        <p:nvSpPr>
          <p:cNvPr id="534" name="Google Shape;534;p38: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dirty="0"/>
          </a:p>
        </p:txBody>
      </p:sp>
    </p:spTree>
    <p:extLst>
      <p:ext uri="{BB962C8B-B14F-4D97-AF65-F5344CB8AC3E}">
        <p14:creationId xmlns:p14="http://schemas.microsoft.com/office/powerpoint/2010/main" val="2793422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While the concept of automated driving seems futuristic to many people, systems have been developed and integrated for over 60 years.</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Many more advanced technologies were developed and have been evolving over the past 20 years, and continue to evolve and be tested today.</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US" dirty="0"/>
              <a:t>Additional information and examples are on the slides that follow.</a:t>
            </a:r>
            <a:endParaRPr dirty="0"/>
          </a:p>
        </p:txBody>
      </p:sp>
      <p:sp>
        <p:nvSpPr>
          <p:cNvPr id="104" name="Google Shape;104;p3: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9621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9: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39: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Child passenger safety advocates, including technicians and instructors, have an important role in the educational process.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As new technologies evolve, there will likely be additional variables for caregivers to consider.</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b="1" dirty="0"/>
              <a:t>Restraints:</a:t>
            </a:r>
            <a:endParaRPr dirty="0"/>
          </a:p>
          <a:p>
            <a:pPr marL="457200" lvl="0" indent="-228600" algn="l" rtl="0">
              <a:lnSpc>
                <a:spcPct val="100000"/>
              </a:lnSpc>
              <a:spcBef>
                <a:spcPts val="0"/>
              </a:spcBef>
              <a:spcAft>
                <a:spcPts val="0"/>
              </a:spcAft>
              <a:buSzPts val="1400"/>
              <a:buFont typeface="Calibri"/>
              <a:buChar char="-"/>
            </a:pPr>
            <a:r>
              <a:rPr lang="en-US" dirty="0"/>
              <a:t>Crashes can and will occur, so proper restraint remains important</a:t>
            </a:r>
            <a:endParaRPr dirty="0"/>
          </a:p>
          <a:p>
            <a:pPr marL="457200" lvl="0" indent="-228600" algn="l" rtl="0">
              <a:lnSpc>
                <a:spcPct val="100000"/>
              </a:lnSpc>
              <a:spcBef>
                <a:spcPts val="0"/>
              </a:spcBef>
              <a:spcAft>
                <a:spcPts val="0"/>
              </a:spcAft>
              <a:buSzPts val="1400"/>
              <a:buFont typeface="Calibri"/>
              <a:buChar char="-"/>
            </a:pPr>
            <a:r>
              <a:rPr lang="en-US" dirty="0"/>
              <a:t>Currently available child restraints may only be used on vehicle seats that face forward, as they do in the vehicles of today.</a:t>
            </a:r>
            <a:endParaRPr dirty="0"/>
          </a:p>
          <a:p>
            <a:pPr marL="914400" lvl="1" indent="-228600" algn="l" rtl="0">
              <a:lnSpc>
                <a:spcPct val="100000"/>
              </a:lnSpc>
              <a:spcBef>
                <a:spcPts val="0"/>
              </a:spcBef>
              <a:spcAft>
                <a:spcPts val="0"/>
              </a:spcAft>
              <a:buSzPts val="1400"/>
              <a:buNone/>
            </a:pPr>
            <a:r>
              <a:rPr lang="en-US" dirty="0"/>
              <a:t>- If future systems are developed for nontraditional seating, the car seat and vehicle instructions must be followed.</a:t>
            </a:r>
            <a:endParaRPr dirty="0"/>
          </a:p>
          <a:p>
            <a:pPr marL="457200" lvl="0" indent="-228600" algn="l" rtl="0">
              <a:lnSpc>
                <a:spcPct val="100000"/>
              </a:lnSpc>
              <a:spcBef>
                <a:spcPts val="0"/>
              </a:spcBef>
              <a:spcAft>
                <a:spcPts val="0"/>
              </a:spcAft>
              <a:buSzPts val="1400"/>
              <a:buFont typeface="Calibri"/>
              <a:buChar char="-"/>
            </a:pPr>
            <a:r>
              <a:rPr lang="en-US" dirty="0"/>
              <a:t>The 4 steps of restraint must be followed, delaying transitions for as long as manufacturer instructions allow.</a:t>
            </a:r>
            <a:endParaRPr dirty="0"/>
          </a:p>
          <a:p>
            <a:pPr marL="457200" marR="0" lvl="0" indent="-228600" algn="l" rtl="0">
              <a:lnSpc>
                <a:spcPct val="100000"/>
              </a:lnSpc>
              <a:spcBef>
                <a:spcPts val="0"/>
              </a:spcBef>
              <a:spcAft>
                <a:spcPts val="0"/>
              </a:spcAft>
              <a:buClr>
                <a:srgbClr val="000000"/>
              </a:buClr>
              <a:buSzPts val="1400"/>
              <a:buFont typeface="Calibri"/>
              <a:buChar char="-"/>
            </a:pPr>
            <a:r>
              <a:rPr lang="en-US" dirty="0"/>
              <a:t>Car seats will still be required to have installation processes for seat belts as well as LATCH.</a:t>
            </a:r>
            <a:endParaRPr dirty="0"/>
          </a:p>
          <a:p>
            <a:pPr marL="457200" marR="0" lvl="0" indent="-228600" algn="l" rtl="0">
              <a:lnSpc>
                <a:spcPct val="100000"/>
              </a:lnSpc>
              <a:spcBef>
                <a:spcPts val="0"/>
              </a:spcBef>
              <a:spcAft>
                <a:spcPts val="0"/>
              </a:spcAft>
              <a:buClr>
                <a:srgbClr val="000000"/>
              </a:buClr>
              <a:buSzPts val="1400"/>
              <a:buFont typeface="Calibri"/>
              <a:buChar char="-"/>
            </a:pPr>
            <a:r>
              <a:rPr lang="en-US" dirty="0"/>
              <a:t>Tethers should be used for forward-facing car seats, whether installed with seat belts or lower anchors.</a:t>
            </a:r>
            <a:endParaRPr dirty="0"/>
          </a:p>
          <a:p>
            <a:pPr marL="457200" lvl="0" indent="-228600" algn="l" rtl="0">
              <a:lnSpc>
                <a:spcPct val="100000"/>
              </a:lnSpc>
              <a:spcBef>
                <a:spcPts val="0"/>
              </a:spcBef>
              <a:spcAft>
                <a:spcPts val="0"/>
              </a:spcAft>
              <a:buSzPts val="1400"/>
              <a:buFont typeface="Calibri"/>
              <a:buChar char="-"/>
            </a:pPr>
            <a:r>
              <a:rPr lang="en-US" dirty="0"/>
              <a:t>All manufacturer instructions (car seat and vehicle) must be followed, along with state law requirements.</a:t>
            </a:r>
            <a:endParaRPr dirty="0"/>
          </a:p>
          <a:p>
            <a:pPr marL="457200" marR="0" lvl="0" indent="-228600" algn="l" rtl="0">
              <a:lnSpc>
                <a:spcPct val="100000"/>
              </a:lnSpc>
              <a:spcBef>
                <a:spcPts val="0"/>
              </a:spcBef>
              <a:spcAft>
                <a:spcPts val="0"/>
              </a:spcAft>
              <a:buClr>
                <a:srgbClr val="000000"/>
              </a:buClr>
              <a:buSzPts val="1400"/>
              <a:buFont typeface="Calibri"/>
              <a:buChar char="-"/>
            </a:pPr>
            <a:r>
              <a:rPr lang="en-US" dirty="0"/>
              <a:t>Vehicle instructions must be followed for integrated (built-in) restraint systems</a:t>
            </a:r>
            <a:endParaRPr dirty="0"/>
          </a:p>
          <a:p>
            <a:pPr marL="228600" marR="0" lvl="0" indent="0" algn="l" rtl="0">
              <a:lnSpc>
                <a:spcPct val="100000"/>
              </a:lnSpc>
              <a:spcBef>
                <a:spcPts val="0"/>
              </a:spcBef>
              <a:spcAft>
                <a:spcPts val="0"/>
              </a:spcAft>
              <a:buClr>
                <a:srgbClr val="000000"/>
              </a:buClr>
              <a:buSzPts val="1400"/>
              <a:buFont typeface="Calibri"/>
              <a:buNone/>
            </a:pPr>
            <a:endParaRPr dirty="0"/>
          </a:p>
          <a:p>
            <a:pPr marL="228600" marR="0" lvl="0" indent="0" algn="l" rtl="0">
              <a:lnSpc>
                <a:spcPct val="100000"/>
              </a:lnSpc>
              <a:spcBef>
                <a:spcPts val="0"/>
              </a:spcBef>
              <a:spcAft>
                <a:spcPts val="0"/>
              </a:spcAft>
              <a:buClr>
                <a:srgbClr val="000000"/>
              </a:buClr>
              <a:buSzPts val="1400"/>
              <a:buFont typeface="Calibri"/>
              <a:buNone/>
            </a:pPr>
            <a:r>
              <a:rPr lang="en-US" b="1" dirty="0"/>
              <a:t>Air bags:</a:t>
            </a:r>
            <a:endParaRPr dirty="0"/>
          </a:p>
          <a:p>
            <a:pPr marL="457200" lvl="0" indent="-228600" algn="l" rtl="0">
              <a:lnSpc>
                <a:spcPct val="100000"/>
              </a:lnSpc>
              <a:spcBef>
                <a:spcPts val="0"/>
              </a:spcBef>
              <a:spcAft>
                <a:spcPts val="0"/>
              </a:spcAft>
              <a:buSzPts val="1400"/>
              <a:buFont typeface="Calibri"/>
              <a:buChar char="-"/>
            </a:pPr>
            <a:r>
              <a:rPr lang="en-US" dirty="0"/>
              <a:t>Children should be positioned away from active frontal air bags, as required or recommended by vehicle and car seat instructions.</a:t>
            </a:r>
            <a:endParaRPr dirty="0"/>
          </a:p>
          <a:p>
            <a:pPr marL="457200" lvl="0" indent="-228600" algn="l" rtl="0">
              <a:lnSpc>
                <a:spcPct val="100000"/>
              </a:lnSpc>
              <a:spcBef>
                <a:spcPts val="0"/>
              </a:spcBef>
              <a:spcAft>
                <a:spcPts val="0"/>
              </a:spcAft>
              <a:buSzPts val="1400"/>
              <a:buFont typeface="Calibri"/>
              <a:buChar char="-"/>
            </a:pPr>
            <a:r>
              <a:rPr lang="en-US" dirty="0"/>
              <a:t>Rear-facing car seats must </a:t>
            </a:r>
            <a:r>
              <a:rPr lang="en-US" b="1" dirty="0"/>
              <a:t>never</a:t>
            </a:r>
            <a:r>
              <a:rPr lang="en-US" dirty="0"/>
              <a:t> be used in seating positions with active frontal air bags</a:t>
            </a:r>
            <a:endParaRPr dirty="0"/>
          </a:p>
          <a:p>
            <a:pPr marL="457200" lvl="0" indent="-228600" algn="l" rtl="0">
              <a:lnSpc>
                <a:spcPct val="100000"/>
              </a:lnSpc>
              <a:spcBef>
                <a:spcPts val="0"/>
              </a:spcBef>
              <a:spcAft>
                <a:spcPts val="0"/>
              </a:spcAft>
              <a:buSzPts val="1400"/>
              <a:buFont typeface="Calibri"/>
              <a:buChar char="-"/>
            </a:pPr>
            <a:r>
              <a:rPr lang="en-US" dirty="0"/>
              <a:t>As air bags evolve and are added to more seating positions, instructions and warnings must be followed.</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b="1" dirty="0"/>
              <a:t>Supervision:</a:t>
            </a:r>
            <a:endParaRPr dirty="0"/>
          </a:p>
          <a:p>
            <a:pPr marL="457200" lvl="0" indent="-228600" algn="l" rtl="0">
              <a:lnSpc>
                <a:spcPct val="100000"/>
              </a:lnSpc>
              <a:spcBef>
                <a:spcPts val="0"/>
              </a:spcBef>
              <a:spcAft>
                <a:spcPts val="0"/>
              </a:spcAft>
              <a:buSzPts val="1400"/>
              <a:buFont typeface="Calibri"/>
              <a:buChar char="-"/>
            </a:pPr>
            <a:r>
              <a:rPr lang="en-US" dirty="0"/>
              <a:t>While driverless vehicles may allow for unlicensed users to travel, children need supervision to ensure their safety.</a:t>
            </a:r>
            <a:endParaRPr dirty="0"/>
          </a:p>
          <a:p>
            <a:pPr marL="457200" lvl="0" indent="-228600" algn="l" rtl="0">
              <a:lnSpc>
                <a:spcPct val="100000"/>
              </a:lnSpc>
              <a:spcBef>
                <a:spcPts val="0"/>
              </a:spcBef>
              <a:spcAft>
                <a:spcPts val="0"/>
              </a:spcAft>
              <a:buSzPts val="1400"/>
              <a:buFont typeface="Calibri"/>
              <a:buChar char="-"/>
            </a:pPr>
            <a:r>
              <a:rPr lang="en-US" dirty="0"/>
              <a:t>Children under age 13 must travel with a mature caregiver to monitor restraint use, behavior and other choices.</a:t>
            </a:r>
            <a:endParaRPr dirty="0"/>
          </a:p>
          <a:p>
            <a:pPr marL="457200" lvl="0" indent="-228600" algn="l" rtl="0">
              <a:lnSpc>
                <a:spcPct val="100000"/>
              </a:lnSpc>
              <a:spcBef>
                <a:spcPts val="0"/>
              </a:spcBef>
              <a:spcAft>
                <a:spcPts val="0"/>
              </a:spcAft>
              <a:buSzPts val="1400"/>
              <a:buChar char="-"/>
            </a:pPr>
            <a:r>
              <a:rPr lang="en-US" dirty="0"/>
              <a:t>Our model law requires supervision by an adult age 18 or older.</a:t>
            </a:r>
            <a:endParaRPr dirty="0">
              <a:solidFill>
                <a:srgbClr val="0000FF"/>
              </a:solidFill>
            </a:endParaRPr>
          </a:p>
          <a:p>
            <a:pPr marL="228600" lvl="0" indent="0" algn="l" rtl="0">
              <a:lnSpc>
                <a:spcPct val="100000"/>
              </a:lnSpc>
              <a:spcBef>
                <a:spcPts val="0"/>
              </a:spcBef>
              <a:spcAft>
                <a:spcPts val="0"/>
              </a:spcAft>
              <a:buSzPts val="1400"/>
              <a:buFont typeface="Calibri"/>
              <a:buNone/>
            </a:pPr>
            <a:endParaRPr dirty="0"/>
          </a:p>
          <a:p>
            <a:pPr marL="228600" lvl="0" indent="0" algn="l" rtl="0">
              <a:lnSpc>
                <a:spcPct val="100000"/>
              </a:lnSpc>
              <a:spcBef>
                <a:spcPts val="0"/>
              </a:spcBef>
              <a:spcAft>
                <a:spcPts val="0"/>
              </a:spcAft>
              <a:buSzPts val="1400"/>
              <a:buFont typeface="Calibri"/>
              <a:buNone/>
            </a:pPr>
            <a:r>
              <a:rPr lang="en-US" dirty="0"/>
              <a:t>ASK: Can you think of other questions caregivers may have, or situations that may require specialized education?</a:t>
            </a:r>
            <a:endParaRPr dirty="0"/>
          </a:p>
          <a:p>
            <a:pPr marL="457200" marR="0" lvl="0" indent="-228600" algn="l" rtl="0">
              <a:lnSpc>
                <a:spcPct val="100000"/>
              </a:lnSpc>
              <a:spcBef>
                <a:spcPts val="0"/>
              </a:spcBef>
              <a:spcAft>
                <a:spcPts val="0"/>
              </a:spcAft>
              <a:buSzPts val="1400"/>
              <a:buNone/>
            </a:pPr>
            <a:endParaRPr dirty="0"/>
          </a:p>
        </p:txBody>
      </p:sp>
      <p:sp>
        <p:nvSpPr>
          <p:cNvPr id="544" name="Google Shape;544;p39: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1260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0: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As advanced assisted driving and autonomous vehicle features expand and evolve, it is crucial that developers, vehicle manufacturers, car seat manufacturers, regulators, safety experts and advocates communicate.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One recent example where that did not occur as well as it should have is related to air bags:</a:t>
            </a:r>
            <a:endParaRPr dirty="0"/>
          </a:p>
          <a:p>
            <a:pPr marL="171450" lvl="0" indent="-171450" algn="l" rtl="0">
              <a:lnSpc>
                <a:spcPct val="100000"/>
              </a:lnSpc>
              <a:spcBef>
                <a:spcPts val="0"/>
              </a:spcBef>
              <a:spcAft>
                <a:spcPts val="0"/>
              </a:spcAft>
              <a:buSzPts val="1400"/>
              <a:buFont typeface="Calibri"/>
              <a:buChar char="-"/>
            </a:pPr>
            <a:r>
              <a:rPr lang="en-US" dirty="0"/>
              <a:t>the technology was being developed and tested for over 30 years before frontal air bags were mandated in the mid-1990s</a:t>
            </a:r>
            <a:endParaRPr dirty="0"/>
          </a:p>
          <a:p>
            <a:pPr marL="171450" lvl="0" indent="-171450" algn="l" rtl="0">
              <a:lnSpc>
                <a:spcPct val="100000"/>
              </a:lnSpc>
              <a:spcBef>
                <a:spcPts val="0"/>
              </a:spcBef>
              <a:spcAft>
                <a:spcPts val="0"/>
              </a:spcAft>
              <a:buSzPts val="1400"/>
              <a:buFont typeface="Calibri"/>
              <a:buChar char="-"/>
            </a:pPr>
            <a:r>
              <a:rPr lang="en-US" dirty="0"/>
              <a:t>air bags were seen as a way to reduce motor vehicle injuries and fatalities</a:t>
            </a:r>
            <a:endParaRPr dirty="0"/>
          </a:p>
          <a:p>
            <a:pPr marL="171450" lvl="0" indent="-171450" algn="l" rtl="0">
              <a:lnSpc>
                <a:spcPct val="100000"/>
              </a:lnSpc>
              <a:spcBef>
                <a:spcPts val="0"/>
              </a:spcBef>
              <a:spcAft>
                <a:spcPts val="0"/>
              </a:spcAft>
              <a:buSzPts val="1400"/>
              <a:buFont typeface="Calibri"/>
              <a:buChar char="-"/>
            </a:pPr>
            <a:r>
              <a:rPr lang="en-US" dirty="0"/>
              <a:t>The early devices could hurt or kill children who were in front seats in either rear-facing car seats or not properly seated and restrained at all</a:t>
            </a:r>
            <a:endParaRPr dirty="0"/>
          </a:p>
          <a:p>
            <a:pPr marL="171450" lvl="0" indent="-171450" algn="l" rtl="0">
              <a:lnSpc>
                <a:spcPct val="100000"/>
              </a:lnSpc>
              <a:spcBef>
                <a:spcPts val="0"/>
              </a:spcBef>
              <a:spcAft>
                <a:spcPts val="0"/>
              </a:spcAft>
              <a:buSzPts val="1400"/>
              <a:buFont typeface="Calibri"/>
              <a:buChar char="-"/>
            </a:pPr>
            <a:r>
              <a:rPr lang="en-US" dirty="0"/>
              <a:t>over 120 children were killed</a:t>
            </a:r>
            <a:endParaRPr dirty="0"/>
          </a:p>
          <a:p>
            <a:pPr marL="0" lvl="0" indent="0" algn="l" rtl="0">
              <a:lnSpc>
                <a:spcPct val="100000"/>
              </a:lnSpc>
              <a:spcBef>
                <a:spcPts val="0"/>
              </a:spcBef>
              <a:spcAft>
                <a:spcPts val="0"/>
              </a:spcAft>
              <a:buSzPts val="1400"/>
              <a:buFont typeface="Calibri"/>
              <a:buNone/>
            </a:pPr>
            <a:endParaRPr dirty="0"/>
          </a:p>
          <a:p>
            <a:pPr marL="0" lvl="0" indent="0" algn="l" rtl="0">
              <a:lnSpc>
                <a:spcPct val="100000"/>
              </a:lnSpc>
              <a:spcBef>
                <a:spcPts val="0"/>
              </a:spcBef>
              <a:spcAft>
                <a:spcPts val="0"/>
              </a:spcAft>
              <a:buSzPts val="1400"/>
              <a:buFont typeface="Calibri"/>
              <a:buNone/>
            </a:pPr>
            <a:r>
              <a:rPr lang="en-US" dirty="0"/>
              <a:t>In response:</a:t>
            </a:r>
            <a:endParaRPr dirty="0"/>
          </a:p>
          <a:p>
            <a:pPr marL="171450" lvl="0" indent="-171450" algn="l" rtl="0">
              <a:lnSpc>
                <a:spcPct val="100000"/>
              </a:lnSpc>
              <a:spcBef>
                <a:spcPts val="0"/>
              </a:spcBef>
              <a:spcAft>
                <a:spcPts val="0"/>
              </a:spcAft>
              <a:buSzPts val="1400"/>
              <a:buFont typeface="Calibri"/>
              <a:buChar char="-"/>
            </a:pPr>
            <a:r>
              <a:rPr lang="en-US" dirty="0"/>
              <a:t>education changed: kids ride in rear seats</a:t>
            </a:r>
            <a:endParaRPr dirty="0"/>
          </a:p>
          <a:p>
            <a:pPr marL="171450" lvl="0" indent="-171450" algn="l" rtl="0">
              <a:lnSpc>
                <a:spcPct val="100000"/>
              </a:lnSpc>
              <a:spcBef>
                <a:spcPts val="0"/>
              </a:spcBef>
              <a:spcAft>
                <a:spcPts val="0"/>
              </a:spcAft>
              <a:buSzPts val="1400"/>
              <a:buFont typeface="Calibri"/>
              <a:buChar char="-"/>
            </a:pPr>
            <a:r>
              <a:rPr lang="en-US" dirty="0"/>
              <a:t>some state laws changed, requiring rear seat placement for young children</a:t>
            </a:r>
            <a:endParaRPr dirty="0"/>
          </a:p>
          <a:p>
            <a:pPr marL="171450" lvl="0" indent="-171450" algn="l" rtl="0">
              <a:lnSpc>
                <a:spcPct val="100000"/>
              </a:lnSpc>
              <a:spcBef>
                <a:spcPts val="0"/>
              </a:spcBef>
              <a:spcAft>
                <a:spcPts val="0"/>
              </a:spcAft>
              <a:buSzPts val="1400"/>
              <a:buFont typeface="Calibri"/>
              <a:buChar char="-"/>
            </a:pPr>
            <a:r>
              <a:rPr lang="en-US" dirty="0"/>
              <a:t>instructions and labels were added to car seats and in vehicles regarding the potential danger that air bags pose to young children</a:t>
            </a:r>
            <a:endParaRPr dirty="0"/>
          </a:p>
          <a:p>
            <a:pPr marL="171450" lvl="0" indent="-171450" algn="l" rtl="0">
              <a:lnSpc>
                <a:spcPct val="100000"/>
              </a:lnSpc>
              <a:spcBef>
                <a:spcPts val="0"/>
              </a:spcBef>
              <a:spcAft>
                <a:spcPts val="0"/>
              </a:spcAft>
              <a:buSzPts val="1400"/>
              <a:buFont typeface="Calibri"/>
              <a:buChar char="-"/>
            </a:pPr>
            <a:r>
              <a:rPr lang="en-US" dirty="0"/>
              <a:t>technology changed with depowered air bags and eventually advanced air bags that deactivate if a child is seated in that position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By communicating about emerging features NOW, we can plan and prepare for child safety rather than risking injuries and then responding!</a:t>
            </a:r>
            <a:endParaRPr dirty="0"/>
          </a:p>
        </p:txBody>
      </p:sp>
      <p:sp>
        <p:nvSpPr>
          <p:cNvPr id="554" name="Google Shape;554;p40: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2861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1: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One significant concept is that crashes WILL occur as we transition to more advanced technologies.</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Current car seat regulations reflect the most common crashes for manually driven vehicles and therefore simulates frontal crashes on simulated vehicle seats that face the front of the vehicle. While research testing and field data includes other types of crashes, current regulations do not.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we don’t know is how the nature of crashes and the commonality of certain crash types may shift.</a:t>
            </a:r>
            <a:endParaRPr dirty="0"/>
          </a:p>
          <a:p>
            <a:pPr marL="171450" marR="0" lvl="0" indent="-171450" algn="l" rtl="0">
              <a:lnSpc>
                <a:spcPct val="100000"/>
              </a:lnSpc>
              <a:spcBef>
                <a:spcPts val="0"/>
              </a:spcBef>
              <a:spcAft>
                <a:spcPts val="0"/>
              </a:spcAft>
              <a:buClr>
                <a:srgbClr val="000000"/>
              </a:buClr>
              <a:buSzPts val="1400"/>
              <a:buFont typeface="Calibri"/>
              <a:buChar char="-"/>
            </a:pPr>
            <a:r>
              <a:rPr lang="en-US" dirty="0"/>
              <a:t>Will the most common crashes be different for users of autonomous vehicles?</a:t>
            </a:r>
            <a:endParaRPr dirty="0"/>
          </a:p>
          <a:p>
            <a:pPr marL="171450" lvl="0" indent="-171450" algn="l" rtl="0">
              <a:lnSpc>
                <a:spcPct val="100000"/>
              </a:lnSpc>
              <a:spcBef>
                <a:spcPts val="0"/>
              </a:spcBef>
              <a:spcAft>
                <a:spcPts val="0"/>
              </a:spcAft>
              <a:buSzPts val="1400"/>
              <a:buFont typeface="Calibri"/>
              <a:buChar char="-"/>
            </a:pPr>
            <a:r>
              <a:rPr lang="en-US" dirty="0"/>
              <a:t>Are self-driving vehicles more likely to be striking (frontal) or struck (additional crash types)?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Many of our current standards for protecting vehicle drivers and passengers are based on frontal crashes, for example. That is because frontal crashes are the most common type of crash. These occur when a vehicle strikes something (other vehicle, stationary object, etc.).</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To put that in perspective, a 2-vehicle rear-end crash is a frontal crash for the striking vehicle. Likewise a 2-vehicle T-bone (lateral) crash is a frontal crash for the striking vehicle.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This is just one example of why communication among the mentioned groups is crucial for ensuring child safety.</a:t>
            </a:r>
            <a:endParaRPr dirty="0"/>
          </a:p>
          <a:p>
            <a:pPr marL="0" lvl="0" indent="0" algn="l" rtl="0">
              <a:lnSpc>
                <a:spcPct val="100000"/>
              </a:lnSpc>
              <a:spcBef>
                <a:spcPts val="0"/>
              </a:spcBef>
              <a:spcAft>
                <a:spcPts val="0"/>
              </a:spcAft>
              <a:buSzPts val="1400"/>
              <a:buNone/>
            </a:pPr>
            <a:endParaRPr dirty="0"/>
          </a:p>
        </p:txBody>
      </p:sp>
      <p:sp>
        <p:nvSpPr>
          <p:cNvPr id="562" name="Google Shape;562;p41: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6988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2: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In addition, other design considerations regarding children will also be useful.</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Seat Configuration</a:t>
            </a:r>
            <a:endParaRPr dirty="0"/>
          </a:p>
          <a:p>
            <a:pPr marL="0" lvl="0" indent="0" algn="l" rtl="0">
              <a:lnSpc>
                <a:spcPct val="100000"/>
              </a:lnSpc>
              <a:spcBef>
                <a:spcPts val="0"/>
              </a:spcBef>
              <a:spcAft>
                <a:spcPts val="0"/>
              </a:spcAft>
              <a:buSzPts val="1400"/>
              <a:buFont typeface="Calibri"/>
              <a:buNone/>
            </a:pPr>
            <a:r>
              <a:rPr lang="en-US" dirty="0"/>
              <a:t>Seat configurations may be adjustable, but car seat testing uses vehicle seat simulators that face forward. </a:t>
            </a:r>
            <a:endParaRPr dirty="0"/>
          </a:p>
          <a:p>
            <a:pPr marL="171450" lvl="0" indent="-171450" algn="l" rtl="0">
              <a:lnSpc>
                <a:spcPct val="100000"/>
              </a:lnSpc>
              <a:spcBef>
                <a:spcPts val="0"/>
              </a:spcBef>
              <a:spcAft>
                <a:spcPts val="0"/>
              </a:spcAft>
              <a:buSzPts val="1400"/>
              <a:buFont typeface="Calibri"/>
              <a:buChar char="-"/>
            </a:pPr>
            <a:r>
              <a:rPr lang="en-US" dirty="0"/>
              <a:t>Should instructions require vehicle seats to face front for child restraint installation and use use?</a:t>
            </a:r>
            <a:endParaRPr dirty="0"/>
          </a:p>
          <a:p>
            <a:pPr marL="171450" lvl="0" indent="-171450" algn="l" rtl="0">
              <a:lnSpc>
                <a:spcPct val="100000"/>
              </a:lnSpc>
              <a:spcBef>
                <a:spcPts val="0"/>
              </a:spcBef>
              <a:spcAft>
                <a:spcPts val="0"/>
              </a:spcAft>
              <a:buSzPts val="1400"/>
              <a:buFont typeface="Calibri"/>
              <a:buChar char="-"/>
            </a:pPr>
            <a:r>
              <a:rPr lang="en-US" dirty="0"/>
              <a:t>Should there be instructional labels on vehicle seats or belts?</a:t>
            </a:r>
            <a:endParaRPr dirty="0"/>
          </a:p>
          <a:p>
            <a:pPr marL="171450" lvl="0" indent="-171450" algn="l" rtl="0">
              <a:lnSpc>
                <a:spcPct val="100000"/>
              </a:lnSpc>
              <a:spcBef>
                <a:spcPts val="0"/>
              </a:spcBef>
              <a:spcAft>
                <a:spcPts val="0"/>
              </a:spcAft>
              <a:buSzPts val="1400"/>
              <a:buFont typeface="Calibri"/>
              <a:buChar char="-"/>
            </a:pPr>
            <a:r>
              <a:rPr lang="en-US" dirty="0"/>
              <a:t>Should that also apply to booster seats since child restraint manufacturers require it?</a:t>
            </a:r>
            <a:endParaRPr dirty="0"/>
          </a:p>
          <a:p>
            <a:pPr marL="171450" lvl="0" indent="-171450" algn="l" rtl="0">
              <a:lnSpc>
                <a:spcPct val="100000"/>
              </a:lnSpc>
              <a:spcBef>
                <a:spcPts val="0"/>
              </a:spcBef>
              <a:spcAft>
                <a:spcPts val="0"/>
              </a:spcAft>
              <a:buSzPts val="1400"/>
              <a:buFont typeface="Calibri"/>
              <a:buChar char="-"/>
            </a:pPr>
            <a:r>
              <a:rPr lang="en-US" dirty="0"/>
              <a:t>Can mechanical designs block child restraint installation when vehicle seats are not properly oriented to force compliance?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Compatibility</a:t>
            </a:r>
            <a:endParaRPr dirty="0"/>
          </a:p>
          <a:p>
            <a:pPr marL="171450" lvl="0" indent="-171450" algn="l" rtl="0">
              <a:lnSpc>
                <a:spcPct val="100000"/>
              </a:lnSpc>
              <a:spcBef>
                <a:spcPts val="0"/>
              </a:spcBef>
              <a:spcAft>
                <a:spcPts val="0"/>
              </a:spcAft>
              <a:buSzPts val="1400"/>
              <a:buFont typeface="Calibri"/>
              <a:buChar char="-"/>
            </a:pPr>
            <a:r>
              <a:rPr lang="en-US" dirty="0"/>
              <a:t>Will seat belts with rigid buckles allow for the proper installation of current and future car seat models?</a:t>
            </a:r>
            <a:endParaRPr dirty="0"/>
          </a:p>
          <a:p>
            <a:pPr marL="171450" lvl="0" indent="-171450" algn="l" rtl="0">
              <a:lnSpc>
                <a:spcPct val="100000"/>
              </a:lnSpc>
              <a:spcBef>
                <a:spcPts val="0"/>
              </a:spcBef>
              <a:spcAft>
                <a:spcPts val="0"/>
              </a:spcAft>
              <a:buSzPts val="1400"/>
              <a:buFont typeface="Calibri"/>
              <a:buChar char="-"/>
            </a:pPr>
            <a:r>
              <a:rPr lang="en-US" dirty="0"/>
              <a:t>Do we foresee necessary differences in lower anchors or tether anchors to accommodate new seating designs?</a:t>
            </a:r>
            <a:endParaRPr dirty="0"/>
          </a:p>
          <a:p>
            <a:pPr marL="171450" lvl="0" indent="-171450" algn="l" rtl="0">
              <a:lnSpc>
                <a:spcPct val="100000"/>
              </a:lnSpc>
              <a:spcBef>
                <a:spcPts val="0"/>
              </a:spcBef>
              <a:spcAft>
                <a:spcPts val="0"/>
              </a:spcAft>
              <a:buSzPts val="1400"/>
              <a:buFont typeface="Calibri"/>
              <a:buChar char="-"/>
            </a:pPr>
            <a:r>
              <a:rPr lang="en-US" dirty="0"/>
              <a:t>Will new air bag designs negatively interact with certain child restraints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Other</a:t>
            </a:r>
            <a:endParaRPr dirty="0"/>
          </a:p>
          <a:p>
            <a:pPr marL="171450" lvl="0" indent="-171450" algn="l" rtl="0">
              <a:lnSpc>
                <a:spcPct val="100000"/>
              </a:lnSpc>
              <a:spcBef>
                <a:spcPts val="0"/>
              </a:spcBef>
              <a:spcAft>
                <a:spcPts val="0"/>
              </a:spcAft>
              <a:buSzPts val="1400"/>
              <a:buFont typeface="Calibri"/>
              <a:buChar char="-"/>
            </a:pPr>
            <a:r>
              <a:rPr lang="en-US" dirty="0"/>
              <a:t>Driverless vehicles may not have a clear differentiation for front versus rear seats. Will car seats be allowed on the forward-most vehicle seats?</a:t>
            </a:r>
            <a:endParaRPr dirty="0"/>
          </a:p>
          <a:p>
            <a:pPr marL="171450" lvl="0" indent="-171450" algn="l" rtl="0">
              <a:lnSpc>
                <a:spcPct val="100000"/>
              </a:lnSpc>
              <a:spcBef>
                <a:spcPts val="0"/>
              </a:spcBef>
              <a:spcAft>
                <a:spcPts val="0"/>
              </a:spcAft>
              <a:buSzPts val="1400"/>
              <a:buFont typeface="Calibri"/>
              <a:buChar char="-"/>
            </a:pPr>
            <a:r>
              <a:rPr lang="en-US" dirty="0"/>
              <a:t>Will new seating configurations and restraint types allow for interaction among occupants during crash events?</a:t>
            </a:r>
            <a:endParaRPr dirty="0"/>
          </a:p>
          <a:p>
            <a:pPr marL="171450" lvl="0" indent="-171450" algn="l" rtl="0">
              <a:lnSpc>
                <a:spcPct val="100000"/>
              </a:lnSpc>
              <a:spcBef>
                <a:spcPts val="0"/>
              </a:spcBef>
              <a:spcAft>
                <a:spcPts val="0"/>
              </a:spcAft>
              <a:buSzPts val="1400"/>
              <a:buChar char="-"/>
            </a:pPr>
            <a:r>
              <a:rPr lang="en-US" dirty="0"/>
              <a:t>Dual-directional vehicles travel either forward or backward, so rear-facing and forward-facing CRs are less clear.</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This is NOT an exhaustive list!</a:t>
            </a:r>
            <a:endParaRPr dirty="0"/>
          </a:p>
          <a:p>
            <a:pPr marL="171450" lvl="0" indent="-171450" algn="l" rtl="0">
              <a:lnSpc>
                <a:spcPct val="100000"/>
              </a:lnSpc>
              <a:spcBef>
                <a:spcPts val="0"/>
              </a:spcBef>
              <a:spcAft>
                <a:spcPts val="0"/>
              </a:spcAft>
              <a:buSzPts val="1400"/>
              <a:buFont typeface="Calibri"/>
              <a:buChar char="-"/>
            </a:pPr>
            <a:r>
              <a:rPr lang="en-US" dirty="0"/>
              <a:t>Each of these unknown items represents an opportunity for proactive consideration for industry, legislative and educational standards.</a:t>
            </a:r>
            <a:endParaRPr dirty="0"/>
          </a:p>
          <a:p>
            <a:pPr marL="171450" lvl="0" indent="-171450" algn="l" rtl="0">
              <a:lnSpc>
                <a:spcPct val="100000"/>
              </a:lnSpc>
              <a:spcBef>
                <a:spcPts val="0"/>
              </a:spcBef>
              <a:spcAft>
                <a:spcPts val="0"/>
              </a:spcAft>
              <a:buSzPts val="1400"/>
              <a:buFont typeface="Calibri"/>
              <a:buChar char="-"/>
            </a:pPr>
            <a:r>
              <a:rPr lang="en-US" dirty="0"/>
              <a:t>Some must be addressed through education or legislation, while others can be addressed through mechanical processes and regulation.</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rgbClr val="000000"/>
              </a:buClr>
              <a:buSzPts val="1400"/>
              <a:buFont typeface="Arial"/>
              <a:buNone/>
            </a:pPr>
            <a:r>
              <a:rPr lang="en-US" dirty="0"/>
              <a:t>ASK: What other considerations might there be for future regulations, instructions and “best practices”?</a:t>
            </a:r>
            <a:endParaRPr dirty="0"/>
          </a:p>
        </p:txBody>
      </p:sp>
      <p:sp>
        <p:nvSpPr>
          <p:cNvPr id="571" name="Google Shape;571;p42: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0918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3: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43: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In addition to common vehicle uses today, we must consider the variety of uses that is likely to evolve:</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In addition to personal vehicles, autonomous vehicles will likely be used in many other ways, and safe equipment and use is crucial.</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When discussing car seats, we must consider a significant shift from installing them once for an extended period to frequently moving and reinstalling them.</a:t>
            </a: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As we consider shifts from exclusive vehicle ownership by families to multiple-user vehicles (rideshare, rentals, shared ownership, etc.):</a:t>
            </a: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b="1" dirty="0">
                <a:latin typeface="Arial"/>
                <a:ea typeface="Arial"/>
                <a:cs typeface="Arial"/>
                <a:sym typeface="Arial"/>
              </a:rPr>
              <a:t>Car seats will also continue to evolve:</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Certain car seat models may become more portable and lightweight</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Correct installation needs to be even more easily understood and achieved for more frequent installation</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Labels and pictorial instructions may be more important to that process, since they are easily accessed and understood</a:t>
            </a:r>
            <a:endParaRPr dirty="0"/>
          </a:p>
          <a:p>
            <a:pPr marL="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b="1" dirty="0">
                <a:latin typeface="Arial"/>
                <a:ea typeface="Arial"/>
                <a:cs typeface="Arial"/>
                <a:sym typeface="Arial"/>
              </a:rPr>
              <a:t>Consistent Terminology:</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To educate consumers on correct use, appropriate and consistent terminology in marketing, instructions, legislation and other resources is important.</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Reading and comprehension levels must also be considered, along with additional languages.</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By using standardized terminology to describe new concepts, vocabulary expands and new meanings are understood. </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New terms must be understood - While most of us are more familiar with the concept of “Googling” for example, that was not the case a decade ago. </a:t>
            </a:r>
            <a:endParaRPr dirty="0"/>
          </a:p>
          <a:p>
            <a:pPr marL="0" marR="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b="1" dirty="0">
                <a:latin typeface="Arial"/>
                <a:ea typeface="Arial"/>
                <a:cs typeface="Arial"/>
                <a:sym typeface="Arial"/>
              </a:rPr>
              <a:t>Vehicles Will Vary Significantly:</a:t>
            </a:r>
            <a:endParaRPr dirty="0"/>
          </a:p>
          <a:p>
            <a:pPr marL="171450" marR="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Even with common terminology, there will be differences in application due to differences in vehicles. </a:t>
            </a:r>
            <a:endParaRPr dirty="0"/>
          </a:p>
          <a:p>
            <a:pPr marL="171450" marR="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Agreeing to use standardized terms in marketing, instructions, legislation, research and regulations will help minimize misunderstanding.</a:t>
            </a:r>
            <a:endParaRPr dirty="0"/>
          </a:p>
        </p:txBody>
      </p:sp>
      <p:sp>
        <p:nvSpPr>
          <p:cNvPr id="583" name="Google Shape;583;p43: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dirty="0"/>
          </a:p>
        </p:txBody>
      </p:sp>
    </p:spTree>
    <p:extLst>
      <p:ext uri="{BB962C8B-B14F-4D97-AF65-F5344CB8AC3E}">
        <p14:creationId xmlns:p14="http://schemas.microsoft.com/office/powerpoint/2010/main" val="1367832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4: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4: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In addition to terminology, visually representing vehicles with the newest technologies safely is crucial.</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solidFill>
                  <a:srgbClr val="000000"/>
                </a:solidFill>
              </a:rPr>
              <a:t>This image shows that we have a lot of work to do to influence how kids and parents in AVs are represented. </a:t>
            </a:r>
            <a:endParaRPr dirty="0"/>
          </a:p>
          <a:p>
            <a:pPr marL="171450" lvl="0" indent="-171450" algn="l" rtl="0">
              <a:lnSpc>
                <a:spcPct val="100000"/>
              </a:lnSpc>
              <a:spcBef>
                <a:spcPts val="0"/>
              </a:spcBef>
              <a:spcAft>
                <a:spcPts val="0"/>
              </a:spcAft>
              <a:buSzPts val="1400"/>
              <a:buFont typeface="Calibri"/>
              <a:buChar char="-"/>
            </a:pPr>
            <a:r>
              <a:rPr lang="en-US" dirty="0"/>
              <a:t>The image is from when a national magazine publicized our Blue Ribbon Panel report in 2018.</a:t>
            </a:r>
            <a:endParaRPr dirty="0"/>
          </a:p>
          <a:p>
            <a:pPr marL="171450" lvl="0" indent="-171450" algn="l" rtl="0">
              <a:lnSpc>
                <a:spcPct val="100000"/>
              </a:lnSpc>
              <a:spcBef>
                <a:spcPts val="0"/>
              </a:spcBef>
              <a:spcAft>
                <a:spcPts val="0"/>
              </a:spcAft>
              <a:buSzPts val="1400"/>
              <a:buFont typeface="Calibri"/>
              <a:buChar char="-"/>
            </a:pPr>
            <a:r>
              <a:rPr lang="en-US" dirty="0"/>
              <a:t>It shows an uninterested adult and unrestrained kids hanging out a window.  </a:t>
            </a:r>
            <a:endParaRPr dirty="0"/>
          </a:p>
          <a:p>
            <a:pPr marL="171450" lvl="0" indent="-171450" algn="l" rtl="0">
              <a:lnSpc>
                <a:spcPct val="100000"/>
              </a:lnSpc>
              <a:spcBef>
                <a:spcPts val="0"/>
              </a:spcBef>
              <a:spcAft>
                <a:spcPts val="0"/>
              </a:spcAft>
              <a:buSzPts val="1400"/>
              <a:buFont typeface="Calibri"/>
              <a:buChar char="-"/>
            </a:pPr>
            <a:r>
              <a:rPr lang="en-US" dirty="0"/>
              <a:t>Consistency among internal communications teams, media and other communication outlets, and web representations is essential to safety.</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solidFill>
                  <a:srgbClr val="000000"/>
                </a:solidFill>
              </a:rPr>
              <a:t>All stakeholders must commit to ensuring that children are represented in car seats and seat belts following best practices, as we have done and continue to do to enhance child passenger safety education for many years.</a:t>
            </a:r>
            <a:endParaRPr dirty="0"/>
          </a:p>
          <a:p>
            <a:pPr marL="457200" marR="0" lvl="0" indent="-228600" algn="l" rtl="0">
              <a:lnSpc>
                <a:spcPct val="100000"/>
              </a:lnSpc>
              <a:spcBef>
                <a:spcPts val="0"/>
              </a:spcBef>
              <a:spcAft>
                <a:spcPts val="0"/>
              </a:spcAft>
              <a:buSzPts val="1400"/>
              <a:buNone/>
            </a:pPr>
            <a:endParaRPr dirty="0"/>
          </a:p>
        </p:txBody>
      </p:sp>
      <p:sp>
        <p:nvSpPr>
          <p:cNvPr id="591" name="Google Shape;591;p44: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0151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5: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45: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The Autonomous Vehicles Consortium now has a web page full of useful information and links</a:t>
            </a:r>
            <a:endParaRPr dirty="0"/>
          </a:p>
          <a:p>
            <a:pPr marL="0" lvl="0" indent="0" algn="l" rtl="0">
              <a:lnSpc>
                <a:spcPct val="100000"/>
              </a:lnSpc>
              <a:spcBef>
                <a:spcPts val="0"/>
              </a:spcBef>
              <a:spcAft>
                <a:spcPts val="0"/>
              </a:spcAft>
              <a:buSzPts val="1400"/>
              <a:buNone/>
            </a:pPr>
            <a:r>
              <a:rPr lang="en-US" dirty="0"/>
              <a:t>URL: </a:t>
            </a:r>
            <a:r>
              <a:rPr lang="en-US" dirty="0" err="1"/>
              <a:t>www.safekids.org</a:t>
            </a:r>
            <a:r>
              <a:rPr lang="en-US" dirty="0"/>
              <a:t>/AVs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By design, the Consortium focused on two large categories of information:</a:t>
            </a:r>
            <a:endParaRPr dirty="0"/>
          </a:p>
          <a:p>
            <a:pPr marL="171450" lvl="0" indent="-171450" algn="l" rtl="0">
              <a:lnSpc>
                <a:spcPct val="100000"/>
              </a:lnSpc>
              <a:spcBef>
                <a:spcPts val="0"/>
              </a:spcBef>
              <a:spcAft>
                <a:spcPts val="0"/>
              </a:spcAft>
              <a:buSzPts val="1400"/>
              <a:buFont typeface="Calibri"/>
              <a:buChar char="-"/>
            </a:pPr>
            <a:r>
              <a:rPr lang="en-US" dirty="0"/>
              <a:t>The Policy, Legislation &amp; Enforcement group focused on providing information useful to developing policies.</a:t>
            </a:r>
            <a:endParaRPr dirty="0"/>
          </a:p>
          <a:p>
            <a:pPr marL="171450" lvl="0" indent="-171450" algn="l" rtl="0">
              <a:lnSpc>
                <a:spcPct val="100000"/>
              </a:lnSpc>
              <a:spcBef>
                <a:spcPts val="0"/>
              </a:spcBef>
              <a:spcAft>
                <a:spcPts val="0"/>
              </a:spcAft>
              <a:buSzPts val="1400"/>
              <a:buFont typeface="Calibri"/>
              <a:buChar char="-"/>
            </a:pPr>
            <a:r>
              <a:rPr lang="en-US" dirty="0"/>
              <a:t>The Public Information &amp; Education group focused on information that is useful to AV users and the general public</a:t>
            </a:r>
            <a:endParaRPr dirty="0"/>
          </a:p>
          <a:p>
            <a:pPr marL="171450" lvl="0" indent="-171450" algn="l" rtl="0">
              <a:lnSpc>
                <a:spcPct val="100000"/>
              </a:lnSpc>
              <a:spcBef>
                <a:spcPts val="0"/>
              </a:spcBef>
              <a:spcAft>
                <a:spcPts val="0"/>
              </a:spcAft>
              <a:buSzPts val="1400"/>
              <a:buFont typeface="Calibri"/>
              <a:buChar char="-"/>
            </a:pPr>
            <a:r>
              <a:rPr lang="en-US" dirty="0"/>
              <a:t>Information from both groups is available and will be added to as more information becomes available</a:t>
            </a:r>
            <a:endParaRPr dirty="0"/>
          </a:p>
          <a:p>
            <a:pPr marL="171450" lvl="0" indent="-82550" algn="l" rtl="0">
              <a:lnSpc>
                <a:spcPct val="100000"/>
              </a:lnSpc>
              <a:spcBef>
                <a:spcPts val="0"/>
              </a:spcBef>
              <a:spcAft>
                <a:spcPts val="0"/>
              </a:spcAft>
              <a:buSzPts val="1400"/>
              <a:buFont typeface="Calibri"/>
              <a:buNone/>
            </a:pPr>
            <a:endParaRPr dirty="0"/>
          </a:p>
          <a:p>
            <a:pPr marL="0" lvl="0" indent="0" algn="l" rtl="0">
              <a:lnSpc>
                <a:spcPct val="100000"/>
              </a:lnSpc>
              <a:spcBef>
                <a:spcPts val="0"/>
              </a:spcBef>
              <a:spcAft>
                <a:spcPts val="0"/>
              </a:spcAft>
              <a:buSzPts val="1400"/>
              <a:buFont typeface="Calibri"/>
              <a:buNone/>
            </a:pPr>
            <a:r>
              <a:rPr lang="en-US" dirty="0"/>
              <a:t>In addition, Consortium members are actively seeking additional opportunities to communicate and provide education.</a:t>
            </a:r>
            <a:endParaRPr dirty="0"/>
          </a:p>
          <a:p>
            <a:pPr marL="0" lvl="0" indent="0" algn="l" rtl="0">
              <a:lnSpc>
                <a:spcPct val="100000"/>
              </a:lnSpc>
              <a:spcBef>
                <a:spcPts val="0"/>
              </a:spcBef>
              <a:spcAft>
                <a:spcPts val="0"/>
              </a:spcAft>
              <a:buSzPts val="1400"/>
              <a:buFont typeface="Calibri"/>
              <a:buNone/>
            </a:pPr>
            <a:endParaRPr dirty="0"/>
          </a:p>
          <a:p>
            <a:pPr marL="0" lvl="0" indent="0" algn="l" rtl="0">
              <a:lnSpc>
                <a:spcPct val="100000"/>
              </a:lnSpc>
              <a:spcBef>
                <a:spcPts val="0"/>
              </a:spcBef>
              <a:spcAft>
                <a:spcPts val="0"/>
              </a:spcAft>
              <a:buSzPts val="1400"/>
              <a:buFont typeface="Calibri"/>
              <a:buNone/>
            </a:pPr>
            <a:endParaRPr dirty="0"/>
          </a:p>
          <a:p>
            <a:pPr marL="0" lvl="0" indent="0" algn="l" rtl="0">
              <a:lnSpc>
                <a:spcPct val="100000"/>
              </a:lnSpc>
              <a:spcBef>
                <a:spcPts val="0"/>
              </a:spcBef>
              <a:spcAft>
                <a:spcPts val="0"/>
              </a:spcAft>
              <a:buSzPts val="1400"/>
              <a:buFont typeface="Calibri"/>
              <a:buNone/>
            </a:pPr>
            <a:r>
              <a:rPr lang="en-US" dirty="0"/>
              <a:t>NOTE TO SAFE KIDS ORGANIZERS:</a:t>
            </a:r>
            <a:endParaRPr dirty="0"/>
          </a:p>
          <a:p>
            <a:pPr marL="0" lvl="0" indent="0" algn="l" rtl="0">
              <a:lnSpc>
                <a:spcPct val="100000"/>
              </a:lnSpc>
              <a:spcBef>
                <a:spcPts val="0"/>
              </a:spcBef>
              <a:spcAft>
                <a:spcPts val="0"/>
              </a:spcAft>
              <a:buSzPts val="1400"/>
              <a:buFont typeface="Calibri"/>
              <a:buNone/>
            </a:pPr>
            <a:r>
              <a:rPr lang="en-US" dirty="0"/>
              <a:t>We suggest that the website should include categorical links:</a:t>
            </a:r>
            <a:endParaRPr dirty="0"/>
          </a:p>
          <a:p>
            <a:pPr marL="0" lvl="0" indent="0" algn="l" rtl="0">
              <a:lnSpc>
                <a:spcPct val="100000"/>
              </a:lnSpc>
              <a:spcBef>
                <a:spcPts val="0"/>
              </a:spcBef>
              <a:spcAft>
                <a:spcPts val="0"/>
              </a:spcAft>
              <a:buSzPts val="1400"/>
              <a:buFont typeface="Calibri"/>
              <a:buNone/>
            </a:pPr>
            <a:r>
              <a:rPr lang="en-US" dirty="0"/>
              <a:t>GENERAL – BRP and Consortium reports, webinars, promotional videos, appropriate links, etc.</a:t>
            </a:r>
            <a:endParaRPr dirty="0"/>
          </a:p>
          <a:p>
            <a:pPr marL="0" lvl="0" indent="0" algn="l" rtl="0">
              <a:lnSpc>
                <a:spcPct val="100000"/>
              </a:lnSpc>
              <a:spcBef>
                <a:spcPts val="0"/>
              </a:spcBef>
              <a:spcAft>
                <a:spcPts val="0"/>
              </a:spcAft>
              <a:buSzPts val="1400"/>
              <a:buFont typeface="Calibri"/>
              <a:buNone/>
            </a:pPr>
            <a:r>
              <a:rPr lang="en-US" dirty="0"/>
              <a:t>FOR EDUCATORS – Presentation, guidance for using presentations, model law, links to key developer stakeholders, other appropriate links, etc.</a:t>
            </a:r>
            <a:endParaRPr dirty="0"/>
          </a:p>
          <a:p>
            <a:pPr marL="0" lvl="0" indent="0" algn="l" rtl="0">
              <a:lnSpc>
                <a:spcPct val="100000"/>
              </a:lnSpc>
              <a:spcBef>
                <a:spcPts val="0"/>
              </a:spcBef>
              <a:spcAft>
                <a:spcPts val="0"/>
              </a:spcAft>
              <a:buSzPts val="1400"/>
              <a:buFont typeface="Calibri"/>
              <a:buNone/>
            </a:pPr>
            <a:r>
              <a:rPr lang="en-US" dirty="0"/>
              <a:t>FOR DEVELOPERS – Resources from Policy, Legislation and Enforcement WG, links to key developer stakeholders, links to NHTSA regulatory activities, etc.</a:t>
            </a:r>
            <a:endParaRPr dirty="0"/>
          </a:p>
          <a:p>
            <a:pPr marL="0" lvl="0" indent="0" algn="l" rtl="0">
              <a:lnSpc>
                <a:spcPct val="100000"/>
              </a:lnSpc>
              <a:spcBef>
                <a:spcPts val="0"/>
              </a:spcBef>
              <a:spcAft>
                <a:spcPts val="0"/>
              </a:spcAft>
              <a:buSzPts val="1400"/>
              <a:buNone/>
            </a:pPr>
            <a:endParaRPr dirty="0">
              <a:solidFill>
                <a:srgbClr val="0000FF"/>
              </a:solidFill>
            </a:endParaRPr>
          </a:p>
          <a:p>
            <a:pPr marL="0" lvl="0" indent="0" algn="l" rtl="0">
              <a:lnSpc>
                <a:spcPct val="100000"/>
              </a:lnSpc>
              <a:spcBef>
                <a:spcPts val="0"/>
              </a:spcBef>
              <a:spcAft>
                <a:spcPts val="0"/>
              </a:spcAft>
              <a:buSzPts val="1400"/>
              <a:buNone/>
            </a:pPr>
            <a:r>
              <a:rPr lang="en-US" dirty="0">
                <a:solidFill>
                  <a:srgbClr val="0000FF"/>
                </a:solidFill>
              </a:rPr>
              <a:t>A few links to include in global list are:</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https://pavecampaign.org/</a:t>
            </a:r>
            <a:endParaRPr u="sng" dirty="0">
              <a:solidFill>
                <a:schemeClr val="hlink"/>
              </a:solidFill>
            </a:endParaRPr>
          </a:p>
          <a:p>
            <a:pPr marL="0" lvl="0" indent="0" algn="l" rtl="0">
              <a:lnSpc>
                <a:spcPct val="100000"/>
              </a:lnSpc>
              <a:spcBef>
                <a:spcPts val="0"/>
              </a:spcBef>
              <a:spcAft>
                <a:spcPts val="0"/>
              </a:spcAft>
              <a:buSzPts val="1400"/>
              <a:buNone/>
            </a:pPr>
            <a:r>
              <a:rPr lang="en-US" u="sng" dirty="0">
                <a:solidFill>
                  <a:schemeClr val="hlink"/>
                </a:solidFill>
              </a:rPr>
              <a:t>https://www.ltad.com/</a:t>
            </a:r>
            <a:endParaRPr dirty="0"/>
          </a:p>
          <a:p>
            <a:pPr marL="0" lvl="0" indent="0" algn="l" rtl="0">
              <a:lnSpc>
                <a:spcPct val="100000"/>
              </a:lnSpc>
              <a:spcBef>
                <a:spcPts val="0"/>
              </a:spcBef>
              <a:spcAft>
                <a:spcPts val="0"/>
              </a:spcAft>
              <a:buSzPts val="1400"/>
              <a:buNone/>
            </a:pPr>
            <a:r>
              <a:rPr lang="en-US" u="sng" dirty="0">
                <a:solidFill>
                  <a:schemeClr val="hlink"/>
                </a:solidFill>
              </a:rPr>
              <a:t>https://www.iihs.org/topics/advanced-driver-assistance</a:t>
            </a:r>
            <a:endParaRPr dirty="0"/>
          </a:p>
          <a:p>
            <a:pPr marL="0" lvl="0" indent="0" algn="l" rtl="0">
              <a:lnSpc>
                <a:spcPct val="100000"/>
              </a:lnSpc>
              <a:spcBef>
                <a:spcPts val="0"/>
              </a:spcBef>
              <a:spcAft>
                <a:spcPts val="0"/>
              </a:spcAft>
              <a:buSzPts val="1400"/>
              <a:buNone/>
            </a:pPr>
            <a:r>
              <a:rPr lang="en-US" u="sng" dirty="0">
                <a:solidFill>
                  <a:schemeClr val="hlink"/>
                </a:solidFill>
              </a:rPr>
              <a:t>https://www.nhtsa.gov/es/vehicle-manufacturers/automated-driving-systems</a:t>
            </a:r>
            <a:endParaRPr dirty="0"/>
          </a:p>
          <a:p>
            <a:pPr marL="0" lvl="0" indent="0" algn="l" rtl="0">
              <a:lnSpc>
                <a:spcPct val="100000"/>
              </a:lnSpc>
              <a:spcBef>
                <a:spcPts val="0"/>
              </a:spcBef>
              <a:spcAft>
                <a:spcPts val="0"/>
              </a:spcAft>
              <a:buSzPts val="1400"/>
              <a:buNone/>
            </a:pPr>
            <a:endParaRPr u="sng" dirty="0">
              <a:solidFill>
                <a:schemeClr val="hlink"/>
              </a:solidFill>
            </a:endParaRPr>
          </a:p>
        </p:txBody>
      </p:sp>
      <p:sp>
        <p:nvSpPr>
          <p:cNvPr id="600" name="Google Shape;600;p45: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dirty="0"/>
          </a:p>
        </p:txBody>
      </p:sp>
    </p:spTree>
    <p:extLst>
      <p:ext uri="{BB962C8B-B14F-4D97-AF65-F5344CB8AC3E}">
        <p14:creationId xmlns:p14="http://schemas.microsoft.com/office/powerpoint/2010/main" val="36456868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6: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6: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Clr>
                <a:schemeClr val="dk1"/>
              </a:buClr>
              <a:buSzPts val="1400"/>
              <a:buFont typeface="Arial"/>
              <a:buNone/>
            </a:pPr>
            <a:endParaRPr lang="en-US"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In addition to common vehicle uses today, we must consider the variety of uses that is likely to evolve:</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In addition to personal vehicles, autonomous vehicles will likely be used in many other ways, and safe equipment and use is crucial.</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When discussing car seats, we must consider a significant shift from installing them once for an extended period to frequently moving and reinstalling them.</a:t>
            </a: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dirty="0">
                <a:latin typeface="Arial"/>
                <a:ea typeface="Arial"/>
                <a:cs typeface="Arial"/>
                <a:sym typeface="Arial"/>
              </a:rPr>
              <a:t>As we consider shifts from exclusive vehicle ownership by families to multiple-user vehicles (rideshare, rentals, shared ownership, etc.):</a:t>
            </a: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b="1" dirty="0">
                <a:latin typeface="Arial"/>
                <a:ea typeface="Arial"/>
                <a:cs typeface="Arial"/>
                <a:sym typeface="Arial"/>
              </a:rPr>
              <a:t>Car seats will also continue to evolve:</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Certain car seat models may become more portable and lightweight</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Correct installation needs to be even more easily understood and achieved for more frequent installation</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Labels and pictorial instructions may be more important to that process, since they are easily accessed and understood</a:t>
            </a:r>
            <a:endParaRPr dirty="0"/>
          </a:p>
          <a:p>
            <a:pPr marL="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r>
              <a:rPr lang="en-US" b="1" dirty="0">
                <a:latin typeface="Arial"/>
                <a:ea typeface="Arial"/>
                <a:cs typeface="Arial"/>
                <a:sym typeface="Arial"/>
              </a:rPr>
              <a:t>Consistent Terminology:</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To educate consumers on correct use, appropriate and consistent terminology in marketing, instructions, legislation and other resources is important.</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Reading and comprehension levels must also be considered, along with additional languages.</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By using standardized terminology to describe new concepts, vocabulary expands and new meanings are understood. </a:t>
            </a:r>
            <a:endParaRPr dirty="0"/>
          </a:p>
          <a:p>
            <a:pPr marL="17145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New terms must be understood - While most of us are more familiar with the concept of “Googling” for example, that was not the case a decade ago. </a:t>
            </a:r>
            <a:endParaRPr dirty="0"/>
          </a:p>
          <a:p>
            <a:pPr marL="0" marR="0" lvl="0" indent="0" algn="l" rtl="0">
              <a:lnSpc>
                <a:spcPct val="100000"/>
              </a:lnSpc>
              <a:spcBef>
                <a:spcPts val="0"/>
              </a:spcBef>
              <a:spcAft>
                <a:spcPts val="0"/>
              </a:spcAft>
              <a:buClr>
                <a:schemeClr val="dk1"/>
              </a:buClr>
              <a:buSzPts val="1400"/>
              <a:buFont typeface="Calibri"/>
              <a:buNone/>
            </a:pPr>
            <a:endParaRPr dirty="0">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b="1" dirty="0">
                <a:latin typeface="Arial"/>
                <a:ea typeface="Arial"/>
                <a:cs typeface="Arial"/>
                <a:sym typeface="Arial"/>
              </a:rPr>
              <a:t>Vehicles Will Vary Significantly:</a:t>
            </a:r>
            <a:endParaRPr dirty="0"/>
          </a:p>
          <a:p>
            <a:pPr marL="171450" marR="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Even with common terminology, there will be differences in application due to differences in vehicles. </a:t>
            </a:r>
            <a:endParaRPr dirty="0"/>
          </a:p>
          <a:p>
            <a:pPr marL="171450" marR="0" lvl="0" indent="-171450" algn="l" rtl="0">
              <a:lnSpc>
                <a:spcPct val="100000"/>
              </a:lnSpc>
              <a:spcBef>
                <a:spcPts val="0"/>
              </a:spcBef>
              <a:spcAft>
                <a:spcPts val="0"/>
              </a:spcAft>
              <a:buClr>
                <a:schemeClr val="dk1"/>
              </a:buClr>
              <a:buSzPts val="1400"/>
              <a:buFont typeface="Arial"/>
              <a:buChar char="-"/>
            </a:pPr>
            <a:r>
              <a:rPr lang="en-US" dirty="0">
                <a:latin typeface="Arial"/>
                <a:ea typeface="Arial"/>
                <a:cs typeface="Arial"/>
                <a:sym typeface="Arial"/>
              </a:rPr>
              <a:t>Agreeing to use standardized terms in marketing, instructions, legislation, research and regulations will help minimize misunderstanding.</a:t>
            </a:r>
            <a:endParaRPr dirty="0"/>
          </a:p>
        </p:txBody>
      </p:sp>
      <p:sp>
        <p:nvSpPr>
          <p:cNvPr id="619" name="Google Shape;619;p46: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dirty="0"/>
          </a:p>
        </p:txBody>
      </p:sp>
    </p:spTree>
    <p:extLst>
      <p:ext uri="{BB962C8B-B14F-4D97-AF65-F5344CB8AC3E}">
        <p14:creationId xmlns:p14="http://schemas.microsoft.com/office/powerpoint/2010/main" val="27729614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7: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47: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Thank you for participating today.</a:t>
            </a:r>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Please visit </a:t>
            </a:r>
            <a:r>
              <a:rPr lang="en-US" sz="1200" b="1" i="0" u="none" strike="noStrike" cap="none" dirty="0">
                <a:solidFill>
                  <a:schemeClr val="accent4"/>
                </a:solidFill>
                <a:latin typeface="Calibri"/>
                <a:ea typeface="Calibri"/>
                <a:cs typeface="Calibri"/>
                <a:sym typeface="Calibri"/>
              </a:rPr>
              <a:t>www.safekids.org</a:t>
            </a:r>
            <a:r>
              <a:rPr lang="en-US" sz="1200" b="1" i="0" u="none" strike="noStrike" cap="none">
                <a:solidFill>
                  <a:schemeClr val="accent4"/>
                </a:solidFill>
                <a:latin typeface="Calibri"/>
                <a:ea typeface="Calibri"/>
                <a:cs typeface="Calibri"/>
                <a:sym typeface="Calibri"/>
              </a:rPr>
              <a:t>/AVs</a:t>
            </a:r>
            <a:r>
              <a:rPr lang="en-US" sz="800" b="0" i="0" u="none" strike="noStrike" cap="none">
                <a:solidFill>
                  <a:schemeClr val="accent4"/>
                </a:solidFill>
                <a:latin typeface="Arial"/>
                <a:ea typeface="Calibri"/>
                <a:cs typeface="Arial"/>
                <a:sym typeface="Arial"/>
              </a:rPr>
              <a:t> </a:t>
            </a:r>
            <a:r>
              <a:rPr lang="en-US" sz="800" b="0" i="0" u="none" strike="noStrike" cap="none" dirty="0">
                <a:solidFill>
                  <a:schemeClr val="accent4"/>
                </a:solidFill>
                <a:latin typeface="Arial"/>
                <a:ea typeface="Calibri"/>
                <a:cs typeface="Arial"/>
                <a:sym typeface="Arial"/>
              </a:rPr>
              <a:t>for additional information, resources and updates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ASK: Is there anything I can add, clarify or answer?</a:t>
            </a:r>
            <a:endParaRPr dirty="0"/>
          </a:p>
        </p:txBody>
      </p:sp>
      <p:sp>
        <p:nvSpPr>
          <p:cNvPr id="629" name="Google Shape;629;p47: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dirty="0"/>
          </a:p>
        </p:txBody>
      </p:sp>
    </p:spTree>
    <p:extLst>
      <p:ext uri="{BB962C8B-B14F-4D97-AF65-F5344CB8AC3E}">
        <p14:creationId xmlns:p14="http://schemas.microsoft.com/office/powerpoint/2010/main" val="1580882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How futuristic is it? Many of these features and systems are currently available!</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This categorized list identifies some of the most common features on the road and in development. </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Each feature category enhances safety on its own, and also represents a step toward fully autonomous, self-driving vehicles.</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u="sng" dirty="0">
                <a:solidFill>
                  <a:srgbClr val="000000"/>
                </a:solidFill>
                <a:latin typeface="Arial"/>
                <a:ea typeface="Arial"/>
                <a:cs typeface="Arial"/>
                <a:sym typeface="Arial"/>
              </a:rPr>
              <a:t>Advanced safety features </a:t>
            </a:r>
            <a:r>
              <a:rPr lang="en-US" dirty="0">
                <a:solidFill>
                  <a:srgbClr val="000000"/>
                </a:solidFill>
                <a:latin typeface="Arial"/>
                <a:ea typeface="Arial"/>
                <a:cs typeface="Arial"/>
                <a:sym typeface="Arial"/>
              </a:rPr>
              <a:t>may be familiar to many participants, as they are in many vehicles.</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u="sng" dirty="0">
                <a:solidFill>
                  <a:srgbClr val="000000"/>
                </a:solidFill>
                <a:latin typeface="Arial"/>
                <a:ea typeface="Arial"/>
                <a:cs typeface="Arial"/>
                <a:sym typeface="Arial"/>
              </a:rPr>
              <a:t>Advanced driver-assistance features </a:t>
            </a:r>
            <a:r>
              <a:rPr lang="en-US" dirty="0">
                <a:solidFill>
                  <a:srgbClr val="000000"/>
                </a:solidFill>
                <a:latin typeface="Arial"/>
                <a:ea typeface="Arial"/>
                <a:cs typeface="Arial"/>
                <a:sym typeface="Arial"/>
              </a:rPr>
              <a:t>are familiar as well and are in late-model vehicles.</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u="sng" dirty="0">
                <a:solidFill>
                  <a:srgbClr val="000000"/>
                </a:solidFill>
                <a:latin typeface="Arial"/>
                <a:ea typeface="Arial"/>
                <a:cs typeface="Arial"/>
                <a:sym typeface="Arial"/>
              </a:rPr>
              <a:t>Partially automated safety features </a:t>
            </a:r>
            <a:r>
              <a:rPr lang="en-US" dirty="0">
                <a:solidFill>
                  <a:srgbClr val="000000"/>
                </a:solidFill>
                <a:latin typeface="Arial"/>
                <a:ea typeface="Arial"/>
                <a:cs typeface="Arial"/>
                <a:sym typeface="Arial"/>
              </a:rPr>
              <a:t>may be less familiar, but they are already on the road in certain vehicle models.</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u="sng" dirty="0">
                <a:solidFill>
                  <a:srgbClr val="000000"/>
                </a:solidFill>
                <a:latin typeface="Arial"/>
                <a:ea typeface="Arial"/>
                <a:cs typeface="Arial"/>
                <a:sym typeface="Arial"/>
              </a:rPr>
              <a:t>Fully automated safety features </a:t>
            </a:r>
            <a:r>
              <a:rPr lang="en-US" dirty="0">
                <a:solidFill>
                  <a:srgbClr val="000000"/>
                </a:solidFill>
                <a:latin typeface="Arial"/>
                <a:ea typeface="Arial"/>
                <a:cs typeface="Arial"/>
                <a:sym typeface="Arial"/>
              </a:rPr>
              <a:t>are beginning to emerge in limited models, beginning with Tesla’s Autopilot (since mid-2020, renamed Highway Autopilot).</a:t>
            </a:r>
            <a:endParaRPr dirty="0"/>
          </a:p>
          <a:p>
            <a:pPr marL="0" lvl="0" indent="0" algn="l" rtl="0">
              <a:lnSpc>
                <a:spcPct val="100000"/>
              </a:lnSpc>
              <a:spcBef>
                <a:spcPts val="0"/>
              </a:spcBef>
              <a:spcAft>
                <a:spcPts val="0"/>
              </a:spcAft>
              <a:buSzPts val="1400"/>
              <a:buNone/>
            </a:pPr>
            <a:endParaRPr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r>
              <a:rPr lang="en-US" dirty="0">
                <a:solidFill>
                  <a:srgbClr val="000000"/>
                </a:solidFill>
                <a:latin typeface="Arial"/>
                <a:ea typeface="Arial"/>
                <a:cs typeface="Arial"/>
                <a:sym typeface="Arial"/>
              </a:rPr>
              <a:t>NOTE: Please be aware that while common terminology is desirable, some manufacturers may choose to use trademarked names for their own features and packages.</a:t>
            </a:r>
            <a:endParaRPr dirty="0">
              <a:solidFill>
                <a:srgbClr val="000000"/>
              </a:solidFill>
              <a:latin typeface="Arial"/>
              <a:ea typeface="Arial"/>
              <a:cs typeface="Arial"/>
              <a:sym typeface="Arial"/>
            </a:endParaRPr>
          </a:p>
        </p:txBody>
      </p:sp>
      <p:sp>
        <p:nvSpPr>
          <p:cNvPr id="112" name="Google Shape;112;p4: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dirty="0"/>
          </a:p>
        </p:txBody>
      </p:sp>
    </p:spTree>
    <p:extLst>
      <p:ext uri="{BB962C8B-B14F-4D97-AF65-F5344CB8AC3E}">
        <p14:creationId xmlns:p14="http://schemas.microsoft.com/office/powerpoint/2010/main" val="229324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0" lvl="0" indent="0" algn="l" rtl="0">
              <a:lnSpc>
                <a:spcPct val="100000"/>
              </a:lnSpc>
              <a:spcBef>
                <a:spcPts val="0"/>
              </a:spcBef>
              <a:spcAft>
                <a:spcPts val="0"/>
              </a:spcAft>
              <a:buSzPts val="1400"/>
              <a:buNone/>
            </a:pPr>
            <a:r>
              <a:rPr lang="en-US" dirty="0"/>
              <a:t>Full vehicle autonomy is an evolution with many stops along the way, as seen in the previous slide.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Through combining the discussed features and adding new ones, common automation levels have been defined by the auto industry and regulators for vehicle models on the path toward fully autonomous vehicles.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Each will be identified with more details in slides that follow.</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Level 0 identifies vehicle models with no assisted or automated features, and the graphic shows that the full attention of a driver is required.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Level 5 identifies future models that are fully automated with no driver required, and the graphic shows that no driver is required so all occupants are considered passengers.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Today, consumer vehicles in levels 0, 1 and 2 are available. More details and example models follow.</a:t>
            </a:r>
            <a:endParaRPr dirty="0"/>
          </a:p>
          <a:p>
            <a:pPr marL="0" lvl="0" indent="0" algn="l" rtl="0">
              <a:lnSpc>
                <a:spcPct val="100000"/>
              </a:lnSpc>
              <a:spcBef>
                <a:spcPts val="0"/>
              </a:spcBef>
              <a:spcAft>
                <a:spcPts val="0"/>
              </a:spcAft>
              <a:buSzPts val="1400"/>
              <a:buNone/>
            </a:pPr>
            <a:endParaRPr dirty="0"/>
          </a:p>
        </p:txBody>
      </p:sp>
      <p:sp>
        <p:nvSpPr>
          <p:cNvPr id="120" name="Google Shape;120;p5: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extLst>
      <p:ext uri="{BB962C8B-B14F-4D97-AF65-F5344CB8AC3E}">
        <p14:creationId xmlns:p14="http://schemas.microsoft.com/office/powerpoint/2010/main" val="3469241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Level 1 vehicles assist a driver with a single task, and examples of potential assistance features are listed.</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These features have been increasingly common in models from the early 2000s.</a:t>
            </a:r>
            <a:endParaRPr dirty="0"/>
          </a:p>
        </p:txBody>
      </p:sp>
      <p:sp>
        <p:nvSpPr>
          <p:cNvPr id="128" name="Google Shape;128;p6: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604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Level 2 vehicles can assist with more than one task simultaneously.</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Note that the example features only assist a human driver, so the driver’s attention is required.</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While models change from year to year, some current models that include such Level 2 features are listed.</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Level 2 vehicles are not considered self-driving.</a:t>
            </a:r>
            <a:endParaRPr dirty="0"/>
          </a:p>
        </p:txBody>
      </p:sp>
      <p:sp>
        <p:nvSpPr>
          <p:cNvPr id="137" name="Google Shape;137;p7: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6813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a:spLocks noGrp="1" noRot="1" noChangeAspect="1"/>
          </p:cNvSpPr>
          <p:nvPr>
            <p:ph type="sldImg" idx="2"/>
          </p:nvPr>
        </p:nvSpPr>
        <p:spPr>
          <a:xfrm>
            <a:off x="1100138" y="698500"/>
            <a:ext cx="4657725" cy="3494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8:notes"/>
          <p:cNvSpPr txBox="1">
            <a:spLocks noGrp="1"/>
          </p:cNvSpPr>
          <p:nvPr>
            <p:ph type="body" idx="1"/>
          </p:nvPr>
        </p:nvSpPr>
        <p:spPr>
          <a:xfrm>
            <a:off x="685800" y="4424086"/>
            <a:ext cx="5486400" cy="4191238"/>
          </a:xfrm>
          <a:prstGeom prst="rect">
            <a:avLst/>
          </a:prstGeom>
          <a:noFill/>
          <a:ln>
            <a:noFill/>
          </a:ln>
        </p:spPr>
        <p:txBody>
          <a:bodyPr spcFirstLastPara="1" wrap="square" lIns="92950" tIns="46475" rIns="92950" bIns="46475" anchor="t" anchorCtr="0">
            <a:noAutofit/>
          </a:bodyPr>
          <a:lstStyle/>
          <a:p>
            <a:pPr marL="457200" marR="0" lvl="0" indent="-228600" algn="l" rtl="0">
              <a:lnSpc>
                <a:spcPct val="100000"/>
              </a:lnSpc>
              <a:spcBef>
                <a:spcPts val="0"/>
              </a:spcBef>
              <a:spcAft>
                <a:spcPts val="0"/>
              </a:spcAft>
              <a:buSzPts val="1400"/>
              <a:buNone/>
            </a:pPr>
            <a:r>
              <a:rPr lang="en-US" dirty="0"/>
              <a:t>Level 3 is the first level  that has some true autonomy, but a driver must be present, alert and prepared to take control in certain situations and under certain conditions.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No consumer models currently make such features available and usable but are anticipated in upcoming model years.</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Vehicle instructions may include wording such as: “Driver Assistance features are not substitutes for attentive driving. Please see your Owner’s Manual for further details and important limitations.”</a:t>
            </a:r>
            <a:endParaRPr dirty="0"/>
          </a:p>
        </p:txBody>
      </p:sp>
      <p:sp>
        <p:nvSpPr>
          <p:cNvPr id="146" name="Google Shape;146;p8:notes"/>
          <p:cNvSpPr txBox="1">
            <a:spLocks noGrp="1"/>
          </p:cNvSpPr>
          <p:nvPr>
            <p:ph type="sldNum" idx="12"/>
          </p:nvPr>
        </p:nvSpPr>
        <p:spPr>
          <a:xfrm>
            <a:off x="3884613" y="8846554"/>
            <a:ext cx="2971800" cy="465693"/>
          </a:xfrm>
          <a:prstGeom prst="rect">
            <a:avLst/>
          </a:prstGeom>
          <a:noFill/>
          <a:ln>
            <a:noFill/>
          </a:ln>
        </p:spPr>
        <p:txBody>
          <a:bodyPr spcFirstLastPara="1" wrap="square" lIns="92950" tIns="46475" rIns="92950" bIns="46475"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2422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16E4547F-DC5E-1448-B0EF-D9FAB94A6A88}"/>
              </a:ext>
            </a:extLst>
          </p:cNvPr>
          <p:cNvSpPr>
            <a:spLocks noGrp="1"/>
          </p:cNvSpPr>
          <p:nvPr>
            <p:ph type="ftr" sz="quarter" idx="10"/>
          </p:nvPr>
        </p:nvSpPr>
        <p:spPr/>
        <p:txBody>
          <a:bodyPr/>
          <a:lstStyle/>
          <a:p>
            <a:r>
              <a:rPr lang="en-US" dirty="0"/>
              <a:t>Children in Automated Vehicles</a:t>
            </a:r>
          </a:p>
        </p:txBody>
      </p:sp>
      <p:sp>
        <p:nvSpPr>
          <p:cNvPr id="8" name="Slide Number Placeholder 7">
            <a:extLst>
              <a:ext uri="{FF2B5EF4-FFF2-40B4-BE49-F238E27FC236}">
                <a16:creationId xmlns:a16="http://schemas.microsoft.com/office/drawing/2014/main" id="{5FD85D5E-81FB-1341-8991-37075A78FAE8}"/>
              </a:ext>
            </a:extLst>
          </p:cNvPr>
          <p:cNvSpPr>
            <a:spLocks noGrp="1"/>
          </p:cNvSpPr>
          <p:nvPr>
            <p:ph type="sldNum" sz="quarter" idx="11"/>
          </p:nvPr>
        </p:nvSpPr>
        <p:spPr/>
        <p:txBody>
          <a:bodyPr/>
          <a:lstStyle/>
          <a:p>
            <a:fld id="{B8634249-BF14-6246-840A-0EE707C2739C}" type="slidenum">
              <a:rPr lang="en-US" smtClean="0"/>
              <a:pPr/>
              <a:t>‹#›</a:t>
            </a:fld>
            <a:endParaRPr lang="en-US" dirty="0"/>
          </a:p>
        </p:txBody>
      </p:sp>
    </p:spTree>
    <p:extLst>
      <p:ext uri="{BB962C8B-B14F-4D97-AF65-F5344CB8AC3E}">
        <p14:creationId xmlns:p14="http://schemas.microsoft.com/office/powerpoint/2010/main" val="260680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F1792F40-DF9C-0A46-BC5D-A9E1601F6594}"/>
              </a:ext>
            </a:extLst>
          </p:cNvPr>
          <p:cNvSpPr>
            <a:spLocks noGrp="1"/>
          </p:cNvSpPr>
          <p:nvPr>
            <p:ph type="ftr" sz="quarter" idx="10"/>
          </p:nvPr>
        </p:nvSpPr>
        <p:spPr/>
        <p:txBody>
          <a:bodyPr/>
          <a:lstStyle/>
          <a:p>
            <a:r>
              <a:rPr lang="en-US" dirty="0"/>
              <a:t>Children in Automated Vehicles</a:t>
            </a:r>
          </a:p>
        </p:txBody>
      </p:sp>
      <p:sp>
        <p:nvSpPr>
          <p:cNvPr id="9" name="Slide Number Placeholder 8">
            <a:extLst>
              <a:ext uri="{FF2B5EF4-FFF2-40B4-BE49-F238E27FC236}">
                <a16:creationId xmlns:a16="http://schemas.microsoft.com/office/drawing/2014/main" id="{A3BE84F9-CB0A-5642-9DDD-D5B0B9046F0C}"/>
              </a:ext>
            </a:extLst>
          </p:cNvPr>
          <p:cNvSpPr>
            <a:spLocks noGrp="1"/>
          </p:cNvSpPr>
          <p:nvPr>
            <p:ph type="sldNum" sz="quarter" idx="11"/>
          </p:nvPr>
        </p:nvSpPr>
        <p:spPr/>
        <p:txBody>
          <a:bodyPr/>
          <a:lstStyle/>
          <a:p>
            <a:fld id="{B8634249-BF14-6246-840A-0EE707C2739C}" type="slidenum">
              <a:rPr lang="en-US" smtClean="0"/>
              <a:pPr/>
              <a:t>‹#›</a:t>
            </a:fld>
            <a:endParaRPr lang="en-US" dirty="0"/>
          </a:p>
        </p:txBody>
      </p:sp>
    </p:spTree>
    <p:extLst>
      <p:ext uri="{BB962C8B-B14F-4D97-AF65-F5344CB8AC3E}">
        <p14:creationId xmlns:p14="http://schemas.microsoft.com/office/powerpoint/2010/main" val="111071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6">
            <a:extLst>
              <a:ext uri="{FF2B5EF4-FFF2-40B4-BE49-F238E27FC236}">
                <a16:creationId xmlns:a16="http://schemas.microsoft.com/office/drawing/2014/main" id="{16E4547F-DC5E-1448-B0EF-D9FAB94A6A88}"/>
              </a:ext>
            </a:extLst>
          </p:cNvPr>
          <p:cNvSpPr>
            <a:spLocks noGrp="1"/>
          </p:cNvSpPr>
          <p:nvPr>
            <p:ph type="ftr" sz="quarter" idx="10"/>
          </p:nvPr>
        </p:nvSpPr>
        <p:spPr/>
        <p:txBody>
          <a:bodyPr/>
          <a:lstStyle/>
          <a:p>
            <a:r>
              <a:rPr lang="en-US" dirty="0"/>
              <a:t>Children in Automated Vehicles</a:t>
            </a:r>
          </a:p>
        </p:txBody>
      </p:sp>
      <p:sp>
        <p:nvSpPr>
          <p:cNvPr id="8" name="Slide Number Placeholder 7">
            <a:extLst>
              <a:ext uri="{FF2B5EF4-FFF2-40B4-BE49-F238E27FC236}">
                <a16:creationId xmlns:a16="http://schemas.microsoft.com/office/drawing/2014/main" id="{5FD85D5E-81FB-1341-8991-37075A78FAE8}"/>
              </a:ext>
            </a:extLst>
          </p:cNvPr>
          <p:cNvSpPr>
            <a:spLocks noGrp="1"/>
          </p:cNvSpPr>
          <p:nvPr>
            <p:ph type="sldNum" sz="quarter" idx="11"/>
          </p:nvPr>
        </p:nvSpPr>
        <p:spPr/>
        <p:txBody>
          <a:bodyPr/>
          <a:lstStyle/>
          <a:p>
            <a:fld id="{B8634249-BF14-6246-840A-0EE707C2739C}" type="slidenum">
              <a:rPr lang="en-US" smtClean="0"/>
              <a:pPr/>
              <a:t>‹#›</a:t>
            </a:fld>
            <a:endParaRPr lang="en-US" dirty="0"/>
          </a:p>
        </p:txBody>
      </p:sp>
    </p:spTree>
    <p:extLst>
      <p:ext uri="{BB962C8B-B14F-4D97-AF65-F5344CB8AC3E}">
        <p14:creationId xmlns:p14="http://schemas.microsoft.com/office/powerpoint/2010/main" val="185938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5D1857B8-5DAF-3144-BC84-168A2A718B67}"/>
              </a:ext>
            </a:extLst>
          </p:cNvPr>
          <p:cNvSpPr>
            <a:spLocks noGrp="1"/>
          </p:cNvSpPr>
          <p:nvPr>
            <p:ph type="ftr" sz="quarter" idx="10"/>
          </p:nvPr>
        </p:nvSpPr>
        <p:spPr/>
        <p:txBody>
          <a:bodyPr/>
          <a:lstStyle/>
          <a:p>
            <a:r>
              <a:rPr lang="en-US" dirty="0"/>
              <a:t>Children in Automated Vehicles</a:t>
            </a:r>
          </a:p>
        </p:txBody>
      </p:sp>
      <p:sp>
        <p:nvSpPr>
          <p:cNvPr id="8" name="Slide Number Placeholder 7">
            <a:extLst>
              <a:ext uri="{FF2B5EF4-FFF2-40B4-BE49-F238E27FC236}">
                <a16:creationId xmlns:a16="http://schemas.microsoft.com/office/drawing/2014/main" id="{F886D84A-7B0B-5E46-A570-E63BD1C49573}"/>
              </a:ext>
            </a:extLst>
          </p:cNvPr>
          <p:cNvSpPr>
            <a:spLocks noGrp="1"/>
          </p:cNvSpPr>
          <p:nvPr>
            <p:ph type="sldNum" sz="quarter" idx="11"/>
          </p:nvPr>
        </p:nvSpPr>
        <p:spPr/>
        <p:txBody>
          <a:bodyPr/>
          <a:lstStyle/>
          <a:p>
            <a:fld id="{B8634249-BF14-6246-840A-0EE707C2739C}" type="slidenum">
              <a:rPr lang="en-US" smtClean="0"/>
              <a:pPr/>
              <a:t>‹#›</a:t>
            </a:fld>
            <a:endParaRPr lang="en-US" dirty="0"/>
          </a:p>
        </p:txBody>
      </p:sp>
    </p:spTree>
    <p:extLst>
      <p:ext uri="{BB962C8B-B14F-4D97-AF65-F5344CB8AC3E}">
        <p14:creationId xmlns:p14="http://schemas.microsoft.com/office/powerpoint/2010/main" val="3874943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21D14D-FBF7-574A-A1A9-82CDE7F00FD2}"/>
              </a:ext>
            </a:extLst>
          </p:cNvPr>
          <p:cNvSpPr/>
          <p:nvPr userDrawn="1"/>
        </p:nvSpPr>
        <p:spPr>
          <a:xfrm>
            <a:off x="0" y="0"/>
            <a:ext cx="9144000" cy="608584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3888" y="0"/>
            <a:ext cx="7886700" cy="2852737"/>
          </a:xfrm>
        </p:spPr>
        <p:txBody>
          <a:bodyPr anchor="b"/>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23888" y="3104356"/>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Footer Placeholder 6">
            <a:extLst>
              <a:ext uri="{FF2B5EF4-FFF2-40B4-BE49-F238E27FC236}">
                <a16:creationId xmlns:a16="http://schemas.microsoft.com/office/drawing/2014/main" id="{97312B40-D82D-3242-B56D-688403D2B4B9}"/>
              </a:ext>
            </a:extLst>
          </p:cNvPr>
          <p:cNvSpPr>
            <a:spLocks noGrp="1"/>
          </p:cNvSpPr>
          <p:nvPr>
            <p:ph type="ftr" sz="quarter" idx="10"/>
          </p:nvPr>
        </p:nvSpPr>
        <p:spPr/>
        <p:txBody>
          <a:bodyPr/>
          <a:lstStyle/>
          <a:p>
            <a:r>
              <a:rPr lang="en-US" dirty="0"/>
              <a:t>Children in Automated Vehicles</a:t>
            </a:r>
          </a:p>
        </p:txBody>
      </p:sp>
      <p:sp>
        <p:nvSpPr>
          <p:cNvPr id="8" name="Slide Number Placeholder 7">
            <a:extLst>
              <a:ext uri="{FF2B5EF4-FFF2-40B4-BE49-F238E27FC236}">
                <a16:creationId xmlns:a16="http://schemas.microsoft.com/office/drawing/2014/main" id="{32359747-3094-4741-8CCE-4A9DCAC12514}"/>
              </a:ext>
            </a:extLst>
          </p:cNvPr>
          <p:cNvSpPr>
            <a:spLocks noGrp="1"/>
          </p:cNvSpPr>
          <p:nvPr>
            <p:ph type="sldNum" sz="quarter" idx="11"/>
          </p:nvPr>
        </p:nvSpPr>
        <p:spPr/>
        <p:txBody>
          <a:bodyPr/>
          <a:lstStyle/>
          <a:p>
            <a:fld id="{B8634249-BF14-6246-840A-0EE707C2739C}" type="slidenum">
              <a:rPr lang="en-US" smtClean="0"/>
              <a:pPr/>
              <a:t>‹#›</a:t>
            </a:fld>
            <a:endParaRPr lang="en-US" dirty="0"/>
          </a:p>
        </p:txBody>
      </p:sp>
    </p:spTree>
    <p:extLst>
      <p:ext uri="{BB962C8B-B14F-4D97-AF65-F5344CB8AC3E}">
        <p14:creationId xmlns:p14="http://schemas.microsoft.com/office/powerpoint/2010/main" val="1404945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5B3295E5-20FC-9544-88A3-B333240C28F1}"/>
              </a:ext>
            </a:extLst>
          </p:cNvPr>
          <p:cNvSpPr>
            <a:spLocks noGrp="1"/>
          </p:cNvSpPr>
          <p:nvPr>
            <p:ph type="ftr" sz="quarter" idx="10"/>
          </p:nvPr>
        </p:nvSpPr>
        <p:spPr/>
        <p:txBody>
          <a:bodyPr/>
          <a:lstStyle/>
          <a:p>
            <a:r>
              <a:rPr lang="en-US" dirty="0"/>
              <a:t>Children in Automated Vehicles</a:t>
            </a:r>
          </a:p>
        </p:txBody>
      </p:sp>
      <p:sp>
        <p:nvSpPr>
          <p:cNvPr id="9" name="Slide Number Placeholder 8">
            <a:extLst>
              <a:ext uri="{FF2B5EF4-FFF2-40B4-BE49-F238E27FC236}">
                <a16:creationId xmlns:a16="http://schemas.microsoft.com/office/drawing/2014/main" id="{6ED5E046-F2EB-7C48-80D3-EA58F73739DA}"/>
              </a:ext>
            </a:extLst>
          </p:cNvPr>
          <p:cNvSpPr>
            <a:spLocks noGrp="1"/>
          </p:cNvSpPr>
          <p:nvPr>
            <p:ph type="sldNum" sz="quarter" idx="11"/>
          </p:nvPr>
        </p:nvSpPr>
        <p:spPr/>
        <p:txBody>
          <a:bodyPr/>
          <a:lstStyle/>
          <a:p>
            <a:fld id="{B8634249-BF14-6246-840A-0EE707C2739C}" type="slidenum">
              <a:rPr lang="en-US" smtClean="0"/>
              <a:pPr/>
              <a:t>‹#›</a:t>
            </a:fld>
            <a:endParaRPr lang="en-US" dirty="0"/>
          </a:p>
        </p:txBody>
      </p:sp>
    </p:spTree>
    <p:extLst>
      <p:ext uri="{BB962C8B-B14F-4D97-AF65-F5344CB8AC3E}">
        <p14:creationId xmlns:p14="http://schemas.microsoft.com/office/powerpoint/2010/main" val="1266416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83344"/>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a:extLst>
              <a:ext uri="{FF2B5EF4-FFF2-40B4-BE49-F238E27FC236}">
                <a16:creationId xmlns:a16="http://schemas.microsoft.com/office/drawing/2014/main" id="{7539B919-0C0D-B34E-B7C3-A3977CFB8CEB}"/>
              </a:ext>
            </a:extLst>
          </p:cNvPr>
          <p:cNvSpPr>
            <a:spLocks noGrp="1"/>
          </p:cNvSpPr>
          <p:nvPr>
            <p:ph type="ftr" sz="quarter" idx="10"/>
          </p:nvPr>
        </p:nvSpPr>
        <p:spPr/>
        <p:txBody>
          <a:bodyPr/>
          <a:lstStyle/>
          <a:p>
            <a:r>
              <a:rPr lang="en-US" dirty="0"/>
              <a:t>Children in Automated Vehicles</a:t>
            </a:r>
          </a:p>
        </p:txBody>
      </p:sp>
      <p:sp>
        <p:nvSpPr>
          <p:cNvPr id="11" name="Slide Number Placeholder 10">
            <a:extLst>
              <a:ext uri="{FF2B5EF4-FFF2-40B4-BE49-F238E27FC236}">
                <a16:creationId xmlns:a16="http://schemas.microsoft.com/office/drawing/2014/main" id="{D15643A2-FB2C-9F49-BA1C-C0733D052A0D}"/>
              </a:ext>
            </a:extLst>
          </p:cNvPr>
          <p:cNvSpPr>
            <a:spLocks noGrp="1"/>
          </p:cNvSpPr>
          <p:nvPr>
            <p:ph type="sldNum" sz="quarter" idx="11"/>
          </p:nvPr>
        </p:nvSpPr>
        <p:spPr/>
        <p:txBody>
          <a:bodyPr/>
          <a:lstStyle/>
          <a:p>
            <a:fld id="{B8634249-BF14-6246-840A-0EE707C2739C}" type="slidenum">
              <a:rPr lang="en-US" smtClean="0"/>
              <a:pPr/>
              <a:t>‹#›</a:t>
            </a:fld>
            <a:endParaRPr lang="en-US" dirty="0"/>
          </a:p>
        </p:txBody>
      </p:sp>
    </p:spTree>
    <p:extLst>
      <p:ext uri="{BB962C8B-B14F-4D97-AF65-F5344CB8AC3E}">
        <p14:creationId xmlns:p14="http://schemas.microsoft.com/office/powerpoint/2010/main" val="4171185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D37F364-FCF9-3B41-8B03-8451155CC1A1}"/>
              </a:ext>
            </a:extLst>
          </p:cNvPr>
          <p:cNvSpPr>
            <a:spLocks noGrp="1"/>
          </p:cNvSpPr>
          <p:nvPr>
            <p:ph type="ftr" sz="quarter" idx="10"/>
          </p:nvPr>
        </p:nvSpPr>
        <p:spPr/>
        <p:txBody>
          <a:bodyPr/>
          <a:lstStyle/>
          <a:p>
            <a:r>
              <a:rPr lang="en-US" dirty="0"/>
              <a:t>Children in Automated Vehicles</a:t>
            </a:r>
          </a:p>
        </p:txBody>
      </p:sp>
      <p:sp>
        <p:nvSpPr>
          <p:cNvPr id="7" name="Slide Number Placeholder 6">
            <a:extLst>
              <a:ext uri="{FF2B5EF4-FFF2-40B4-BE49-F238E27FC236}">
                <a16:creationId xmlns:a16="http://schemas.microsoft.com/office/drawing/2014/main" id="{60AE4180-0E08-934E-9701-E055DB902E71}"/>
              </a:ext>
            </a:extLst>
          </p:cNvPr>
          <p:cNvSpPr>
            <a:spLocks noGrp="1"/>
          </p:cNvSpPr>
          <p:nvPr>
            <p:ph type="sldNum" sz="quarter" idx="11"/>
          </p:nvPr>
        </p:nvSpPr>
        <p:spPr/>
        <p:txBody>
          <a:bodyPr/>
          <a:lstStyle/>
          <a:p>
            <a:fld id="{B8634249-BF14-6246-840A-0EE707C2739C}" type="slidenum">
              <a:rPr lang="en-US" smtClean="0"/>
              <a:pPr/>
              <a:t>‹#›</a:t>
            </a:fld>
            <a:endParaRPr lang="en-US" dirty="0"/>
          </a:p>
        </p:txBody>
      </p:sp>
    </p:spTree>
    <p:extLst>
      <p:ext uri="{BB962C8B-B14F-4D97-AF65-F5344CB8AC3E}">
        <p14:creationId xmlns:p14="http://schemas.microsoft.com/office/powerpoint/2010/main" val="2790284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D82CDB1-1B44-F844-A9AC-DDDAFCE4FF1E}"/>
              </a:ext>
            </a:extLst>
          </p:cNvPr>
          <p:cNvSpPr>
            <a:spLocks noGrp="1"/>
          </p:cNvSpPr>
          <p:nvPr>
            <p:ph type="ftr" sz="quarter" idx="10"/>
          </p:nvPr>
        </p:nvSpPr>
        <p:spPr/>
        <p:txBody>
          <a:bodyPr/>
          <a:lstStyle/>
          <a:p>
            <a:r>
              <a:rPr lang="en-US" dirty="0"/>
              <a:t>Children in Automated Vehicles</a:t>
            </a:r>
          </a:p>
        </p:txBody>
      </p:sp>
      <p:sp>
        <p:nvSpPr>
          <p:cNvPr id="6" name="Slide Number Placeholder 5">
            <a:extLst>
              <a:ext uri="{FF2B5EF4-FFF2-40B4-BE49-F238E27FC236}">
                <a16:creationId xmlns:a16="http://schemas.microsoft.com/office/drawing/2014/main" id="{0E401318-8B72-AE44-AA67-8FBB281C472F}"/>
              </a:ext>
            </a:extLst>
          </p:cNvPr>
          <p:cNvSpPr>
            <a:spLocks noGrp="1"/>
          </p:cNvSpPr>
          <p:nvPr>
            <p:ph type="sldNum" sz="quarter" idx="11"/>
          </p:nvPr>
        </p:nvSpPr>
        <p:spPr/>
        <p:txBody>
          <a:bodyPr/>
          <a:lstStyle/>
          <a:p>
            <a:fld id="{B8634249-BF14-6246-840A-0EE707C2739C}" type="slidenum">
              <a:rPr lang="en-US" smtClean="0"/>
              <a:pPr/>
              <a:t>‹#›</a:t>
            </a:fld>
            <a:endParaRPr lang="en-US" dirty="0"/>
          </a:p>
        </p:txBody>
      </p:sp>
    </p:spTree>
    <p:extLst>
      <p:ext uri="{BB962C8B-B14F-4D97-AF65-F5344CB8AC3E}">
        <p14:creationId xmlns:p14="http://schemas.microsoft.com/office/powerpoint/2010/main" val="147642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7">
            <a:extLst>
              <a:ext uri="{FF2B5EF4-FFF2-40B4-BE49-F238E27FC236}">
                <a16:creationId xmlns:a16="http://schemas.microsoft.com/office/drawing/2014/main" id="{69C6D478-6ACB-5A4E-A1BB-3D539DEE7FDE}"/>
              </a:ext>
            </a:extLst>
          </p:cNvPr>
          <p:cNvSpPr>
            <a:spLocks noGrp="1"/>
          </p:cNvSpPr>
          <p:nvPr>
            <p:ph type="ftr" sz="quarter" idx="10"/>
          </p:nvPr>
        </p:nvSpPr>
        <p:spPr/>
        <p:txBody>
          <a:bodyPr/>
          <a:lstStyle/>
          <a:p>
            <a:r>
              <a:rPr lang="en-US" dirty="0"/>
              <a:t>Children in Automated Vehicles</a:t>
            </a:r>
          </a:p>
        </p:txBody>
      </p:sp>
      <p:sp>
        <p:nvSpPr>
          <p:cNvPr id="9" name="Slide Number Placeholder 8">
            <a:extLst>
              <a:ext uri="{FF2B5EF4-FFF2-40B4-BE49-F238E27FC236}">
                <a16:creationId xmlns:a16="http://schemas.microsoft.com/office/drawing/2014/main" id="{9DAB087A-0DB4-0144-BC99-597FBC4BB42D}"/>
              </a:ext>
            </a:extLst>
          </p:cNvPr>
          <p:cNvSpPr>
            <a:spLocks noGrp="1"/>
          </p:cNvSpPr>
          <p:nvPr>
            <p:ph type="sldNum" sz="quarter" idx="11"/>
          </p:nvPr>
        </p:nvSpPr>
        <p:spPr/>
        <p:txBody>
          <a:bodyPr/>
          <a:lstStyle/>
          <a:p>
            <a:fld id="{B8634249-BF14-6246-840A-0EE707C2739C}" type="slidenum">
              <a:rPr lang="en-US" smtClean="0"/>
              <a:pPr/>
              <a:t>‹#›</a:t>
            </a:fld>
            <a:endParaRPr lang="en-US" dirty="0"/>
          </a:p>
        </p:txBody>
      </p:sp>
    </p:spTree>
    <p:extLst>
      <p:ext uri="{BB962C8B-B14F-4D97-AF65-F5344CB8AC3E}">
        <p14:creationId xmlns:p14="http://schemas.microsoft.com/office/powerpoint/2010/main" val="2410380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F1F174-526A-BF4E-B356-B3DAFC9C1B82}"/>
              </a:ext>
            </a:extLst>
          </p:cNvPr>
          <p:cNvSpPr/>
          <p:nvPr userDrawn="1"/>
        </p:nvSpPr>
        <p:spPr>
          <a:xfrm>
            <a:off x="0" y="6176963"/>
            <a:ext cx="9144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8634249-BF14-6246-840A-0EE707C2739C}" type="slidenum">
              <a:rPr lang="en-US" smtClean="0"/>
              <a:pPr/>
              <a:t>‹#›</a:t>
            </a:fld>
            <a:endParaRPr lang="en-US" dirty="0"/>
          </a:p>
        </p:txBody>
      </p:sp>
      <p:sp>
        <p:nvSpPr>
          <p:cNvPr id="11" name="Footer Placeholder 10">
            <a:extLst>
              <a:ext uri="{FF2B5EF4-FFF2-40B4-BE49-F238E27FC236}">
                <a16:creationId xmlns:a16="http://schemas.microsoft.com/office/drawing/2014/main" id="{B59A4E59-816E-3A4E-98A8-07F8B0470A18}"/>
              </a:ext>
            </a:extLst>
          </p:cNvPr>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bg1"/>
                </a:solidFill>
              </a:defRPr>
            </a:lvl1pPr>
          </a:lstStyle>
          <a:p>
            <a:r>
              <a:rPr lang="en-US" dirty="0"/>
              <a:t>Children in Automated Vehicles</a:t>
            </a:r>
          </a:p>
        </p:txBody>
      </p:sp>
      <p:sp>
        <p:nvSpPr>
          <p:cNvPr id="4" name="Rectangle 3">
            <a:extLst>
              <a:ext uri="{FF2B5EF4-FFF2-40B4-BE49-F238E27FC236}">
                <a16:creationId xmlns:a16="http://schemas.microsoft.com/office/drawing/2014/main" id="{23F04F4C-8C38-D649-A658-1FB77941BFED}"/>
              </a:ext>
            </a:extLst>
          </p:cNvPr>
          <p:cNvSpPr/>
          <p:nvPr userDrawn="1"/>
        </p:nvSpPr>
        <p:spPr>
          <a:xfrm>
            <a:off x="0" y="0"/>
            <a:ext cx="9144000" cy="1137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28650" y="-93822"/>
            <a:ext cx="78867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25888044"/>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9.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g"/><Relationship Id="rId10" Type="http://schemas.openxmlformats.org/officeDocument/2006/relationships/image" Target="../media/image16.jp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www.safekids.org/AVs"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2" name="Picture 11">
            <a:extLst>
              <a:ext uri="{FF2B5EF4-FFF2-40B4-BE49-F238E27FC236}">
                <a16:creationId xmlns:a16="http://schemas.microsoft.com/office/drawing/2014/main" id="{9723F976-03B3-BF40-9CCF-F2CDF6C3923C}"/>
              </a:ext>
            </a:extLst>
          </p:cNvPr>
          <p:cNvPicPr>
            <a:picLocks noChangeAspect="1"/>
          </p:cNvPicPr>
          <p:nvPr/>
        </p:nvPicPr>
        <p:blipFill rotWithShape="1">
          <a:blip r:embed="rId3"/>
          <a:srcRect l="4047" t="3838" r="19681"/>
          <a:stretch/>
        </p:blipFill>
        <p:spPr>
          <a:xfrm>
            <a:off x="1950857" y="0"/>
            <a:ext cx="7193143" cy="6045986"/>
          </a:xfrm>
          <a:prstGeom prst="rect">
            <a:avLst/>
          </a:prstGeom>
        </p:spPr>
      </p:pic>
      <p:sp>
        <p:nvSpPr>
          <p:cNvPr id="92" name="Google Shape;92;p13"/>
          <p:cNvSpPr txBox="1"/>
          <p:nvPr/>
        </p:nvSpPr>
        <p:spPr>
          <a:xfrm>
            <a:off x="629841" y="2057400"/>
            <a:ext cx="2949178" cy="3811588"/>
          </a:xfrm>
          <a:prstGeom prst="rect">
            <a:avLst/>
          </a:prstGeom>
        </p:spPr>
        <p:txBody>
          <a:bodyPr spcFirstLastPara="1" vert="horz" lIns="91440" tIns="45720" rIns="91440" bIns="45720" rtlCol="0" anchorCtr="0">
            <a:normAutofit/>
          </a:bodyPr>
          <a:lstStyle/>
          <a:p>
            <a:pPr marR="0" defTabSz="914400">
              <a:lnSpc>
                <a:spcPct val="90000"/>
              </a:lnSpc>
              <a:spcBef>
                <a:spcPts val="1000"/>
              </a:spcBef>
              <a:spcAft>
                <a:spcPts val="0"/>
              </a:spcAft>
              <a:buClr>
                <a:schemeClr val="accent2"/>
              </a:buClr>
              <a:buSzPts val="3509"/>
            </a:pPr>
            <a:r>
              <a:rPr lang="en-US" sz="1600" b="1" i="1" u="none" strike="noStrike" kern="1200" cap="none" dirty="0">
                <a:latin typeface="+mn-lt"/>
                <a:ea typeface="+mn-ea"/>
                <a:cs typeface="+mn-cs"/>
              </a:rPr>
              <a:t>What do we need to know and do?</a:t>
            </a:r>
            <a:endParaRPr lang="en-US" sz="1600" b="1" i="0" u="none" strike="noStrike" kern="1200" cap="none" dirty="0">
              <a:latin typeface="+mn-lt"/>
              <a:ea typeface="+mn-ea"/>
              <a:cs typeface="+mn-cs"/>
            </a:endParaRPr>
          </a:p>
        </p:txBody>
      </p:sp>
      <p:sp>
        <p:nvSpPr>
          <p:cNvPr id="5" name="Rectangle 4">
            <a:extLst>
              <a:ext uri="{FF2B5EF4-FFF2-40B4-BE49-F238E27FC236}">
                <a16:creationId xmlns:a16="http://schemas.microsoft.com/office/drawing/2014/main" id="{888468BA-70AA-BC4C-AEC9-EBD923D528A6}"/>
              </a:ext>
            </a:extLst>
          </p:cNvPr>
          <p:cNvSpPr/>
          <p:nvPr/>
        </p:nvSpPr>
        <p:spPr>
          <a:xfrm>
            <a:off x="0" y="0"/>
            <a:ext cx="3598522" cy="60459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6" name="Picture 5" descr="Icon&#10;&#10;Description automatically generated">
            <a:extLst>
              <a:ext uri="{FF2B5EF4-FFF2-40B4-BE49-F238E27FC236}">
                <a16:creationId xmlns:a16="http://schemas.microsoft.com/office/drawing/2014/main" id="{698A213D-D8E7-7F44-BE40-A88CEA5FD7B6}"/>
              </a:ext>
            </a:extLst>
          </p:cNvPr>
          <p:cNvPicPr>
            <a:picLocks noChangeAspect="1"/>
          </p:cNvPicPr>
          <p:nvPr/>
        </p:nvPicPr>
        <p:blipFill rotWithShape="1">
          <a:blip r:embed="rId4"/>
          <a:srcRect t="36625" b="20094"/>
          <a:stretch/>
        </p:blipFill>
        <p:spPr>
          <a:xfrm>
            <a:off x="478132" y="844688"/>
            <a:ext cx="1877219" cy="812480"/>
          </a:xfrm>
          <a:prstGeom prst="rect">
            <a:avLst/>
          </a:prstGeom>
        </p:spPr>
      </p:pic>
      <p:sp>
        <p:nvSpPr>
          <p:cNvPr id="8" name="Title 1">
            <a:extLst>
              <a:ext uri="{FF2B5EF4-FFF2-40B4-BE49-F238E27FC236}">
                <a16:creationId xmlns:a16="http://schemas.microsoft.com/office/drawing/2014/main" id="{D13EB9C5-540F-FE4E-83EF-0CBEE7A8C613}"/>
              </a:ext>
            </a:extLst>
          </p:cNvPr>
          <p:cNvSpPr txBox="1">
            <a:spLocks/>
          </p:cNvSpPr>
          <p:nvPr/>
        </p:nvSpPr>
        <p:spPr>
          <a:xfrm>
            <a:off x="629841" y="1871489"/>
            <a:ext cx="7990726" cy="15190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4000"/>
              </a:lnSpc>
            </a:pPr>
            <a:r>
              <a:rPr lang="en-US" sz="4000" dirty="0">
                <a:latin typeface="+mn-lt"/>
              </a:rPr>
              <a:t>Children in</a:t>
            </a:r>
          </a:p>
          <a:p>
            <a:pPr algn="l">
              <a:lnSpc>
                <a:spcPts val="4000"/>
              </a:lnSpc>
            </a:pPr>
            <a:r>
              <a:rPr lang="en-US" sz="4000" dirty="0">
                <a:latin typeface="+mn-lt"/>
              </a:rPr>
              <a:t>Automated </a:t>
            </a:r>
          </a:p>
          <a:p>
            <a:pPr algn="l">
              <a:lnSpc>
                <a:spcPts val="4000"/>
              </a:lnSpc>
            </a:pPr>
            <a:r>
              <a:rPr lang="en-US" sz="4000" dirty="0">
                <a:latin typeface="+mn-lt"/>
              </a:rPr>
              <a:t>Vehicles</a:t>
            </a:r>
          </a:p>
        </p:txBody>
      </p:sp>
      <p:sp>
        <p:nvSpPr>
          <p:cNvPr id="9" name="Title 1">
            <a:extLst>
              <a:ext uri="{FF2B5EF4-FFF2-40B4-BE49-F238E27FC236}">
                <a16:creationId xmlns:a16="http://schemas.microsoft.com/office/drawing/2014/main" id="{10A4E3E7-3846-3940-AF1B-1E69C52C55E4}"/>
              </a:ext>
            </a:extLst>
          </p:cNvPr>
          <p:cNvSpPr txBox="1">
            <a:spLocks/>
          </p:cNvSpPr>
          <p:nvPr/>
        </p:nvSpPr>
        <p:spPr>
          <a:xfrm>
            <a:off x="685800" y="3461583"/>
            <a:ext cx="7772400" cy="135618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t>What do we</a:t>
            </a:r>
            <a:br>
              <a:rPr lang="en-US" sz="3200" dirty="0"/>
            </a:br>
            <a:r>
              <a:rPr lang="en-US" sz="3200" dirty="0"/>
              <a:t>need to know</a:t>
            </a:r>
            <a:br>
              <a:rPr lang="en-US" sz="3200" dirty="0"/>
            </a:br>
            <a:r>
              <a:rPr lang="en-US" sz="3200" dirty="0"/>
              <a:t>and do?</a:t>
            </a:r>
          </a:p>
        </p:txBody>
      </p:sp>
    </p:spTree>
    <p:extLst>
      <p:ext uri="{BB962C8B-B14F-4D97-AF65-F5344CB8AC3E}">
        <p14:creationId xmlns:p14="http://schemas.microsoft.com/office/powerpoint/2010/main" val="1710627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xfrm>
            <a:off x="0" y="171448"/>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Level 4 – High Automation</a:t>
            </a:r>
            <a:endParaRPr dirty="0"/>
          </a:p>
        </p:txBody>
      </p:sp>
      <p:sp>
        <p:nvSpPr>
          <p:cNvPr id="158" name="Google Shape;158;p21"/>
          <p:cNvSpPr txBox="1">
            <a:spLocks noGrp="1"/>
          </p:cNvSpPr>
          <p:nvPr>
            <p:ph type="body" idx="1"/>
          </p:nvPr>
        </p:nvSpPr>
        <p:spPr>
          <a:xfrm>
            <a:off x="419101" y="1380591"/>
            <a:ext cx="5018531" cy="3605938"/>
          </a:xfrm>
          <a:prstGeom prst="rect">
            <a:avLst/>
          </a:prstGeom>
          <a:noFill/>
          <a:ln>
            <a:noFill/>
          </a:ln>
        </p:spPr>
        <p:txBody>
          <a:bodyPr spcFirstLastPara="1" wrap="square" lIns="91425" tIns="45700" rIns="91425" bIns="45700" anchor="t" anchorCtr="0">
            <a:noAutofit/>
          </a:bodyPr>
          <a:lstStyle/>
          <a:p>
            <a:pPr marL="533400" lvl="0" indent="-457200">
              <a:lnSpc>
                <a:spcPct val="100000"/>
              </a:lnSpc>
              <a:spcBef>
                <a:spcPts val="480"/>
              </a:spcBef>
              <a:buClr>
                <a:srgbClr val="7EB242"/>
              </a:buClr>
              <a:buSzPts val="2400"/>
            </a:pPr>
            <a:r>
              <a:rPr lang="en-US" dirty="0"/>
              <a:t>Vehicle operates autonomously, but in limited situations, such as:</a:t>
            </a:r>
            <a:endParaRPr dirty="0"/>
          </a:p>
          <a:p>
            <a:pPr marL="914400" lvl="1" indent="-355600" algn="l" rtl="0">
              <a:lnSpc>
                <a:spcPct val="100000"/>
              </a:lnSpc>
              <a:spcBef>
                <a:spcPts val="400"/>
              </a:spcBef>
              <a:spcAft>
                <a:spcPts val="0"/>
              </a:spcAft>
              <a:buSzPts val="2000"/>
              <a:buChar char="•"/>
            </a:pPr>
            <a:r>
              <a:rPr lang="en-US" dirty="0"/>
              <a:t>Within a set geographical area</a:t>
            </a:r>
            <a:endParaRPr dirty="0"/>
          </a:p>
          <a:p>
            <a:pPr marL="914400" lvl="1" indent="-355600" algn="l" rtl="0">
              <a:lnSpc>
                <a:spcPct val="100000"/>
              </a:lnSpc>
              <a:spcBef>
                <a:spcPts val="400"/>
              </a:spcBef>
              <a:spcAft>
                <a:spcPts val="0"/>
              </a:spcAft>
              <a:buSzPts val="2000"/>
              <a:buChar char="•"/>
            </a:pPr>
            <a:r>
              <a:rPr lang="en-US" dirty="0"/>
              <a:t>Up to a maximum speed</a:t>
            </a:r>
            <a:endParaRPr dirty="0"/>
          </a:p>
          <a:p>
            <a:pPr marL="914400" lvl="1" indent="-355600" algn="l" rtl="0">
              <a:lnSpc>
                <a:spcPct val="100000"/>
              </a:lnSpc>
              <a:spcBef>
                <a:spcPts val="400"/>
              </a:spcBef>
              <a:spcAft>
                <a:spcPts val="0"/>
              </a:spcAft>
              <a:buSzPts val="2000"/>
              <a:buChar char="•"/>
            </a:pPr>
            <a:r>
              <a:rPr lang="en-US" dirty="0"/>
              <a:t>In favorable weather conditions</a:t>
            </a:r>
            <a:endParaRPr dirty="0"/>
          </a:p>
          <a:p>
            <a:pPr marL="533400" indent="-457200">
              <a:lnSpc>
                <a:spcPct val="100000"/>
              </a:lnSpc>
              <a:spcBef>
                <a:spcPts val="480"/>
              </a:spcBef>
              <a:buClr>
                <a:srgbClr val="7EB242"/>
              </a:buClr>
              <a:buSzPts val="2400"/>
            </a:pPr>
            <a:r>
              <a:rPr lang="en-US" dirty="0"/>
              <a:t>Driver or remote operator may be required for some models and situations.</a:t>
            </a:r>
            <a:endParaRPr dirty="0"/>
          </a:p>
        </p:txBody>
      </p:sp>
      <p:sp>
        <p:nvSpPr>
          <p:cNvPr id="160" name="Google Shape;160;p21"/>
          <p:cNvSpPr txBox="1"/>
          <p:nvPr/>
        </p:nvSpPr>
        <p:spPr>
          <a:xfrm>
            <a:off x="5137586" y="1380590"/>
            <a:ext cx="3899775" cy="45982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3700" b="1" dirty="0">
                <a:solidFill>
                  <a:srgbClr val="0095DA"/>
                </a:solidFill>
                <a:latin typeface="Calibri"/>
                <a:ea typeface="Calibri"/>
                <a:cs typeface="Calibri"/>
                <a:sym typeface="Calibri"/>
              </a:rPr>
              <a:t>Envisioned</a:t>
            </a:r>
            <a:r>
              <a:rPr lang="en-US" sz="3700" b="1" i="0" u="none" strike="noStrike" cap="none" dirty="0">
                <a:solidFill>
                  <a:srgbClr val="0095DA"/>
                </a:solidFill>
                <a:latin typeface="Calibri"/>
                <a:ea typeface="Calibri"/>
                <a:cs typeface="Calibri"/>
                <a:sym typeface="Calibri"/>
              </a:rPr>
              <a:t> for fixed route vehicles,</a:t>
            </a:r>
            <a:endParaRPr sz="1100" dirty="0"/>
          </a:p>
          <a:p>
            <a:pPr marL="0" marR="0" lvl="0" indent="0" algn="ctr" rtl="0">
              <a:lnSpc>
                <a:spcPct val="100000"/>
              </a:lnSpc>
              <a:spcBef>
                <a:spcPts val="0"/>
              </a:spcBef>
              <a:spcAft>
                <a:spcPts val="0"/>
              </a:spcAft>
              <a:buClr>
                <a:srgbClr val="0095DA"/>
              </a:buClr>
              <a:buSzPts val="4000"/>
              <a:buFont typeface="Calibri"/>
              <a:buNone/>
            </a:pPr>
            <a:r>
              <a:rPr lang="en-US" sz="3700" b="1" i="0" u="none" strike="noStrike" cap="none" dirty="0">
                <a:solidFill>
                  <a:srgbClr val="0095DA"/>
                </a:solidFill>
                <a:latin typeface="Calibri"/>
                <a:ea typeface="Calibri"/>
                <a:cs typeface="Calibri"/>
                <a:sym typeface="Calibri"/>
              </a:rPr>
              <a:t>like shuttles or commercial deliveries</a:t>
            </a:r>
            <a:endParaRPr sz="1100" dirty="0"/>
          </a:p>
        </p:txBody>
      </p:sp>
      <p:sp>
        <p:nvSpPr>
          <p:cNvPr id="3" name="Footer Placeholder 2">
            <a:extLst>
              <a:ext uri="{FF2B5EF4-FFF2-40B4-BE49-F238E27FC236}">
                <a16:creationId xmlns:a16="http://schemas.microsoft.com/office/drawing/2014/main" id="{6DE0555A-F430-5A4B-8E51-F6C911D9191E}"/>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37BD68F1-0EFE-B542-83B4-956361B9A7D1}"/>
              </a:ext>
            </a:extLst>
          </p:cNvPr>
          <p:cNvSpPr>
            <a:spLocks noGrp="1"/>
          </p:cNvSpPr>
          <p:nvPr>
            <p:ph type="sldNum" sz="quarter" idx="11"/>
          </p:nvPr>
        </p:nvSpPr>
        <p:spPr/>
        <p:txBody>
          <a:bodyPr/>
          <a:lstStyle/>
          <a:p>
            <a:fld id="{B8634249-BF14-6246-840A-0EE707C2739C}" type="slidenum">
              <a:rPr lang="en-US" smtClean="0"/>
              <a:pPr/>
              <a:t>10</a:t>
            </a:fld>
            <a:endParaRPr lang="en-US" dirty="0"/>
          </a:p>
        </p:txBody>
      </p:sp>
      <p:pic>
        <p:nvPicPr>
          <p:cNvPr id="9" name="Picture 8">
            <a:extLst>
              <a:ext uri="{FF2B5EF4-FFF2-40B4-BE49-F238E27FC236}">
                <a16:creationId xmlns:a16="http://schemas.microsoft.com/office/drawing/2014/main" id="{8372301C-A2CE-114B-B1A2-954D926DAF3E}"/>
              </a:ext>
            </a:extLst>
          </p:cNvPr>
          <p:cNvPicPr>
            <a:picLocks noChangeAspect="1"/>
          </p:cNvPicPr>
          <p:nvPr/>
        </p:nvPicPr>
        <p:blipFill>
          <a:blip r:embed="rId3"/>
          <a:srcRect/>
          <a:stretch/>
        </p:blipFill>
        <p:spPr>
          <a:xfrm>
            <a:off x="114300" y="136525"/>
            <a:ext cx="1349898" cy="1349898"/>
          </a:xfrm>
          <a:prstGeom prst="rect">
            <a:avLst/>
          </a:prstGeom>
        </p:spPr>
      </p:pic>
      <p:sp>
        <p:nvSpPr>
          <p:cNvPr id="10" name="TextBox 9">
            <a:extLst>
              <a:ext uri="{FF2B5EF4-FFF2-40B4-BE49-F238E27FC236}">
                <a16:creationId xmlns:a16="http://schemas.microsoft.com/office/drawing/2014/main" id="{733D5C0F-65FD-8D40-9301-78698DD1A46C}"/>
              </a:ext>
            </a:extLst>
          </p:cNvPr>
          <p:cNvSpPr txBox="1"/>
          <p:nvPr/>
        </p:nvSpPr>
        <p:spPr>
          <a:xfrm>
            <a:off x="1304544" y="5302107"/>
            <a:ext cx="8071104" cy="738664"/>
          </a:xfrm>
          <a:prstGeom prst="rect">
            <a:avLst/>
          </a:prstGeom>
          <a:noFill/>
        </p:spPr>
        <p:txBody>
          <a:bodyPr wrap="square" rtlCol="0">
            <a:spAutoFit/>
          </a:bodyPr>
          <a:lstStyle/>
          <a:p>
            <a:r>
              <a:rPr lang="en-US" sz="2400" i="1" dirty="0"/>
              <a:t>(No current examples exist on the consumer market.)</a:t>
            </a:r>
            <a:endParaRPr lang="en-US" sz="2400" dirty="0"/>
          </a:p>
          <a:p>
            <a:endParaRPr lang="en-US" dirty="0"/>
          </a:p>
        </p:txBody>
      </p:sp>
    </p:spTree>
    <p:extLst>
      <p:ext uri="{BB962C8B-B14F-4D97-AF65-F5344CB8AC3E}">
        <p14:creationId xmlns:p14="http://schemas.microsoft.com/office/powerpoint/2010/main" val="3537061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p:cNvSpPr txBox="1">
            <a:spLocks noGrp="1"/>
          </p:cNvSpPr>
          <p:nvPr>
            <p:ph type="title"/>
          </p:nvPr>
        </p:nvSpPr>
        <p:spPr>
          <a:xfrm>
            <a:off x="0" y="224541"/>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Level 5 – Full Automation</a:t>
            </a:r>
            <a:endParaRPr dirty="0"/>
          </a:p>
        </p:txBody>
      </p:sp>
      <p:sp>
        <p:nvSpPr>
          <p:cNvPr id="167" name="Google Shape;167;p22"/>
          <p:cNvSpPr txBox="1">
            <a:spLocks noGrp="1"/>
          </p:cNvSpPr>
          <p:nvPr>
            <p:ph type="body" idx="1"/>
          </p:nvPr>
        </p:nvSpPr>
        <p:spPr>
          <a:xfrm>
            <a:off x="361951" y="1446565"/>
            <a:ext cx="4705350" cy="3808188"/>
          </a:xfrm>
          <a:prstGeom prst="rect">
            <a:avLst/>
          </a:prstGeom>
          <a:noFill/>
          <a:ln>
            <a:noFill/>
          </a:ln>
        </p:spPr>
        <p:txBody>
          <a:bodyPr spcFirstLastPara="1" wrap="square" lIns="91425" tIns="45700" rIns="91425" bIns="45700" anchor="t" anchorCtr="0">
            <a:noAutofit/>
          </a:bodyPr>
          <a:lstStyle/>
          <a:p>
            <a:pPr marL="533400" indent="-457200">
              <a:lnSpc>
                <a:spcPct val="100000"/>
              </a:lnSpc>
              <a:spcBef>
                <a:spcPts val="480"/>
              </a:spcBef>
              <a:buSzPts val="2400"/>
            </a:pPr>
            <a:r>
              <a:rPr lang="en-US" dirty="0"/>
              <a:t>Vehicle can self-drive from point A to point B regardless of weather condition or speed</a:t>
            </a:r>
            <a:endParaRPr dirty="0"/>
          </a:p>
          <a:p>
            <a:pPr marL="533400" indent="-457200">
              <a:lnSpc>
                <a:spcPct val="100000"/>
              </a:lnSpc>
              <a:spcBef>
                <a:spcPts val="480"/>
              </a:spcBef>
              <a:buSzPts val="2400"/>
            </a:pPr>
            <a:r>
              <a:rPr lang="en-US" dirty="0"/>
              <a:t>No driver required</a:t>
            </a:r>
            <a:endParaRPr dirty="0"/>
          </a:p>
          <a:p>
            <a:pPr marL="533400" indent="-457200">
              <a:lnSpc>
                <a:spcPct val="100000"/>
              </a:lnSpc>
              <a:spcBef>
                <a:spcPts val="480"/>
              </a:spcBef>
              <a:buSzPts val="2400"/>
            </a:pPr>
            <a:r>
              <a:rPr lang="en-US" dirty="0"/>
              <a:t>All humans are passengers</a:t>
            </a:r>
            <a:endParaRPr dirty="0"/>
          </a:p>
          <a:p>
            <a:pPr marL="533400" indent="-457200">
              <a:lnSpc>
                <a:spcPct val="100000"/>
              </a:lnSpc>
              <a:spcBef>
                <a:spcPts val="480"/>
              </a:spcBef>
              <a:buSzPts val="2400"/>
            </a:pPr>
            <a:r>
              <a:rPr lang="en-US" dirty="0"/>
              <a:t>Some vehicles could be </a:t>
            </a:r>
            <a:r>
              <a:rPr lang="en-US" dirty="0" err="1"/>
              <a:t>occupantless</a:t>
            </a:r>
            <a:endParaRPr dirty="0"/>
          </a:p>
        </p:txBody>
      </p:sp>
      <p:sp>
        <p:nvSpPr>
          <p:cNvPr id="169" name="Google Shape;169;p22"/>
          <p:cNvSpPr txBox="1"/>
          <p:nvPr/>
        </p:nvSpPr>
        <p:spPr>
          <a:xfrm>
            <a:off x="5066426" y="2015196"/>
            <a:ext cx="4077574" cy="451943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3700" b="1" i="0" u="none" strike="noStrike" cap="none" dirty="0">
                <a:solidFill>
                  <a:srgbClr val="0095DA"/>
                </a:solidFill>
                <a:latin typeface="Calibri"/>
                <a:ea typeface="Calibri"/>
                <a:cs typeface="Calibri"/>
                <a:sym typeface="Calibri"/>
              </a:rPr>
              <a:t>Passengers free to shift focus (to reading, working, watching TV, etc.)</a:t>
            </a:r>
            <a:endParaRPr sz="1100" dirty="0"/>
          </a:p>
        </p:txBody>
      </p:sp>
      <p:sp>
        <p:nvSpPr>
          <p:cNvPr id="3" name="Footer Placeholder 2">
            <a:extLst>
              <a:ext uri="{FF2B5EF4-FFF2-40B4-BE49-F238E27FC236}">
                <a16:creationId xmlns:a16="http://schemas.microsoft.com/office/drawing/2014/main" id="{BD1945EC-7247-7B4F-8511-05400709F4B8}"/>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24B194F3-ADA5-3B45-8C3F-0A4E1156E2EE}"/>
              </a:ext>
            </a:extLst>
          </p:cNvPr>
          <p:cNvSpPr>
            <a:spLocks noGrp="1"/>
          </p:cNvSpPr>
          <p:nvPr>
            <p:ph type="sldNum" sz="quarter" idx="11"/>
          </p:nvPr>
        </p:nvSpPr>
        <p:spPr/>
        <p:txBody>
          <a:bodyPr/>
          <a:lstStyle/>
          <a:p>
            <a:fld id="{B8634249-BF14-6246-840A-0EE707C2739C}" type="slidenum">
              <a:rPr lang="en-US" smtClean="0"/>
              <a:pPr/>
              <a:t>11</a:t>
            </a:fld>
            <a:endParaRPr lang="en-US" dirty="0"/>
          </a:p>
        </p:txBody>
      </p:sp>
      <p:pic>
        <p:nvPicPr>
          <p:cNvPr id="9" name="Picture 8">
            <a:extLst>
              <a:ext uri="{FF2B5EF4-FFF2-40B4-BE49-F238E27FC236}">
                <a16:creationId xmlns:a16="http://schemas.microsoft.com/office/drawing/2014/main" id="{0087B28A-CB44-1248-9D22-A053A83B7989}"/>
              </a:ext>
            </a:extLst>
          </p:cNvPr>
          <p:cNvPicPr>
            <a:picLocks noChangeAspect="1"/>
          </p:cNvPicPr>
          <p:nvPr/>
        </p:nvPicPr>
        <p:blipFill>
          <a:blip r:embed="rId3"/>
          <a:srcRect/>
          <a:stretch/>
        </p:blipFill>
        <p:spPr>
          <a:xfrm>
            <a:off x="114300" y="136525"/>
            <a:ext cx="1349898" cy="1349898"/>
          </a:xfrm>
          <a:prstGeom prst="rect">
            <a:avLst/>
          </a:prstGeom>
        </p:spPr>
      </p:pic>
      <p:sp>
        <p:nvSpPr>
          <p:cNvPr id="8" name="TextBox 7">
            <a:extLst>
              <a:ext uri="{FF2B5EF4-FFF2-40B4-BE49-F238E27FC236}">
                <a16:creationId xmlns:a16="http://schemas.microsoft.com/office/drawing/2014/main" id="{9BFA8492-AEFC-2E49-BADE-BCC13DDFA1E0}"/>
              </a:ext>
            </a:extLst>
          </p:cNvPr>
          <p:cNvSpPr txBox="1"/>
          <p:nvPr/>
        </p:nvSpPr>
        <p:spPr>
          <a:xfrm>
            <a:off x="1328928" y="5373446"/>
            <a:ext cx="8071104" cy="738664"/>
          </a:xfrm>
          <a:prstGeom prst="rect">
            <a:avLst/>
          </a:prstGeom>
          <a:noFill/>
        </p:spPr>
        <p:txBody>
          <a:bodyPr wrap="square" rtlCol="0">
            <a:spAutoFit/>
          </a:bodyPr>
          <a:lstStyle/>
          <a:p>
            <a:r>
              <a:rPr lang="en-US" sz="2400" i="1" dirty="0"/>
              <a:t>(No current examples exist on the consumer market.)</a:t>
            </a:r>
            <a:endParaRPr lang="en-US" sz="2400" dirty="0"/>
          </a:p>
          <a:p>
            <a:endParaRPr lang="en-US" dirty="0"/>
          </a:p>
        </p:txBody>
      </p:sp>
    </p:spTree>
    <p:extLst>
      <p:ext uri="{BB962C8B-B14F-4D97-AF65-F5344CB8AC3E}">
        <p14:creationId xmlns:p14="http://schemas.microsoft.com/office/powerpoint/2010/main" val="875130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23"/>
          <p:cNvSpPr txBox="1">
            <a:spLocks noGrp="1"/>
          </p:cNvSpPr>
          <p:nvPr>
            <p:ph type="title"/>
          </p:nvPr>
        </p:nvSpPr>
        <p:spPr>
          <a:xfrm>
            <a:off x="633412" y="2197100"/>
            <a:ext cx="7886700" cy="2852737"/>
          </a:xfrm>
          <a:prstGeom prst="rect">
            <a:avLst/>
          </a:prstGeom>
          <a:noFill/>
          <a:ln>
            <a:noFill/>
          </a:ln>
        </p:spPr>
        <p:txBody>
          <a:bodyPr spcFirstLastPara="1" wrap="square" lIns="68575" tIns="34275" rIns="68575" bIns="34275" anchor="ctr" anchorCtr="0">
            <a:noAutofit/>
          </a:bodyPr>
          <a:lstStyle/>
          <a:p>
            <a:pPr marL="0" lvl="0" indent="0" rtl="0">
              <a:lnSpc>
                <a:spcPct val="100000"/>
              </a:lnSpc>
              <a:spcBef>
                <a:spcPts val="0"/>
              </a:spcBef>
              <a:spcAft>
                <a:spcPts val="0"/>
              </a:spcAft>
              <a:buClr>
                <a:srgbClr val="FEFEFE"/>
              </a:buClr>
              <a:buSzPts val="2565"/>
              <a:buFont typeface="Calibri"/>
              <a:buNone/>
            </a:pPr>
            <a:br>
              <a:rPr lang="en-US" sz="2565" dirty="0">
                <a:solidFill>
                  <a:srgbClr val="FEFEFE"/>
                </a:solidFill>
              </a:rPr>
            </a:br>
            <a:br>
              <a:rPr lang="en-US" sz="2565" dirty="0">
                <a:solidFill>
                  <a:srgbClr val="FEFEFE"/>
                </a:solidFill>
              </a:rPr>
            </a:br>
            <a:r>
              <a:rPr lang="en-US" sz="2400" dirty="0">
                <a:solidFill>
                  <a:schemeClr val="accent4"/>
                </a:solidFill>
                <a:ea typeface="+mn-ea"/>
                <a:cs typeface="+mn-cs"/>
              </a:rPr>
              <a:t>94% of serious crashes are due to human error.</a:t>
            </a:r>
            <a:br>
              <a:rPr lang="en-US" sz="2400" dirty="0">
                <a:solidFill>
                  <a:schemeClr val="accent4"/>
                </a:solidFill>
                <a:ea typeface="+mn-ea"/>
                <a:cs typeface="+mn-cs"/>
              </a:rPr>
            </a:br>
            <a:br>
              <a:rPr lang="en-US" sz="2400" dirty="0">
                <a:solidFill>
                  <a:schemeClr val="accent4"/>
                </a:solidFill>
                <a:ea typeface="+mn-ea"/>
                <a:cs typeface="+mn-cs"/>
              </a:rPr>
            </a:br>
            <a:r>
              <a:rPr lang="en-US" sz="2400" dirty="0">
                <a:solidFill>
                  <a:schemeClr val="accent4"/>
                </a:solidFill>
                <a:ea typeface="+mn-ea"/>
                <a:cs typeface="+mn-cs"/>
              </a:rPr>
              <a:t>By reducing or eliminating human error, AVs are expected to significantly reduce crashes, injuries and fatalities.</a:t>
            </a:r>
            <a:endParaRPr sz="2400" dirty="0">
              <a:solidFill>
                <a:schemeClr val="accent4"/>
              </a:solidFill>
              <a:ea typeface="+mn-ea"/>
              <a:cs typeface="+mn-cs"/>
            </a:endParaRPr>
          </a:p>
        </p:txBody>
      </p:sp>
      <p:sp>
        <p:nvSpPr>
          <p:cNvPr id="4" name="Footer Placeholder 3">
            <a:extLst>
              <a:ext uri="{FF2B5EF4-FFF2-40B4-BE49-F238E27FC236}">
                <a16:creationId xmlns:a16="http://schemas.microsoft.com/office/drawing/2014/main" id="{50361660-99EA-9341-AF7E-5C78D90B2341}"/>
              </a:ext>
            </a:extLst>
          </p:cNvPr>
          <p:cNvSpPr>
            <a:spLocks noGrp="1"/>
          </p:cNvSpPr>
          <p:nvPr>
            <p:ph type="ftr" sz="quarter" idx="10"/>
          </p:nvPr>
        </p:nvSpPr>
        <p:spPr/>
        <p:txBody>
          <a:bodyPr/>
          <a:lstStyle/>
          <a:p>
            <a:r>
              <a:rPr lang="en-US" dirty="0"/>
              <a:t>Children in Automated Vehicles</a:t>
            </a:r>
          </a:p>
        </p:txBody>
      </p:sp>
      <p:sp>
        <p:nvSpPr>
          <p:cNvPr id="5" name="Slide Number Placeholder 4">
            <a:extLst>
              <a:ext uri="{FF2B5EF4-FFF2-40B4-BE49-F238E27FC236}">
                <a16:creationId xmlns:a16="http://schemas.microsoft.com/office/drawing/2014/main" id="{11C8E4AD-42F5-A248-9DA9-E8452A8BC6B8}"/>
              </a:ext>
            </a:extLst>
          </p:cNvPr>
          <p:cNvSpPr>
            <a:spLocks noGrp="1"/>
          </p:cNvSpPr>
          <p:nvPr>
            <p:ph type="sldNum" sz="quarter" idx="11"/>
          </p:nvPr>
        </p:nvSpPr>
        <p:spPr/>
        <p:txBody>
          <a:bodyPr/>
          <a:lstStyle/>
          <a:p>
            <a:fld id="{B8634249-BF14-6246-840A-0EE707C2739C}" type="slidenum">
              <a:rPr lang="en-US" smtClean="0"/>
              <a:pPr/>
              <a:t>12</a:t>
            </a:fld>
            <a:endParaRPr lang="en-US" dirty="0"/>
          </a:p>
        </p:txBody>
      </p:sp>
      <p:sp>
        <p:nvSpPr>
          <p:cNvPr id="10" name="Title 4">
            <a:extLst>
              <a:ext uri="{FF2B5EF4-FFF2-40B4-BE49-F238E27FC236}">
                <a16:creationId xmlns:a16="http://schemas.microsoft.com/office/drawing/2014/main" id="{39E7D550-68EA-2F4C-9F3E-755B8ED31958}"/>
              </a:ext>
            </a:extLst>
          </p:cNvPr>
          <p:cNvSpPr txBox="1">
            <a:spLocks/>
          </p:cNvSpPr>
          <p:nvPr/>
        </p:nvSpPr>
        <p:spPr>
          <a:xfrm>
            <a:off x="623888" y="0"/>
            <a:ext cx="78867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How Do New Technologies Help?</a:t>
            </a:r>
          </a:p>
        </p:txBody>
      </p:sp>
    </p:spTree>
    <p:extLst>
      <p:ext uri="{BB962C8B-B14F-4D97-AF65-F5344CB8AC3E}">
        <p14:creationId xmlns:p14="http://schemas.microsoft.com/office/powerpoint/2010/main" val="3831497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title"/>
          </p:nvPr>
        </p:nvSpPr>
        <p:spPr>
          <a:xfrm>
            <a:off x="0" y="227806"/>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AV: Safety Advantages</a:t>
            </a:r>
            <a:endParaRPr dirty="0"/>
          </a:p>
        </p:txBody>
      </p:sp>
      <p:sp>
        <p:nvSpPr>
          <p:cNvPr id="183" name="Google Shape;183;p24"/>
          <p:cNvSpPr txBox="1">
            <a:spLocks noGrp="1"/>
          </p:cNvSpPr>
          <p:nvPr>
            <p:ph type="body" idx="1"/>
          </p:nvPr>
        </p:nvSpPr>
        <p:spPr>
          <a:xfrm>
            <a:off x="901701" y="1448196"/>
            <a:ext cx="7924800" cy="4525963"/>
          </a:xfrm>
          <a:prstGeom prst="rect">
            <a:avLst/>
          </a:prstGeom>
          <a:noFill/>
          <a:ln>
            <a:noFill/>
          </a:ln>
        </p:spPr>
        <p:txBody>
          <a:bodyPr spcFirstLastPara="1" wrap="square" lIns="91425" tIns="45700" rIns="91425" bIns="45700" anchor="t" anchorCtr="0">
            <a:noAutofit/>
          </a:bodyPr>
          <a:lstStyle/>
          <a:p>
            <a:pPr>
              <a:lnSpc>
                <a:spcPct val="150000"/>
              </a:lnSpc>
              <a:spcBef>
                <a:spcPts val="0"/>
              </a:spcBef>
            </a:pPr>
            <a:r>
              <a:rPr lang="en-US" sz="2000" b="1" dirty="0">
                <a:latin typeface="+mj-lt"/>
              </a:rPr>
              <a:t>Single-year crash toll in the U.S. (2019):</a:t>
            </a:r>
            <a:endParaRPr sz="2000" b="1" dirty="0">
              <a:latin typeface="+mj-lt"/>
            </a:endParaRPr>
          </a:p>
          <a:p>
            <a:pPr marL="869950" lvl="1" indent="-342900">
              <a:lnSpc>
                <a:spcPct val="150000"/>
              </a:lnSpc>
              <a:spcBef>
                <a:spcPts val="0"/>
              </a:spcBef>
              <a:buSzPts val="2500"/>
            </a:pPr>
            <a:r>
              <a:rPr lang="en-US" sz="2000" b="1" dirty="0">
                <a:latin typeface="+mj-lt"/>
              </a:rPr>
              <a:t>119,095 children ages 0–14 visited an ER </a:t>
            </a:r>
            <a:endParaRPr sz="2000" dirty="0">
              <a:latin typeface="+mj-lt"/>
            </a:endParaRPr>
          </a:p>
          <a:p>
            <a:pPr marL="869950" lvl="1" indent="-342900">
              <a:lnSpc>
                <a:spcPct val="150000"/>
              </a:lnSpc>
              <a:spcBef>
                <a:spcPts val="0"/>
              </a:spcBef>
              <a:buSzPts val="2500"/>
            </a:pPr>
            <a:r>
              <a:rPr lang="en-US" sz="2000" b="1" dirty="0">
                <a:latin typeface="+mj-lt"/>
              </a:rPr>
              <a:t>7,908 children ages 0–14 were hospitalized</a:t>
            </a:r>
            <a:endParaRPr sz="2000" dirty="0">
              <a:latin typeface="+mj-lt"/>
            </a:endParaRPr>
          </a:p>
          <a:p>
            <a:pPr marL="869950" lvl="1" indent="-342900">
              <a:lnSpc>
                <a:spcPct val="150000"/>
              </a:lnSpc>
              <a:spcBef>
                <a:spcPts val="0"/>
              </a:spcBef>
              <a:buSzPts val="2500"/>
            </a:pPr>
            <a:r>
              <a:rPr lang="en-US" sz="2000" b="1" dirty="0">
                <a:latin typeface="+mj-lt"/>
              </a:rPr>
              <a:t>280 children ages 0–14 died </a:t>
            </a:r>
            <a:endParaRPr sz="2000" b="1" dirty="0">
              <a:latin typeface="+mj-lt"/>
            </a:endParaRPr>
          </a:p>
          <a:p>
            <a:pPr>
              <a:lnSpc>
                <a:spcPct val="150000"/>
              </a:lnSpc>
              <a:spcBef>
                <a:spcPts val="480"/>
              </a:spcBef>
              <a:buSzPts val="2400"/>
            </a:pPr>
            <a:r>
              <a:rPr lang="en-US" sz="2000" b="1" dirty="0">
                <a:latin typeface="+mj-lt"/>
              </a:rPr>
              <a:t>94% of serious crashes are due to human error</a:t>
            </a:r>
            <a:endParaRPr sz="2000" dirty="0">
              <a:latin typeface="+mj-lt"/>
            </a:endParaRPr>
          </a:p>
          <a:p>
            <a:pPr>
              <a:lnSpc>
                <a:spcPct val="150000"/>
              </a:lnSpc>
              <a:spcBef>
                <a:spcPts val="480"/>
              </a:spcBef>
              <a:buSzPts val="2400"/>
            </a:pPr>
            <a:r>
              <a:rPr lang="en-US" sz="2000" b="1" dirty="0">
                <a:latin typeface="+mj-lt"/>
              </a:rPr>
              <a:t>AV technologies remove human error from crashes</a:t>
            </a:r>
            <a:endParaRPr sz="2000" b="1" dirty="0">
              <a:latin typeface="+mj-lt"/>
            </a:endParaRPr>
          </a:p>
          <a:p>
            <a:pPr>
              <a:lnSpc>
                <a:spcPct val="150000"/>
              </a:lnSpc>
              <a:spcBef>
                <a:spcPts val="480"/>
              </a:spcBef>
              <a:buSzPts val="2400"/>
            </a:pPr>
            <a:r>
              <a:rPr lang="en-US" sz="2000" b="1" dirty="0">
                <a:latin typeface="+mj-lt"/>
              </a:rPr>
              <a:t>Fewer crashes mean fewer deaths &amp; injuries</a:t>
            </a:r>
            <a:endParaRPr sz="2000" dirty="0">
              <a:latin typeface="+mj-lt"/>
            </a:endParaRPr>
          </a:p>
          <a:p>
            <a:pPr>
              <a:lnSpc>
                <a:spcPct val="100000"/>
              </a:lnSpc>
              <a:spcBef>
                <a:spcPts val="480"/>
              </a:spcBef>
              <a:buSzPts val="2400"/>
            </a:pPr>
            <a:r>
              <a:rPr lang="en-US" sz="2000" b="1" dirty="0">
                <a:latin typeface="+mj-lt"/>
              </a:rPr>
              <a:t>Reductions in pedestrian and other non-occupant injuries and deaths are also expected. </a:t>
            </a:r>
            <a:endParaRPr sz="2000" dirty="0">
              <a:latin typeface="+mj-lt"/>
            </a:endParaRPr>
          </a:p>
          <a:p>
            <a:pPr marL="495300" indent="-342900">
              <a:lnSpc>
                <a:spcPct val="100000"/>
              </a:lnSpc>
              <a:spcBef>
                <a:spcPts val="480"/>
              </a:spcBef>
              <a:buSzPts val="2400"/>
            </a:pPr>
            <a:endParaRPr sz="2000" b="1" dirty="0">
              <a:latin typeface="+mj-lt"/>
            </a:endParaRPr>
          </a:p>
        </p:txBody>
      </p:sp>
      <p:sp>
        <p:nvSpPr>
          <p:cNvPr id="3" name="Footer Placeholder 2">
            <a:extLst>
              <a:ext uri="{FF2B5EF4-FFF2-40B4-BE49-F238E27FC236}">
                <a16:creationId xmlns:a16="http://schemas.microsoft.com/office/drawing/2014/main" id="{11DE2D7A-737F-8E4C-B366-8BBBBE7F54E0}"/>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8BCB07E5-2F06-BE42-8394-98A15FE48164}"/>
              </a:ext>
            </a:extLst>
          </p:cNvPr>
          <p:cNvSpPr>
            <a:spLocks noGrp="1"/>
          </p:cNvSpPr>
          <p:nvPr>
            <p:ph type="sldNum" sz="quarter" idx="11"/>
          </p:nvPr>
        </p:nvSpPr>
        <p:spPr/>
        <p:txBody>
          <a:bodyPr/>
          <a:lstStyle/>
          <a:p>
            <a:fld id="{B8634249-BF14-6246-840A-0EE707C2739C}" type="slidenum">
              <a:rPr lang="en-US" smtClean="0"/>
              <a:pPr/>
              <a:t>13</a:t>
            </a:fld>
            <a:endParaRPr lang="en-US" dirty="0"/>
          </a:p>
        </p:txBody>
      </p:sp>
    </p:spTree>
    <p:extLst>
      <p:ext uri="{BB962C8B-B14F-4D97-AF65-F5344CB8AC3E}">
        <p14:creationId xmlns:p14="http://schemas.microsoft.com/office/powerpoint/2010/main" val="2035774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0" y="227806"/>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AV: Economic Advantages</a:t>
            </a:r>
            <a:endParaRPr dirty="0"/>
          </a:p>
        </p:txBody>
      </p:sp>
      <p:sp>
        <p:nvSpPr>
          <p:cNvPr id="190" name="Google Shape;190;p25"/>
          <p:cNvSpPr txBox="1">
            <a:spLocks noGrp="1"/>
          </p:cNvSpPr>
          <p:nvPr>
            <p:ph type="body" idx="1"/>
          </p:nvPr>
        </p:nvSpPr>
        <p:spPr>
          <a:xfrm>
            <a:off x="609601" y="1600200"/>
            <a:ext cx="7924800" cy="4525963"/>
          </a:xfrm>
          <a:prstGeom prst="rect">
            <a:avLst/>
          </a:prstGeom>
          <a:noFill/>
          <a:ln>
            <a:noFill/>
          </a:ln>
        </p:spPr>
        <p:txBody>
          <a:bodyPr spcFirstLastPara="1" wrap="square" lIns="91425" tIns="45700" rIns="91425" bIns="45700" anchor="t" anchorCtr="0">
            <a:noAutofit/>
          </a:bodyPr>
          <a:lstStyle/>
          <a:p>
            <a:pPr>
              <a:lnSpc>
                <a:spcPct val="100000"/>
              </a:lnSpc>
              <a:spcBef>
                <a:spcPts val="0"/>
              </a:spcBef>
              <a:buSzPts val="2400"/>
            </a:pPr>
            <a:r>
              <a:rPr lang="en-US" sz="2000" b="1" dirty="0">
                <a:latin typeface="+mj-lt"/>
              </a:rPr>
              <a:t>Societal costs of child passenger traffic fatality and injury include medical, work loss, and quality of life loss costs:</a:t>
            </a:r>
            <a:br>
              <a:rPr lang="en-US" sz="2000" b="1" dirty="0">
                <a:latin typeface="+mj-lt"/>
              </a:rPr>
            </a:br>
            <a:endParaRPr sz="2000" dirty="0">
              <a:latin typeface="+mj-lt"/>
            </a:endParaRPr>
          </a:p>
          <a:p>
            <a:pPr>
              <a:lnSpc>
                <a:spcPct val="100000"/>
              </a:lnSpc>
              <a:spcBef>
                <a:spcPts val="0"/>
              </a:spcBef>
              <a:buSzPts val="2400"/>
            </a:pPr>
            <a:r>
              <a:rPr lang="en-US" sz="2000" b="1" dirty="0">
                <a:latin typeface="+mj-lt"/>
              </a:rPr>
              <a:t>$4.1 Billion – Emergency Department Visits</a:t>
            </a:r>
            <a:endParaRPr sz="2000" dirty="0">
              <a:latin typeface="+mj-lt"/>
            </a:endParaRPr>
          </a:p>
          <a:p>
            <a:pPr>
              <a:lnSpc>
                <a:spcPct val="100000"/>
              </a:lnSpc>
              <a:spcBef>
                <a:spcPts val="0"/>
              </a:spcBef>
              <a:buSzPts val="2400"/>
            </a:pPr>
            <a:r>
              <a:rPr lang="en-US" sz="2000" b="1" dirty="0">
                <a:latin typeface="+mj-lt"/>
              </a:rPr>
              <a:t>$4.8 Billion – Child Hospitalizations</a:t>
            </a:r>
            <a:endParaRPr sz="2000" dirty="0">
              <a:latin typeface="+mj-lt"/>
            </a:endParaRPr>
          </a:p>
          <a:p>
            <a:pPr>
              <a:lnSpc>
                <a:spcPct val="100000"/>
              </a:lnSpc>
              <a:spcBef>
                <a:spcPts val="0"/>
              </a:spcBef>
              <a:buSzPts val="2400"/>
            </a:pPr>
            <a:r>
              <a:rPr lang="en-US" sz="2000" b="1" u="sng" dirty="0">
                <a:latin typeface="+mj-lt"/>
              </a:rPr>
              <a:t>$2.5 Billion – Child Deaths</a:t>
            </a:r>
            <a:endParaRPr sz="2000" dirty="0">
              <a:latin typeface="+mj-lt"/>
            </a:endParaRPr>
          </a:p>
          <a:p>
            <a:pPr marL="0" lvl="0" indent="0" algn="l" rtl="0">
              <a:lnSpc>
                <a:spcPct val="100000"/>
              </a:lnSpc>
              <a:spcBef>
                <a:spcPts val="0"/>
              </a:spcBef>
              <a:spcAft>
                <a:spcPts val="0"/>
              </a:spcAft>
              <a:buClr>
                <a:srgbClr val="7EB242"/>
              </a:buClr>
              <a:buSzPts val="2400"/>
              <a:buNone/>
            </a:pPr>
            <a:r>
              <a:rPr lang="en-US" sz="2000" b="1" dirty="0">
                <a:solidFill>
                  <a:srgbClr val="FF0000"/>
                </a:solidFill>
                <a:latin typeface="+mj-lt"/>
              </a:rPr>
              <a:t>     $11.38 Billion TOTAL per year in the United States</a:t>
            </a:r>
            <a:endParaRPr sz="2000" dirty="0">
              <a:latin typeface="+mj-lt"/>
            </a:endParaRPr>
          </a:p>
          <a:p>
            <a:pPr marL="0" lvl="0" indent="0" algn="l" rtl="0">
              <a:lnSpc>
                <a:spcPct val="100000"/>
              </a:lnSpc>
              <a:spcBef>
                <a:spcPts val="480"/>
              </a:spcBef>
              <a:spcAft>
                <a:spcPts val="0"/>
              </a:spcAft>
              <a:buClr>
                <a:srgbClr val="7EB242"/>
              </a:buClr>
              <a:buSzPts val="2400"/>
              <a:buNone/>
            </a:pPr>
            <a:endParaRPr sz="2000" b="1" dirty="0">
              <a:solidFill>
                <a:srgbClr val="0095DA"/>
              </a:solidFill>
              <a:latin typeface="+mj-lt"/>
            </a:endParaRPr>
          </a:p>
          <a:p>
            <a:pPr>
              <a:lnSpc>
                <a:spcPct val="100000"/>
              </a:lnSpc>
              <a:spcBef>
                <a:spcPts val="480"/>
              </a:spcBef>
              <a:buSzPts val="2400"/>
            </a:pPr>
            <a:r>
              <a:rPr lang="en-US" sz="2000" b="1" dirty="0">
                <a:latin typeface="+mj-lt"/>
              </a:rPr>
              <a:t>Economic costs are accompanied by devastating social impacts for road users, their families, and the broader community</a:t>
            </a:r>
            <a:br>
              <a:rPr lang="en-US" sz="2000" b="1" dirty="0">
                <a:latin typeface="+mj-lt"/>
              </a:rPr>
            </a:br>
            <a:endParaRPr sz="2000" b="1" dirty="0">
              <a:latin typeface="+mj-lt"/>
            </a:endParaRPr>
          </a:p>
          <a:p>
            <a:pPr>
              <a:lnSpc>
                <a:spcPct val="100000"/>
              </a:lnSpc>
              <a:spcBef>
                <a:spcPts val="480"/>
              </a:spcBef>
              <a:buSzPts val="2400"/>
            </a:pPr>
            <a:r>
              <a:rPr lang="en-US" sz="2000" b="1" dirty="0">
                <a:latin typeface="+mj-lt"/>
              </a:rPr>
              <a:t>Elimination of crash-related deaths and serious injuries is an urgent priority.</a:t>
            </a:r>
            <a:endParaRPr sz="2000" b="1" dirty="0">
              <a:latin typeface="+mj-lt"/>
            </a:endParaRPr>
          </a:p>
        </p:txBody>
      </p:sp>
      <p:sp>
        <p:nvSpPr>
          <p:cNvPr id="3" name="Footer Placeholder 2">
            <a:extLst>
              <a:ext uri="{FF2B5EF4-FFF2-40B4-BE49-F238E27FC236}">
                <a16:creationId xmlns:a16="http://schemas.microsoft.com/office/drawing/2014/main" id="{4F0A8248-F69D-C645-A733-35C412C3342C}"/>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AD125ED8-C305-184F-9847-AD15B0FC809D}"/>
              </a:ext>
            </a:extLst>
          </p:cNvPr>
          <p:cNvSpPr>
            <a:spLocks noGrp="1"/>
          </p:cNvSpPr>
          <p:nvPr>
            <p:ph type="sldNum" sz="quarter" idx="11"/>
          </p:nvPr>
        </p:nvSpPr>
        <p:spPr/>
        <p:txBody>
          <a:bodyPr/>
          <a:lstStyle/>
          <a:p>
            <a:fld id="{B8634249-BF14-6246-840A-0EE707C2739C}" type="slidenum">
              <a:rPr lang="en-US" smtClean="0"/>
              <a:pPr/>
              <a:t>14</a:t>
            </a:fld>
            <a:endParaRPr lang="en-US" dirty="0"/>
          </a:p>
        </p:txBody>
      </p:sp>
    </p:spTree>
    <p:extLst>
      <p:ext uri="{BB962C8B-B14F-4D97-AF65-F5344CB8AC3E}">
        <p14:creationId xmlns:p14="http://schemas.microsoft.com/office/powerpoint/2010/main" val="295845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0" y="198437"/>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AV: Additional Possibilities</a:t>
            </a:r>
            <a:endParaRPr dirty="0"/>
          </a:p>
        </p:txBody>
      </p:sp>
      <p:sp>
        <p:nvSpPr>
          <p:cNvPr id="197" name="Google Shape;197;p26"/>
          <p:cNvSpPr txBox="1">
            <a:spLocks noGrp="1"/>
          </p:cNvSpPr>
          <p:nvPr>
            <p:ph type="body" idx="1"/>
          </p:nvPr>
        </p:nvSpPr>
        <p:spPr>
          <a:xfrm>
            <a:off x="674452" y="1166018"/>
            <a:ext cx="7783748"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480"/>
              </a:spcBef>
              <a:spcAft>
                <a:spcPts val="0"/>
              </a:spcAft>
              <a:buSzPts val="2400"/>
              <a:buFont typeface="Calibri"/>
              <a:buChar char="•"/>
            </a:pPr>
            <a:r>
              <a:rPr lang="en-US" b="1" dirty="0">
                <a:latin typeface="+mj-lt"/>
              </a:rPr>
              <a:t>AV Rideshare and other options for families</a:t>
            </a:r>
            <a:endParaRPr dirty="0">
              <a:latin typeface="+mj-lt"/>
            </a:endParaRPr>
          </a:p>
          <a:p>
            <a:pPr marL="800100" lvl="1" indent="-342900" algn="l" rtl="0">
              <a:lnSpc>
                <a:spcPct val="100000"/>
              </a:lnSpc>
              <a:spcBef>
                <a:spcPts val="480"/>
              </a:spcBef>
              <a:spcAft>
                <a:spcPts val="0"/>
              </a:spcAft>
              <a:buSzPts val="2400"/>
              <a:buFont typeface="Calibri"/>
              <a:buChar char="•"/>
            </a:pPr>
            <a:r>
              <a:rPr lang="en-US" dirty="0">
                <a:latin typeface="+mj-lt"/>
              </a:rPr>
              <a:t>More accessible mobility for unlicensed individuals </a:t>
            </a:r>
            <a:endParaRPr dirty="0">
              <a:latin typeface="+mj-lt"/>
            </a:endParaRPr>
          </a:p>
          <a:p>
            <a:pPr marL="800100" lvl="1" indent="-342900" algn="l" rtl="0">
              <a:lnSpc>
                <a:spcPct val="100000"/>
              </a:lnSpc>
              <a:spcBef>
                <a:spcPts val="480"/>
              </a:spcBef>
              <a:spcAft>
                <a:spcPts val="0"/>
              </a:spcAft>
              <a:buSzPts val="2400"/>
              <a:buFont typeface="Calibri"/>
              <a:buChar char="•"/>
            </a:pPr>
            <a:r>
              <a:rPr lang="en-US" dirty="0">
                <a:latin typeface="+mj-lt"/>
              </a:rPr>
              <a:t>More accessible mobility for people with disabilities</a:t>
            </a:r>
            <a:endParaRPr dirty="0">
              <a:latin typeface="+mj-lt"/>
            </a:endParaRPr>
          </a:p>
          <a:p>
            <a:pPr marL="800100" lvl="1" indent="-342900" algn="l" rtl="0">
              <a:lnSpc>
                <a:spcPct val="100000"/>
              </a:lnSpc>
              <a:spcBef>
                <a:spcPts val="480"/>
              </a:spcBef>
              <a:spcAft>
                <a:spcPts val="0"/>
              </a:spcAft>
              <a:buSzPts val="2400"/>
              <a:buFont typeface="Calibri"/>
              <a:buChar char="•"/>
            </a:pPr>
            <a:r>
              <a:rPr lang="en-US" dirty="0">
                <a:latin typeface="+mj-lt"/>
              </a:rPr>
              <a:t>Independent possibilities for older children</a:t>
            </a:r>
            <a:endParaRPr dirty="0">
              <a:latin typeface="+mj-lt"/>
            </a:endParaRPr>
          </a:p>
          <a:p>
            <a:pPr marL="342900" lvl="0" indent="-342900" algn="l" rtl="0">
              <a:lnSpc>
                <a:spcPct val="100000"/>
              </a:lnSpc>
              <a:spcBef>
                <a:spcPts val="480"/>
              </a:spcBef>
              <a:spcAft>
                <a:spcPts val="0"/>
              </a:spcAft>
              <a:buSzPts val="2400"/>
              <a:buFont typeface="Calibri"/>
              <a:buChar char="•"/>
            </a:pPr>
            <a:r>
              <a:rPr lang="en-US" b="1" dirty="0">
                <a:latin typeface="+mj-lt"/>
              </a:rPr>
              <a:t>Cost Savings</a:t>
            </a:r>
            <a:endParaRPr dirty="0">
              <a:latin typeface="+mj-lt"/>
            </a:endParaRPr>
          </a:p>
          <a:p>
            <a:pPr marL="800100" lvl="1" indent="-342900" algn="l" rtl="0">
              <a:lnSpc>
                <a:spcPct val="100000"/>
              </a:lnSpc>
              <a:spcBef>
                <a:spcPts val="480"/>
              </a:spcBef>
              <a:spcAft>
                <a:spcPts val="0"/>
              </a:spcAft>
              <a:buSzPts val="2400"/>
              <a:buFont typeface="Calibri"/>
              <a:buChar char="•"/>
            </a:pPr>
            <a:r>
              <a:rPr lang="en-US" dirty="0">
                <a:latin typeface="+mj-lt"/>
              </a:rPr>
              <a:t>Likely shift in family insurance costs</a:t>
            </a:r>
            <a:endParaRPr dirty="0">
              <a:latin typeface="+mj-lt"/>
            </a:endParaRPr>
          </a:p>
          <a:p>
            <a:pPr marL="800100" lvl="1" indent="-342900" algn="l" rtl="0">
              <a:lnSpc>
                <a:spcPct val="100000"/>
              </a:lnSpc>
              <a:spcBef>
                <a:spcPts val="480"/>
              </a:spcBef>
              <a:spcAft>
                <a:spcPts val="0"/>
              </a:spcAft>
              <a:buSzPts val="2400"/>
              <a:buFont typeface="Calibri"/>
              <a:buChar char="•"/>
            </a:pPr>
            <a:r>
              <a:rPr lang="en-US" dirty="0">
                <a:latin typeface="+mj-lt"/>
              </a:rPr>
              <a:t>Reduced product costs due to improved delivery efficiency </a:t>
            </a:r>
            <a:endParaRPr dirty="0">
              <a:latin typeface="+mj-lt"/>
            </a:endParaRPr>
          </a:p>
          <a:p>
            <a:pPr marL="342900" lvl="0" indent="-342900" algn="l" rtl="0">
              <a:lnSpc>
                <a:spcPct val="100000"/>
              </a:lnSpc>
              <a:spcBef>
                <a:spcPts val="480"/>
              </a:spcBef>
              <a:spcAft>
                <a:spcPts val="0"/>
              </a:spcAft>
              <a:buSzPts val="2400"/>
              <a:buFont typeface="Calibri"/>
              <a:buChar char="•"/>
            </a:pPr>
            <a:r>
              <a:rPr lang="en-US" b="1" dirty="0">
                <a:latin typeface="+mj-lt"/>
              </a:rPr>
              <a:t>Further Potential</a:t>
            </a:r>
            <a:endParaRPr dirty="0">
              <a:latin typeface="+mj-lt"/>
            </a:endParaRPr>
          </a:p>
          <a:p>
            <a:pPr marL="800100" lvl="1" indent="-342900" algn="l" rtl="0">
              <a:lnSpc>
                <a:spcPct val="100000"/>
              </a:lnSpc>
              <a:spcBef>
                <a:spcPts val="480"/>
              </a:spcBef>
              <a:spcAft>
                <a:spcPts val="0"/>
              </a:spcAft>
              <a:buSzPts val="2400"/>
              <a:buFont typeface="Calibri"/>
              <a:buChar char="•"/>
            </a:pPr>
            <a:r>
              <a:rPr lang="en-US" dirty="0">
                <a:latin typeface="+mj-lt"/>
              </a:rPr>
              <a:t>Less need for parking space if vehicles are share/active</a:t>
            </a:r>
            <a:endParaRPr dirty="0">
              <a:latin typeface="+mj-lt"/>
            </a:endParaRPr>
          </a:p>
          <a:p>
            <a:pPr marL="800100" lvl="1" indent="-342900" algn="l" rtl="0">
              <a:lnSpc>
                <a:spcPct val="100000"/>
              </a:lnSpc>
              <a:spcBef>
                <a:spcPts val="480"/>
              </a:spcBef>
              <a:spcAft>
                <a:spcPts val="0"/>
              </a:spcAft>
              <a:buSzPts val="2400"/>
              <a:buFont typeface="Calibri"/>
              <a:buChar char="•"/>
            </a:pPr>
            <a:r>
              <a:rPr lang="en-US" dirty="0">
                <a:latin typeface="+mj-lt"/>
              </a:rPr>
              <a:t>Further technological advances and robotics</a:t>
            </a:r>
            <a:endParaRPr dirty="0">
              <a:latin typeface="+mj-lt"/>
            </a:endParaRPr>
          </a:p>
          <a:p>
            <a:pPr marL="0" lvl="0" indent="0" algn="l" rtl="0">
              <a:lnSpc>
                <a:spcPct val="100000"/>
              </a:lnSpc>
              <a:spcBef>
                <a:spcPts val="480"/>
              </a:spcBef>
              <a:spcAft>
                <a:spcPts val="0"/>
              </a:spcAft>
              <a:buSzPts val="2400"/>
              <a:buNone/>
            </a:pPr>
            <a:endParaRPr dirty="0">
              <a:latin typeface="+mj-lt"/>
            </a:endParaRPr>
          </a:p>
        </p:txBody>
      </p:sp>
      <p:sp>
        <p:nvSpPr>
          <p:cNvPr id="3" name="Footer Placeholder 2">
            <a:extLst>
              <a:ext uri="{FF2B5EF4-FFF2-40B4-BE49-F238E27FC236}">
                <a16:creationId xmlns:a16="http://schemas.microsoft.com/office/drawing/2014/main" id="{4721D203-50E1-F245-B0E4-F09ED5305334}"/>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47FC9DE2-31EB-424C-B05C-00A78B722376}"/>
              </a:ext>
            </a:extLst>
          </p:cNvPr>
          <p:cNvSpPr>
            <a:spLocks noGrp="1"/>
          </p:cNvSpPr>
          <p:nvPr>
            <p:ph type="sldNum" sz="quarter" idx="11"/>
          </p:nvPr>
        </p:nvSpPr>
        <p:spPr/>
        <p:txBody>
          <a:bodyPr/>
          <a:lstStyle/>
          <a:p>
            <a:fld id="{B8634249-BF14-6246-840A-0EE707C2739C}" type="slidenum">
              <a:rPr lang="en-US" smtClean="0"/>
              <a:pPr/>
              <a:t>15</a:t>
            </a:fld>
            <a:endParaRPr lang="en-US" dirty="0"/>
          </a:p>
        </p:txBody>
      </p:sp>
    </p:spTree>
    <p:extLst>
      <p:ext uri="{BB962C8B-B14F-4D97-AF65-F5344CB8AC3E}">
        <p14:creationId xmlns:p14="http://schemas.microsoft.com/office/powerpoint/2010/main" val="123445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23"/>
          <p:cNvSpPr txBox="1">
            <a:spLocks noGrp="1"/>
          </p:cNvSpPr>
          <p:nvPr>
            <p:ph type="title"/>
          </p:nvPr>
        </p:nvSpPr>
        <p:spPr>
          <a:xfrm>
            <a:off x="633412" y="2002631"/>
            <a:ext cx="7886700" cy="2852737"/>
          </a:xfrm>
          <a:prstGeom prst="rect">
            <a:avLst/>
          </a:prstGeom>
          <a:noFill/>
          <a:ln>
            <a:noFill/>
          </a:ln>
        </p:spPr>
        <p:txBody>
          <a:bodyPr spcFirstLastPara="1" wrap="square" lIns="68575" tIns="34275" rIns="68575" bIns="34275" anchor="ctr" anchorCtr="0">
            <a:noAutofit/>
          </a:bodyPr>
          <a:lstStyle/>
          <a:p>
            <a:pPr lvl="0">
              <a:lnSpc>
                <a:spcPct val="100000"/>
              </a:lnSpc>
              <a:spcBef>
                <a:spcPts val="0"/>
              </a:spcBef>
              <a:buClr>
                <a:srgbClr val="FEFEFE"/>
              </a:buClr>
              <a:buSzPts val="2565"/>
            </a:pPr>
            <a:br>
              <a:rPr lang="en-US" sz="2565" dirty="0">
                <a:solidFill>
                  <a:srgbClr val="FEFEFE"/>
                </a:solidFill>
              </a:rPr>
            </a:br>
            <a:br>
              <a:rPr lang="en-US" sz="2565" dirty="0">
                <a:solidFill>
                  <a:srgbClr val="FEFEFE"/>
                </a:solidFill>
              </a:rPr>
            </a:br>
            <a:br>
              <a:rPr lang="en-US" sz="2400" dirty="0">
                <a:solidFill>
                  <a:schemeClr val="accent4"/>
                </a:solidFill>
                <a:ea typeface="+mn-ea"/>
                <a:cs typeface="+mn-cs"/>
              </a:rPr>
            </a:br>
            <a:br>
              <a:rPr lang="en-US" sz="2400" dirty="0">
                <a:solidFill>
                  <a:schemeClr val="accent4"/>
                </a:solidFill>
                <a:ea typeface="+mn-ea"/>
                <a:cs typeface="+mn-cs"/>
              </a:rPr>
            </a:br>
            <a:r>
              <a:rPr lang="en-US" sz="2400" dirty="0">
                <a:solidFill>
                  <a:schemeClr val="accent4"/>
                </a:solidFill>
                <a:ea typeface="+mn-ea"/>
                <a:cs typeface="+mn-cs"/>
              </a:rPr>
              <a:t>Current regulations, vehicles and laws make the driver or attending parent responsible for child safety.</a:t>
            </a:r>
            <a:br>
              <a:rPr lang="en-US" sz="2400" dirty="0">
                <a:solidFill>
                  <a:schemeClr val="accent4"/>
                </a:solidFill>
                <a:ea typeface="+mn-ea"/>
                <a:cs typeface="+mn-cs"/>
              </a:rPr>
            </a:br>
            <a:br>
              <a:rPr lang="en-US" sz="2400" dirty="0">
                <a:solidFill>
                  <a:schemeClr val="accent4"/>
                </a:solidFill>
                <a:ea typeface="+mn-ea"/>
                <a:cs typeface="+mn-cs"/>
              </a:rPr>
            </a:br>
            <a:r>
              <a:rPr lang="en-US" sz="2400" dirty="0">
                <a:solidFill>
                  <a:schemeClr val="accent4"/>
                </a:solidFill>
                <a:ea typeface="+mn-ea"/>
                <a:cs typeface="+mn-cs"/>
              </a:rPr>
              <a:t>Regulations, laws and education must adapt to the changing technology and continue to assure child safety.</a:t>
            </a:r>
            <a:endParaRPr sz="2400" dirty="0">
              <a:solidFill>
                <a:schemeClr val="accent4"/>
              </a:solidFill>
              <a:ea typeface="+mn-ea"/>
              <a:cs typeface="+mn-cs"/>
            </a:endParaRPr>
          </a:p>
        </p:txBody>
      </p:sp>
      <p:sp>
        <p:nvSpPr>
          <p:cNvPr id="4" name="Footer Placeholder 3">
            <a:extLst>
              <a:ext uri="{FF2B5EF4-FFF2-40B4-BE49-F238E27FC236}">
                <a16:creationId xmlns:a16="http://schemas.microsoft.com/office/drawing/2014/main" id="{50361660-99EA-9341-AF7E-5C78D90B2341}"/>
              </a:ext>
            </a:extLst>
          </p:cNvPr>
          <p:cNvSpPr>
            <a:spLocks noGrp="1"/>
          </p:cNvSpPr>
          <p:nvPr>
            <p:ph type="ftr" sz="quarter" idx="10"/>
          </p:nvPr>
        </p:nvSpPr>
        <p:spPr/>
        <p:txBody>
          <a:bodyPr/>
          <a:lstStyle/>
          <a:p>
            <a:r>
              <a:rPr lang="en-US" dirty="0"/>
              <a:t>Children in Automated Vehicles</a:t>
            </a:r>
          </a:p>
        </p:txBody>
      </p:sp>
      <p:sp>
        <p:nvSpPr>
          <p:cNvPr id="5" name="Slide Number Placeholder 4">
            <a:extLst>
              <a:ext uri="{FF2B5EF4-FFF2-40B4-BE49-F238E27FC236}">
                <a16:creationId xmlns:a16="http://schemas.microsoft.com/office/drawing/2014/main" id="{11C8E4AD-42F5-A248-9DA9-E8452A8BC6B8}"/>
              </a:ext>
            </a:extLst>
          </p:cNvPr>
          <p:cNvSpPr>
            <a:spLocks noGrp="1"/>
          </p:cNvSpPr>
          <p:nvPr>
            <p:ph type="sldNum" sz="quarter" idx="11"/>
          </p:nvPr>
        </p:nvSpPr>
        <p:spPr/>
        <p:txBody>
          <a:bodyPr/>
          <a:lstStyle/>
          <a:p>
            <a:fld id="{B8634249-BF14-6246-840A-0EE707C2739C}" type="slidenum">
              <a:rPr lang="en-US" smtClean="0"/>
              <a:pPr/>
              <a:t>16</a:t>
            </a:fld>
            <a:endParaRPr lang="en-US" dirty="0"/>
          </a:p>
        </p:txBody>
      </p:sp>
      <p:sp>
        <p:nvSpPr>
          <p:cNvPr id="10" name="Title 4">
            <a:extLst>
              <a:ext uri="{FF2B5EF4-FFF2-40B4-BE49-F238E27FC236}">
                <a16:creationId xmlns:a16="http://schemas.microsoft.com/office/drawing/2014/main" id="{39E7D550-68EA-2F4C-9F3E-755B8ED31958}"/>
              </a:ext>
            </a:extLst>
          </p:cNvPr>
          <p:cNvSpPr txBox="1">
            <a:spLocks/>
          </p:cNvSpPr>
          <p:nvPr/>
        </p:nvSpPr>
        <p:spPr>
          <a:xfrm>
            <a:off x="623888" y="0"/>
            <a:ext cx="78867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Are AVs Safe?</a:t>
            </a:r>
          </a:p>
        </p:txBody>
      </p:sp>
    </p:spTree>
    <p:extLst>
      <p:ext uri="{BB962C8B-B14F-4D97-AF65-F5344CB8AC3E}">
        <p14:creationId xmlns:p14="http://schemas.microsoft.com/office/powerpoint/2010/main" val="1718007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9" name="Google Shape;219;p28"/>
          <p:cNvSpPr txBox="1">
            <a:spLocks noGrp="1"/>
          </p:cNvSpPr>
          <p:nvPr>
            <p:ph type="title"/>
          </p:nvPr>
        </p:nvSpPr>
        <p:spPr>
          <a:xfrm>
            <a:off x="3215284" y="261529"/>
            <a:ext cx="5854700" cy="8382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95DA"/>
              </a:buClr>
              <a:buSzPts val="4000"/>
              <a:buFont typeface="Calibri"/>
              <a:buNone/>
            </a:pPr>
            <a:r>
              <a:rPr lang="en-US" sz="4000" dirty="0"/>
              <a:t>Blue Ribbon Panel Report</a:t>
            </a:r>
            <a:endParaRPr sz="4000" dirty="0"/>
          </a:p>
        </p:txBody>
      </p:sp>
      <p:pic>
        <p:nvPicPr>
          <p:cNvPr id="220" name="Google Shape;220;p28" descr="A picture containing text, indoor, wall&#10;&#10;Description automatically generated"/>
          <p:cNvPicPr preferRelativeResize="0"/>
          <p:nvPr/>
        </p:nvPicPr>
        <p:blipFill rotWithShape="1">
          <a:blip r:embed="rId3">
            <a:alphaModFix/>
          </a:blip>
          <a:srcRect l="57499" t="50745" r="4167" b="13857"/>
          <a:stretch/>
        </p:blipFill>
        <p:spPr>
          <a:xfrm>
            <a:off x="0" y="-21368"/>
            <a:ext cx="3187700" cy="1646978"/>
          </a:xfrm>
          <a:prstGeom prst="rect">
            <a:avLst/>
          </a:prstGeom>
          <a:noFill/>
          <a:ln>
            <a:noFill/>
          </a:ln>
        </p:spPr>
      </p:pic>
      <p:sp>
        <p:nvSpPr>
          <p:cNvPr id="4" name="Footer Placeholder 3">
            <a:extLst>
              <a:ext uri="{FF2B5EF4-FFF2-40B4-BE49-F238E27FC236}">
                <a16:creationId xmlns:a16="http://schemas.microsoft.com/office/drawing/2014/main" id="{4B903E55-DA2F-D64C-933C-1A25FFA36283}"/>
              </a:ext>
            </a:extLst>
          </p:cNvPr>
          <p:cNvSpPr>
            <a:spLocks noGrp="1"/>
          </p:cNvSpPr>
          <p:nvPr>
            <p:ph type="ftr" sz="quarter" idx="10"/>
          </p:nvPr>
        </p:nvSpPr>
        <p:spPr/>
        <p:txBody>
          <a:bodyPr/>
          <a:lstStyle/>
          <a:p>
            <a:r>
              <a:rPr lang="en-US" dirty="0"/>
              <a:t>Children in Automated Vehicles</a:t>
            </a:r>
          </a:p>
        </p:txBody>
      </p:sp>
      <p:sp>
        <p:nvSpPr>
          <p:cNvPr id="5" name="Slide Number Placeholder 4">
            <a:extLst>
              <a:ext uri="{FF2B5EF4-FFF2-40B4-BE49-F238E27FC236}">
                <a16:creationId xmlns:a16="http://schemas.microsoft.com/office/drawing/2014/main" id="{08860394-807D-7C4E-9C18-D67A90E4452F}"/>
              </a:ext>
            </a:extLst>
          </p:cNvPr>
          <p:cNvSpPr>
            <a:spLocks noGrp="1"/>
          </p:cNvSpPr>
          <p:nvPr>
            <p:ph type="sldNum" sz="quarter" idx="11"/>
          </p:nvPr>
        </p:nvSpPr>
        <p:spPr/>
        <p:txBody>
          <a:bodyPr/>
          <a:lstStyle/>
          <a:p>
            <a:fld id="{B8634249-BF14-6246-840A-0EE707C2739C}" type="slidenum">
              <a:rPr lang="en-US" smtClean="0"/>
              <a:pPr/>
              <a:t>17</a:t>
            </a:fld>
            <a:endParaRPr lang="en-US" dirty="0"/>
          </a:p>
        </p:txBody>
      </p:sp>
      <p:sp>
        <p:nvSpPr>
          <p:cNvPr id="15" name="Google Shape;228;p29">
            <a:extLst>
              <a:ext uri="{FF2B5EF4-FFF2-40B4-BE49-F238E27FC236}">
                <a16:creationId xmlns:a16="http://schemas.microsoft.com/office/drawing/2014/main" id="{394E9D9B-A6CD-2B45-B720-40F866A62E3A}"/>
              </a:ext>
            </a:extLst>
          </p:cNvPr>
          <p:cNvSpPr txBox="1"/>
          <p:nvPr/>
        </p:nvSpPr>
        <p:spPr>
          <a:xfrm>
            <a:off x="954557" y="2185300"/>
            <a:ext cx="2233143" cy="1200329"/>
          </a:xfrm>
          <a:prstGeom prst="rect">
            <a:avLst/>
          </a:prstGeom>
          <a:solidFill>
            <a:schemeClr val="accent2"/>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AV Developer</a:t>
            </a:r>
          </a:p>
          <a:p>
            <a:pPr marL="0" marR="0" lvl="0" indent="0" algn="ctr" rtl="0">
              <a:lnSpc>
                <a:spcPct val="100000"/>
              </a:lnSpc>
              <a:spcBef>
                <a:spcPts val="0"/>
              </a:spcBef>
              <a:spcAft>
                <a:spcPts val="0"/>
              </a:spcAft>
              <a:buNone/>
            </a:pPr>
            <a:r>
              <a:rPr lang="en-US" dirty="0">
                <a:solidFill>
                  <a:srgbClr val="000000"/>
                </a:solidFill>
                <a:latin typeface="Arial"/>
                <a:cs typeface="Arial"/>
                <a:sym typeface="Arial"/>
              </a:rPr>
              <a:t>Call to Action</a:t>
            </a:r>
            <a:endParaRPr dirty="0"/>
          </a:p>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p:txBody>
      </p:sp>
      <p:sp>
        <p:nvSpPr>
          <p:cNvPr id="16" name="Google Shape;229;p29">
            <a:extLst>
              <a:ext uri="{FF2B5EF4-FFF2-40B4-BE49-F238E27FC236}">
                <a16:creationId xmlns:a16="http://schemas.microsoft.com/office/drawing/2014/main" id="{514D48B4-F9A4-F446-B836-A7D4B7621C1F}"/>
              </a:ext>
            </a:extLst>
          </p:cNvPr>
          <p:cNvSpPr txBox="1"/>
          <p:nvPr/>
        </p:nvSpPr>
        <p:spPr>
          <a:xfrm>
            <a:off x="954557" y="4270183"/>
            <a:ext cx="2260727" cy="1385456"/>
          </a:xfrm>
          <a:prstGeom prst="rect">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Recommendations for Traffic Safety Community</a:t>
            </a:r>
            <a:endParaRPr dirty="0"/>
          </a:p>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B05C2BBB-3614-5644-8230-2DF7C91DC7EE}"/>
              </a:ext>
            </a:extLst>
          </p:cNvPr>
          <p:cNvSpPr txBox="1"/>
          <p:nvPr/>
        </p:nvSpPr>
        <p:spPr>
          <a:xfrm>
            <a:off x="3289300" y="2165989"/>
            <a:ext cx="5346700" cy="2048766"/>
          </a:xfrm>
          <a:prstGeom prst="rect">
            <a:avLst/>
          </a:prstGeom>
          <a:noFill/>
        </p:spPr>
        <p:txBody>
          <a:bodyPr wrap="square" rtlCol="0">
            <a:spAutoFit/>
          </a:bodyPr>
          <a:lstStyle/>
          <a:p>
            <a:pPr indent="-457200">
              <a:lnSpc>
                <a:spcPct val="90000"/>
              </a:lnSpc>
              <a:buClr>
                <a:schemeClr val="dk1"/>
              </a:buClr>
              <a:buSzPts val="1600"/>
            </a:pPr>
            <a:r>
              <a:rPr lang="en-US" sz="1600" b="1" dirty="0">
                <a:solidFill>
                  <a:schemeClr val="dk1"/>
                </a:solidFill>
                <a:ea typeface="Calibri"/>
                <a:cs typeface="Calibri"/>
                <a:sym typeface="Calibri"/>
              </a:rPr>
              <a:t>Acknowledge children are not small adults and  require special developmental consideration: </a:t>
            </a:r>
            <a:endParaRPr lang="en-US" sz="1400" dirty="0">
              <a:solidFill>
                <a:srgbClr val="000000"/>
              </a:solidFill>
              <a:ea typeface="Arial"/>
              <a:cs typeface="Arial"/>
              <a:sym typeface="Arial"/>
            </a:endParaRPr>
          </a:p>
          <a:p>
            <a:pPr marL="457200" lvl="2" indent="-285750">
              <a:lnSpc>
                <a:spcPct val="90000"/>
              </a:lnSpc>
              <a:spcBef>
                <a:spcPts val="240"/>
              </a:spcBef>
              <a:buClr>
                <a:schemeClr val="accent2"/>
              </a:buClr>
              <a:buSzPts val="1600"/>
              <a:buFont typeface="Arial" panose="020B0604020202020204" pitchFamily="34" charset="0"/>
              <a:buChar char="•"/>
            </a:pPr>
            <a:r>
              <a:rPr lang="en-US" sz="1600" dirty="0">
                <a:solidFill>
                  <a:schemeClr val="dk1"/>
                </a:solidFill>
                <a:latin typeface="+mj-lt"/>
                <a:ea typeface="Calibri"/>
                <a:cs typeface="Calibri"/>
                <a:sym typeface="Calibri"/>
              </a:rPr>
              <a:t>Support safety standards that protect children</a:t>
            </a:r>
            <a:endParaRPr lang="en-US" sz="1400" dirty="0">
              <a:solidFill>
                <a:srgbClr val="000000"/>
              </a:solidFill>
              <a:latin typeface="+mj-lt"/>
              <a:ea typeface="Arial"/>
              <a:cs typeface="Arial"/>
              <a:sym typeface="Arial"/>
            </a:endParaRPr>
          </a:p>
          <a:p>
            <a:pPr marL="457200" lvl="2" indent="-285750">
              <a:lnSpc>
                <a:spcPct val="90000"/>
              </a:lnSpc>
              <a:spcBef>
                <a:spcPts val="240"/>
              </a:spcBef>
              <a:buClr>
                <a:schemeClr val="accent2"/>
              </a:buClr>
              <a:buSzPts val="1600"/>
              <a:buFont typeface="Arial" panose="020B0604020202020204" pitchFamily="34" charset="0"/>
              <a:buChar char="•"/>
            </a:pPr>
            <a:r>
              <a:rPr lang="en-US" sz="1600" dirty="0">
                <a:solidFill>
                  <a:schemeClr val="dk1"/>
                </a:solidFill>
                <a:latin typeface="+mj-lt"/>
                <a:ea typeface="Calibri"/>
                <a:cs typeface="Calibri"/>
                <a:sym typeface="Calibri"/>
              </a:rPr>
              <a:t>Usability testing with families</a:t>
            </a:r>
            <a:endParaRPr lang="en-US" sz="1400" dirty="0">
              <a:solidFill>
                <a:srgbClr val="000000"/>
              </a:solidFill>
              <a:latin typeface="+mj-lt"/>
              <a:ea typeface="Arial"/>
              <a:cs typeface="Arial"/>
              <a:sym typeface="Arial"/>
            </a:endParaRPr>
          </a:p>
          <a:p>
            <a:pPr marL="457200" lvl="2" indent="-285750">
              <a:lnSpc>
                <a:spcPct val="90000"/>
              </a:lnSpc>
              <a:spcBef>
                <a:spcPts val="240"/>
              </a:spcBef>
              <a:buClr>
                <a:schemeClr val="accent2"/>
              </a:buClr>
              <a:buSzPts val="1600"/>
              <a:buFont typeface="Arial" panose="020B0604020202020204" pitchFamily="34" charset="0"/>
              <a:buChar char="•"/>
            </a:pPr>
            <a:r>
              <a:rPr lang="en-US" sz="1600" dirty="0">
                <a:solidFill>
                  <a:schemeClr val="dk1"/>
                </a:solidFill>
                <a:latin typeface="+mj-lt"/>
                <a:ea typeface="Calibri"/>
                <a:cs typeface="Calibri"/>
                <a:sym typeface="Calibri"/>
              </a:rPr>
              <a:t>Inclusive design</a:t>
            </a:r>
            <a:endParaRPr lang="en-US" sz="1400" dirty="0">
              <a:solidFill>
                <a:srgbClr val="000000"/>
              </a:solidFill>
              <a:latin typeface="+mj-lt"/>
              <a:ea typeface="Arial"/>
              <a:cs typeface="Arial"/>
              <a:sym typeface="Arial"/>
            </a:endParaRPr>
          </a:p>
          <a:p>
            <a:pPr marL="457200" lvl="2" indent="-285750">
              <a:lnSpc>
                <a:spcPct val="90000"/>
              </a:lnSpc>
              <a:spcBef>
                <a:spcPts val="240"/>
              </a:spcBef>
              <a:buClr>
                <a:schemeClr val="accent2"/>
              </a:buClr>
              <a:buSzPts val="1600"/>
              <a:buFont typeface="Arial" panose="020B0604020202020204" pitchFamily="34" charset="0"/>
              <a:buChar char="•"/>
            </a:pPr>
            <a:r>
              <a:rPr lang="en-US" sz="1600" dirty="0">
                <a:solidFill>
                  <a:schemeClr val="dk1"/>
                </a:solidFill>
                <a:latin typeface="+mj-lt"/>
                <a:ea typeface="Calibri"/>
                <a:cs typeface="Calibri"/>
                <a:sym typeface="Calibri"/>
              </a:rPr>
              <a:t>Conduct research on appropriate supervision</a:t>
            </a:r>
            <a:endParaRPr lang="en-US" sz="1400" dirty="0">
              <a:solidFill>
                <a:srgbClr val="000000"/>
              </a:solidFill>
              <a:latin typeface="+mj-lt"/>
              <a:ea typeface="Arial"/>
              <a:cs typeface="Arial"/>
              <a:sym typeface="Arial"/>
            </a:endParaRPr>
          </a:p>
          <a:p>
            <a:pPr marL="457200" lvl="2" indent="-285750">
              <a:lnSpc>
                <a:spcPct val="90000"/>
              </a:lnSpc>
              <a:spcBef>
                <a:spcPts val="240"/>
              </a:spcBef>
              <a:buClr>
                <a:schemeClr val="accent2"/>
              </a:buClr>
              <a:buSzPts val="1600"/>
              <a:buFont typeface="Arial" panose="020B0604020202020204" pitchFamily="34" charset="0"/>
              <a:buChar char="•"/>
            </a:pPr>
            <a:r>
              <a:rPr lang="en-US" sz="1600" dirty="0">
                <a:solidFill>
                  <a:schemeClr val="dk1"/>
                </a:solidFill>
                <a:latin typeface="+mj-lt"/>
                <a:ea typeface="Calibri"/>
                <a:cs typeface="Calibri"/>
                <a:sym typeface="Calibri"/>
              </a:rPr>
              <a:t>Best safety practices in marketing</a:t>
            </a:r>
            <a:endParaRPr lang="en-US" sz="1400" dirty="0">
              <a:solidFill>
                <a:srgbClr val="000000"/>
              </a:solidFill>
              <a:latin typeface="+mj-lt"/>
              <a:ea typeface="Arial"/>
              <a:cs typeface="Arial"/>
              <a:sym typeface="Arial"/>
            </a:endParaRPr>
          </a:p>
          <a:p>
            <a:endParaRPr lang="en-US" dirty="0">
              <a:latin typeface="+mj-lt"/>
            </a:endParaRPr>
          </a:p>
        </p:txBody>
      </p:sp>
      <p:sp>
        <p:nvSpPr>
          <p:cNvPr id="18" name="TextBox 17">
            <a:extLst>
              <a:ext uri="{FF2B5EF4-FFF2-40B4-BE49-F238E27FC236}">
                <a16:creationId xmlns:a16="http://schemas.microsoft.com/office/drawing/2014/main" id="{96B4A0D4-2FC5-1444-B5D3-F9538969DB53}"/>
              </a:ext>
            </a:extLst>
          </p:cNvPr>
          <p:cNvSpPr txBox="1"/>
          <p:nvPr/>
        </p:nvSpPr>
        <p:spPr>
          <a:xfrm>
            <a:off x="3347142" y="4565110"/>
            <a:ext cx="5346700" cy="795602"/>
          </a:xfrm>
          <a:prstGeom prst="rect">
            <a:avLst/>
          </a:prstGeom>
          <a:noFill/>
        </p:spPr>
        <p:txBody>
          <a:bodyPr wrap="square" rtlCol="0">
            <a:spAutoFit/>
          </a:bodyPr>
          <a:lstStyle/>
          <a:p>
            <a:pPr marL="0" lvl="1">
              <a:lnSpc>
                <a:spcPct val="90000"/>
              </a:lnSpc>
              <a:buClr>
                <a:schemeClr val="dk1"/>
              </a:buClr>
              <a:buSzPts val="2000"/>
            </a:pPr>
            <a:r>
              <a:rPr lang="en-US" sz="1600" b="1" dirty="0">
                <a:solidFill>
                  <a:schemeClr val="dk1"/>
                </a:solidFill>
                <a:cs typeface="Calibri"/>
                <a:sym typeface="Calibri"/>
              </a:rPr>
              <a:t>Regulation, Legislation, Enforcement &amp; Policy</a:t>
            </a:r>
            <a:br>
              <a:rPr lang="en-US" sz="1600" b="1" dirty="0">
                <a:solidFill>
                  <a:schemeClr val="dk1"/>
                </a:solidFill>
                <a:cs typeface="Calibri"/>
                <a:sym typeface="Calibri"/>
              </a:rPr>
            </a:br>
            <a:endParaRPr lang="en-US" sz="1600" b="1" dirty="0">
              <a:solidFill>
                <a:schemeClr val="dk1"/>
              </a:solidFill>
              <a:cs typeface="Calibri"/>
              <a:sym typeface="Arial"/>
            </a:endParaRPr>
          </a:p>
          <a:p>
            <a:pPr marL="0" lvl="1">
              <a:lnSpc>
                <a:spcPct val="90000"/>
              </a:lnSpc>
              <a:spcBef>
                <a:spcPts val="300"/>
              </a:spcBef>
              <a:buClr>
                <a:schemeClr val="dk1"/>
              </a:buClr>
              <a:buSzPts val="2000"/>
            </a:pPr>
            <a:r>
              <a:rPr lang="en-US" sz="1600" b="1" dirty="0">
                <a:solidFill>
                  <a:schemeClr val="dk1"/>
                </a:solidFill>
                <a:cs typeface="Calibri"/>
                <a:sym typeface="Calibri"/>
              </a:rPr>
              <a:t>Education &amp; Outreach</a:t>
            </a:r>
            <a:endParaRPr lang="en-US" sz="1600" b="1" dirty="0">
              <a:solidFill>
                <a:schemeClr val="dk1"/>
              </a:solidFill>
              <a:cs typeface="Calibri"/>
              <a:sym typeface="Arial"/>
            </a:endParaRPr>
          </a:p>
        </p:txBody>
      </p:sp>
    </p:spTree>
    <p:extLst>
      <p:ext uri="{BB962C8B-B14F-4D97-AF65-F5344CB8AC3E}">
        <p14:creationId xmlns:p14="http://schemas.microsoft.com/office/powerpoint/2010/main" val="2039927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9"/>
          <p:cNvSpPr txBox="1">
            <a:spLocks noGrp="1"/>
          </p:cNvSpPr>
          <p:nvPr>
            <p:ph type="title"/>
          </p:nvPr>
        </p:nvSpPr>
        <p:spPr>
          <a:xfrm>
            <a:off x="457200" y="193094"/>
            <a:ext cx="82296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AV Risk Area Unknowns</a:t>
            </a:r>
            <a:endParaRPr dirty="0"/>
          </a:p>
        </p:txBody>
      </p:sp>
      <p:sp>
        <p:nvSpPr>
          <p:cNvPr id="227" name="Google Shape;227;p29"/>
          <p:cNvSpPr txBox="1"/>
          <p:nvPr/>
        </p:nvSpPr>
        <p:spPr>
          <a:xfrm>
            <a:off x="3623733" y="1608667"/>
            <a:ext cx="5310284" cy="1200329"/>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2"/>
              </a:buClr>
              <a:buSzPts val="1800"/>
              <a:buFont typeface="Arial"/>
              <a:buChar char="•"/>
            </a:pPr>
            <a:r>
              <a:rPr lang="en-US" sz="1800" b="0" i="0" u="none" strike="noStrike" cap="none" dirty="0">
                <a:solidFill>
                  <a:srgbClr val="000000"/>
                </a:solidFill>
                <a:latin typeface="+mj-lt"/>
                <a:ea typeface="Arial"/>
                <a:cs typeface="Arial"/>
                <a:sym typeface="Arial"/>
              </a:rPr>
              <a:t>Forces in crashes—lower, greater, same?</a:t>
            </a:r>
            <a:endParaRPr dirty="0">
              <a:latin typeface="+mj-lt"/>
            </a:endParaRPr>
          </a:p>
          <a:p>
            <a:pPr marL="285750" marR="0" lvl="0" indent="-285750" algn="l" rtl="0">
              <a:lnSpc>
                <a:spcPct val="100000"/>
              </a:lnSpc>
              <a:spcBef>
                <a:spcPts val="0"/>
              </a:spcBef>
              <a:spcAft>
                <a:spcPts val="0"/>
              </a:spcAft>
              <a:buClr>
                <a:schemeClr val="accent2"/>
              </a:buClr>
              <a:buSzPts val="1800"/>
              <a:buFont typeface="Arial"/>
              <a:buChar char="•"/>
            </a:pPr>
            <a:r>
              <a:rPr lang="en-US" sz="1800" b="0" i="0" u="none" strike="noStrike" cap="none" dirty="0">
                <a:solidFill>
                  <a:srgbClr val="000000"/>
                </a:solidFill>
                <a:latin typeface="+mj-lt"/>
                <a:ea typeface="Arial"/>
                <a:cs typeface="Arial"/>
                <a:sym typeface="Arial"/>
              </a:rPr>
              <a:t>Forces in crash avoidance maneuvers?</a:t>
            </a:r>
            <a:endParaRPr dirty="0">
              <a:latin typeface="+mj-lt"/>
            </a:endParaRPr>
          </a:p>
          <a:p>
            <a:pPr marL="285750" marR="0" lvl="0" indent="-285750" algn="l" rtl="0">
              <a:lnSpc>
                <a:spcPct val="100000"/>
              </a:lnSpc>
              <a:spcBef>
                <a:spcPts val="0"/>
              </a:spcBef>
              <a:spcAft>
                <a:spcPts val="0"/>
              </a:spcAft>
              <a:buClr>
                <a:schemeClr val="accent2"/>
              </a:buClr>
              <a:buSzPts val="1800"/>
              <a:buFont typeface="Arial"/>
              <a:buChar char="•"/>
            </a:pPr>
            <a:r>
              <a:rPr lang="en-US" sz="1800" b="0" i="0" u="none" strike="noStrike" cap="none" dirty="0">
                <a:solidFill>
                  <a:srgbClr val="000000"/>
                </a:solidFill>
                <a:latin typeface="+mj-lt"/>
                <a:ea typeface="Arial"/>
                <a:cs typeface="Arial"/>
                <a:sym typeface="Arial"/>
              </a:rPr>
              <a:t>Incident rate during transition?</a:t>
            </a:r>
            <a:endParaRPr dirty="0">
              <a:latin typeface="+mj-lt"/>
            </a:endParaRPr>
          </a:p>
          <a:p>
            <a:pPr marL="285750" marR="0" lvl="0" indent="-285750" algn="l" rtl="0">
              <a:lnSpc>
                <a:spcPct val="100000"/>
              </a:lnSpc>
              <a:spcBef>
                <a:spcPts val="0"/>
              </a:spcBef>
              <a:spcAft>
                <a:spcPts val="0"/>
              </a:spcAft>
              <a:buClr>
                <a:schemeClr val="accent2"/>
              </a:buClr>
              <a:buSzPts val="1800"/>
              <a:buFont typeface="Arial"/>
              <a:buChar char="•"/>
            </a:pPr>
            <a:r>
              <a:rPr lang="en-US" sz="1800" b="0" i="0" u="none" strike="noStrike" cap="none" dirty="0">
                <a:solidFill>
                  <a:srgbClr val="000000"/>
                </a:solidFill>
                <a:latin typeface="+mj-lt"/>
                <a:ea typeface="Arial"/>
                <a:cs typeface="Arial"/>
                <a:sym typeface="Arial"/>
              </a:rPr>
              <a:t>Will today’s child restraints be effective?</a:t>
            </a:r>
            <a:endParaRPr dirty="0">
              <a:latin typeface="+mj-lt"/>
            </a:endParaRPr>
          </a:p>
        </p:txBody>
      </p:sp>
      <p:sp>
        <p:nvSpPr>
          <p:cNvPr id="231" name="Google Shape;231;p29"/>
          <p:cNvSpPr txBox="1"/>
          <p:nvPr/>
        </p:nvSpPr>
        <p:spPr>
          <a:xfrm>
            <a:off x="3623733" y="3354143"/>
            <a:ext cx="5253076" cy="64633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2"/>
              </a:buClr>
              <a:buSzPts val="1800"/>
              <a:buFont typeface="Arial"/>
              <a:buChar char="•"/>
            </a:pPr>
            <a:r>
              <a:rPr lang="en-US" sz="1800" b="0" i="0" u="none" strike="noStrike" cap="none" dirty="0">
                <a:solidFill>
                  <a:srgbClr val="000000"/>
                </a:solidFill>
                <a:latin typeface="+mj-lt"/>
                <a:ea typeface="Arial"/>
                <a:cs typeface="Arial"/>
                <a:sym typeface="Arial"/>
              </a:rPr>
              <a:t>Known risks in/around cars</a:t>
            </a:r>
            <a:endParaRPr dirty="0">
              <a:latin typeface="+mj-lt"/>
            </a:endParaRPr>
          </a:p>
          <a:p>
            <a:pPr marL="285750" marR="0" lvl="0" indent="-285750" algn="l" rtl="0">
              <a:lnSpc>
                <a:spcPct val="100000"/>
              </a:lnSpc>
              <a:spcBef>
                <a:spcPts val="0"/>
              </a:spcBef>
              <a:spcAft>
                <a:spcPts val="0"/>
              </a:spcAft>
              <a:buClr>
                <a:schemeClr val="accent2"/>
              </a:buClr>
              <a:buSzPts val="1800"/>
              <a:buFont typeface="Arial"/>
              <a:buChar char="•"/>
            </a:pPr>
            <a:r>
              <a:rPr lang="en-US" sz="1800" b="0" i="0" u="none" strike="noStrike" cap="none" dirty="0">
                <a:solidFill>
                  <a:srgbClr val="000000"/>
                </a:solidFill>
                <a:latin typeface="+mj-lt"/>
                <a:ea typeface="Arial"/>
                <a:cs typeface="Arial"/>
                <a:sym typeface="Arial"/>
              </a:rPr>
              <a:t>New risks in/around cars?</a:t>
            </a:r>
            <a:endParaRPr dirty="0">
              <a:latin typeface="+mj-lt"/>
            </a:endParaRPr>
          </a:p>
        </p:txBody>
      </p:sp>
      <p:sp>
        <p:nvSpPr>
          <p:cNvPr id="232" name="Google Shape;232;p29"/>
          <p:cNvSpPr txBox="1"/>
          <p:nvPr/>
        </p:nvSpPr>
        <p:spPr>
          <a:xfrm>
            <a:off x="3623733" y="4655376"/>
            <a:ext cx="5253076" cy="1200329"/>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accent2"/>
              </a:buClr>
              <a:buSzPts val="1800"/>
              <a:buFont typeface="Arial"/>
              <a:buChar char="•"/>
            </a:pPr>
            <a:r>
              <a:rPr lang="en-US" sz="1800" b="0" i="0" u="none" strike="noStrike" cap="none" dirty="0">
                <a:solidFill>
                  <a:srgbClr val="000000"/>
                </a:solidFill>
                <a:latin typeface="+mj-lt"/>
                <a:ea typeface="Arial"/>
                <a:cs typeface="Arial"/>
                <a:sym typeface="Arial"/>
              </a:rPr>
              <a:t>How risk tolerant/averse will caregivers be?</a:t>
            </a:r>
            <a:endParaRPr dirty="0">
              <a:latin typeface="+mj-lt"/>
            </a:endParaRPr>
          </a:p>
          <a:p>
            <a:pPr marL="285750" marR="0" lvl="0" indent="-285750" algn="l" rtl="0">
              <a:lnSpc>
                <a:spcPct val="100000"/>
              </a:lnSpc>
              <a:spcBef>
                <a:spcPts val="0"/>
              </a:spcBef>
              <a:spcAft>
                <a:spcPts val="0"/>
              </a:spcAft>
              <a:buClr>
                <a:schemeClr val="accent2"/>
              </a:buClr>
              <a:buSzPts val="1800"/>
              <a:buFont typeface="Arial"/>
              <a:buChar char="•"/>
            </a:pPr>
            <a:r>
              <a:rPr lang="en-US" sz="1800" b="0" i="0" u="none" strike="noStrike" cap="none" dirty="0">
                <a:solidFill>
                  <a:srgbClr val="000000"/>
                </a:solidFill>
                <a:latin typeface="+mj-lt"/>
                <a:ea typeface="Arial"/>
                <a:cs typeface="Arial"/>
                <a:sym typeface="Arial"/>
              </a:rPr>
              <a:t>What rules will govern riders?</a:t>
            </a:r>
            <a:endParaRPr dirty="0">
              <a:latin typeface="+mj-lt"/>
            </a:endParaRPr>
          </a:p>
          <a:p>
            <a:pPr marL="285750" marR="0" lvl="0" indent="-285750" algn="l" rtl="0">
              <a:lnSpc>
                <a:spcPct val="100000"/>
              </a:lnSpc>
              <a:spcBef>
                <a:spcPts val="0"/>
              </a:spcBef>
              <a:spcAft>
                <a:spcPts val="0"/>
              </a:spcAft>
              <a:buClr>
                <a:schemeClr val="accent2"/>
              </a:buClr>
              <a:buSzPts val="1800"/>
              <a:buFont typeface="Arial"/>
              <a:buChar char="•"/>
            </a:pPr>
            <a:r>
              <a:rPr lang="en-US" sz="1800" b="0" i="0" u="none" strike="noStrike" cap="none" dirty="0">
                <a:solidFill>
                  <a:srgbClr val="000000"/>
                </a:solidFill>
                <a:latin typeface="+mj-lt"/>
                <a:ea typeface="Arial"/>
                <a:cs typeface="Arial"/>
                <a:sym typeface="Arial"/>
              </a:rPr>
              <a:t>How will the public be taught?</a:t>
            </a:r>
            <a:endParaRPr dirty="0">
              <a:latin typeface="+mj-lt"/>
            </a:endParaRPr>
          </a:p>
          <a:p>
            <a:pPr marL="285750" marR="0" lvl="0" indent="-285750" algn="l" rtl="0">
              <a:lnSpc>
                <a:spcPct val="100000"/>
              </a:lnSpc>
              <a:spcBef>
                <a:spcPts val="0"/>
              </a:spcBef>
              <a:spcAft>
                <a:spcPts val="0"/>
              </a:spcAft>
              <a:buClr>
                <a:schemeClr val="accent2"/>
              </a:buClr>
              <a:buSzPts val="1800"/>
              <a:buFont typeface="Arial"/>
              <a:buChar char="•"/>
            </a:pPr>
            <a:r>
              <a:rPr lang="en-US" sz="1800" b="0" i="0" u="none" strike="noStrike" cap="none" dirty="0">
                <a:solidFill>
                  <a:srgbClr val="000000"/>
                </a:solidFill>
                <a:latin typeface="+mj-lt"/>
                <a:ea typeface="Arial"/>
                <a:cs typeface="Arial"/>
                <a:sym typeface="Arial"/>
              </a:rPr>
              <a:t>How will rules be enforced?</a:t>
            </a:r>
            <a:endParaRPr dirty="0">
              <a:latin typeface="+mj-lt"/>
            </a:endParaRPr>
          </a:p>
        </p:txBody>
      </p:sp>
      <p:sp>
        <p:nvSpPr>
          <p:cNvPr id="4" name="Footer Placeholder 3">
            <a:extLst>
              <a:ext uri="{FF2B5EF4-FFF2-40B4-BE49-F238E27FC236}">
                <a16:creationId xmlns:a16="http://schemas.microsoft.com/office/drawing/2014/main" id="{9181F508-AF66-5947-92D5-EC8ADACC8789}"/>
              </a:ext>
            </a:extLst>
          </p:cNvPr>
          <p:cNvSpPr>
            <a:spLocks noGrp="1"/>
          </p:cNvSpPr>
          <p:nvPr>
            <p:ph type="ftr" sz="quarter" idx="10"/>
          </p:nvPr>
        </p:nvSpPr>
        <p:spPr/>
        <p:txBody>
          <a:bodyPr/>
          <a:lstStyle/>
          <a:p>
            <a:r>
              <a:rPr lang="en-US" dirty="0"/>
              <a:t>Children in Automated Vehicles</a:t>
            </a:r>
          </a:p>
        </p:txBody>
      </p:sp>
      <p:sp>
        <p:nvSpPr>
          <p:cNvPr id="5" name="Slide Number Placeholder 4">
            <a:extLst>
              <a:ext uri="{FF2B5EF4-FFF2-40B4-BE49-F238E27FC236}">
                <a16:creationId xmlns:a16="http://schemas.microsoft.com/office/drawing/2014/main" id="{A84AA1FA-5B4B-6243-AA28-24CD0B21F665}"/>
              </a:ext>
            </a:extLst>
          </p:cNvPr>
          <p:cNvSpPr>
            <a:spLocks noGrp="1"/>
          </p:cNvSpPr>
          <p:nvPr>
            <p:ph type="sldNum" sz="quarter" idx="11"/>
          </p:nvPr>
        </p:nvSpPr>
        <p:spPr/>
        <p:txBody>
          <a:bodyPr/>
          <a:lstStyle/>
          <a:p>
            <a:fld id="{B8634249-BF14-6246-840A-0EE707C2739C}" type="slidenum">
              <a:rPr lang="en-US" smtClean="0"/>
              <a:pPr/>
              <a:t>18</a:t>
            </a:fld>
            <a:endParaRPr lang="en-US" dirty="0"/>
          </a:p>
        </p:txBody>
      </p:sp>
      <p:sp>
        <p:nvSpPr>
          <p:cNvPr id="11" name="Google Shape;228;p29">
            <a:extLst>
              <a:ext uri="{FF2B5EF4-FFF2-40B4-BE49-F238E27FC236}">
                <a16:creationId xmlns:a16="http://schemas.microsoft.com/office/drawing/2014/main" id="{76E89315-8603-7D40-B857-4755A4A83785}"/>
              </a:ext>
            </a:extLst>
          </p:cNvPr>
          <p:cNvSpPr txBox="1"/>
          <p:nvPr/>
        </p:nvSpPr>
        <p:spPr>
          <a:xfrm>
            <a:off x="1149646" y="1745267"/>
            <a:ext cx="2233143" cy="888626"/>
          </a:xfrm>
          <a:prstGeom prst="rect">
            <a:avLst/>
          </a:prstGeom>
          <a:solidFill>
            <a:schemeClr val="accent2"/>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en-US"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Crashes</a:t>
            </a:r>
            <a:endParaRPr lang="en-US" dirty="0"/>
          </a:p>
          <a:p>
            <a:pPr marL="0" marR="0" lvl="0" indent="0" algn="l" rtl="0">
              <a:lnSpc>
                <a:spcPct val="100000"/>
              </a:lnSpc>
              <a:spcBef>
                <a:spcPts val="0"/>
              </a:spcBef>
              <a:spcAft>
                <a:spcPts val="0"/>
              </a:spcAft>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lang="en-US" sz="1800" b="0" i="0" u="none" strike="noStrike" cap="none" dirty="0">
              <a:solidFill>
                <a:srgbClr val="000000"/>
              </a:solidFill>
              <a:latin typeface="Arial"/>
              <a:ea typeface="Arial"/>
              <a:cs typeface="Arial"/>
              <a:sym typeface="Arial"/>
            </a:endParaRPr>
          </a:p>
        </p:txBody>
      </p:sp>
      <p:sp>
        <p:nvSpPr>
          <p:cNvPr id="12" name="Google Shape;229;p29">
            <a:extLst>
              <a:ext uri="{FF2B5EF4-FFF2-40B4-BE49-F238E27FC236}">
                <a16:creationId xmlns:a16="http://schemas.microsoft.com/office/drawing/2014/main" id="{C8C3CED2-6B72-0D45-A14C-ADEAFAE0903C}"/>
              </a:ext>
            </a:extLst>
          </p:cNvPr>
          <p:cNvSpPr txBox="1"/>
          <p:nvPr/>
        </p:nvSpPr>
        <p:spPr>
          <a:xfrm>
            <a:off x="1149646" y="3232995"/>
            <a:ext cx="2260727" cy="888626"/>
          </a:xfrm>
          <a:prstGeom prst="rect">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lang="en-US"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Non-Crashes</a:t>
            </a:r>
            <a:endParaRPr lang="en-US" dirty="0"/>
          </a:p>
          <a:p>
            <a:pPr marL="0" marR="0" lvl="0" indent="0" algn="l" rtl="0">
              <a:lnSpc>
                <a:spcPct val="100000"/>
              </a:lnSpc>
              <a:spcBef>
                <a:spcPts val="0"/>
              </a:spcBef>
              <a:spcAft>
                <a:spcPts val="0"/>
              </a:spcAft>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lang="en-US" sz="1800" b="0" i="0" u="none" strike="noStrike" cap="none" dirty="0">
              <a:solidFill>
                <a:srgbClr val="000000"/>
              </a:solidFill>
              <a:latin typeface="Arial"/>
              <a:ea typeface="Arial"/>
              <a:cs typeface="Arial"/>
              <a:sym typeface="Arial"/>
            </a:endParaRPr>
          </a:p>
        </p:txBody>
      </p:sp>
      <p:sp>
        <p:nvSpPr>
          <p:cNvPr id="13" name="Google Shape;229;p29">
            <a:extLst>
              <a:ext uri="{FF2B5EF4-FFF2-40B4-BE49-F238E27FC236}">
                <a16:creationId xmlns:a16="http://schemas.microsoft.com/office/drawing/2014/main" id="{E5850C95-761E-2B4B-A950-F29234142BA6}"/>
              </a:ext>
            </a:extLst>
          </p:cNvPr>
          <p:cNvSpPr txBox="1"/>
          <p:nvPr/>
        </p:nvSpPr>
        <p:spPr>
          <a:xfrm>
            <a:off x="1149646" y="4715747"/>
            <a:ext cx="2260727" cy="1153496"/>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lang="en-US"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Supervision/</a:t>
            </a:r>
            <a:br>
              <a:rPr lang="en-US" sz="1800" b="0" i="0" u="none" strike="noStrike" cap="none" dirty="0">
                <a:solidFill>
                  <a:srgbClr val="000000"/>
                </a:solidFill>
                <a:latin typeface="Arial"/>
                <a:ea typeface="Arial"/>
                <a:cs typeface="Arial"/>
                <a:sym typeface="Arial"/>
              </a:rPr>
            </a:br>
            <a:r>
              <a:rPr lang="en-US" sz="1800" b="0" i="0" u="none" strike="noStrike" cap="none" dirty="0">
                <a:solidFill>
                  <a:srgbClr val="000000"/>
                </a:solidFill>
                <a:latin typeface="Arial"/>
                <a:ea typeface="Arial"/>
                <a:cs typeface="Arial"/>
                <a:sym typeface="Arial"/>
              </a:rPr>
              <a:t>Responsibility</a:t>
            </a:r>
          </a:p>
          <a:p>
            <a:pPr marL="0" marR="0" lvl="0" indent="0" algn="ctr" rtl="0">
              <a:lnSpc>
                <a:spcPct val="100000"/>
              </a:lnSpc>
              <a:spcBef>
                <a:spcPts val="0"/>
              </a:spcBef>
              <a:spcAft>
                <a:spcPts val="0"/>
              </a:spcAft>
              <a:buNone/>
            </a:pPr>
            <a:endParaRPr lang="en-US" dirty="0"/>
          </a:p>
          <a:p>
            <a:pPr marL="0" marR="0" lvl="0" indent="0" algn="l" rtl="0">
              <a:lnSpc>
                <a:spcPct val="100000"/>
              </a:lnSpc>
              <a:spcBef>
                <a:spcPts val="0"/>
              </a:spcBef>
              <a:spcAft>
                <a:spcPts val="0"/>
              </a:spcAft>
              <a:buNone/>
            </a:pPr>
            <a:endParaRPr lang="en-US"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lang="en-US" sz="18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090739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pSp>
        <p:nvGrpSpPr>
          <p:cNvPr id="238" name="Google Shape;238;p30"/>
          <p:cNvGrpSpPr/>
          <p:nvPr/>
        </p:nvGrpSpPr>
        <p:grpSpPr>
          <a:xfrm>
            <a:off x="494988" y="1745399"/>
            <a:ext cx="2571751" cy="420941"/>
            <a:chOff x="372979" y="1950654"/>
            <a:chExt cx="3429001" cy="561255"/>
          </a:xfrm>
        </p:grpSpPr>
        <p:pic>
          <p:nvPicPr>
            <p:cNvPr id="239" name="Google Shape;239;p30"/>
            <p:cNvPicPr preferRelativeResize="0"/>
            <p:nvPr/>
          </p:nvPicPr>
          <p:blipFill rotWithShape="1">
            <a:blip r:embed="rId3">
              <a:alphaModFix/>
            </a:blip>
            <a:srcRect/>
            <a:stretch/>
          </p:blipFill>
          <p:spPr>
            <a:xfrm>
              <a:off x="2772916" y="1950654"/>
              <a:ext cx="1029064" cy="561255"/>
            </a:xfrm>
            <a:prstGeom prst="rect">
              <a:avLst/>
            </a:prstGeom>
            <a:noFill/>
            <a:ln>
              <a:noFill/>
            </a:ln>
          </p:spPr>
        </p:pic>
        <p:sp>
          <p:nvSpPr>
            <p:cNvPr id="240" name="Google Shape;240;p30"/>
            <p:cNvSpPr txBox="1"/>
            <p:nvPr/>
          </p:nvSpPr>
          <p:spPr>
            <a:xfrm>
              <a:off x="2408713" y="2000446"/>
              <a:ext cx="400109" cy="492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pic>
          <p:nvPicPr>
            <p:cNvPr id="241" name="Google Shape;241;p30"/>
            <p:cNvPicPr preferRelativeResize="0"/>
            <p:nvPr/>
          </p:nvPicPr>
          <p:blipFill rotWithShape="1">
            <a:blip r:embed="rId4">
              <a:alphaModFix/>
            </a:blip>
            <a:srcRect/>
            <a:stretch/>
          </p:blipFill>
          <p:spPr>
            <a:xfrm>
              <a:off x="372979" y="1950655"/>
              <a:ext cx="2035735" cy="561254"/>
            </a:xfrm>
            <a:prstGeom prst="rect">
              <a:avLst/>
            </a:prstGeom>
            <a:noFill/>
            <a:ln>
              <a:noFill/>
            </a:ln>
          </p:spPr>
        </p:pic>
      </p:grpSp>
      <p:grpSp>
        <p:nvGrpSpPr>
          <p:cNvPr id="242" name="Google Shape;242;p30"/>
          <p:cNvGrpSpPr/>
          <p:nvPr/>
        </p:nvGrpSpPr>
        <p:grpSpPr>
          <a:xfrm>
            <a:off x="1144493" y="2632015"/>
            <a:ext cx="2974409" cy="888108"/>
            <a:chOff x="2130121" y="2732637"/>
            <a:chExt cx="4664434" cy="1392721"/>
          </a:xfrm>
        </p:grpSpPr>
        <p:pic>
          <p:nvPicPr>
            <p:cNvPr id="243" name="Google Shape;243;p30" descr="Image result for fiat chrysler logo"/>
            <p:cNvPicPr preferRelativeResize="0"/>
            <p:nvPr/>
          </p:nvPicPr>
          <p:blipFill rotWithShape="1">
            <a:blip r:embed="rId5">
              <a:alphaModFix/>
            </a:blip>
            <a:srcRect/>
            <a:stretch/>
          </p:blipFill>
          <p:spPr>
            <a:xfrm>
              <a:off x="2130121" y="3001753"/>
              <a:ext cx="2314654" cy="854493"/>
            </a:xfrm>
            <a:prstGeom prst="rect">
              <a:avLst/>
            </a:prstGeom>
            <a:noFill/>
            <a:ln>
              <a:noFill/>
            </a:ln>
          </p:spPr>
        </p:pic>
        <p:sp>
          <p:nvSpPr>
            <p:cNvPr id="244" name="Google Shape;244;p30"/>
            <p:cNvSpPr txBox="1"/>
            <p:nvPr/>
          </p:nvSpPr>
          <p:spPr>
            <a:xfrm>
              <a:off x="4458762" y="3198166"/>
              <a:ext cx="470585" cy="5791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pic>
          <p:nvPicPr>
            <p:cNvPr id="245" name="Google Shape;245;p30" descr="Image result for waymo logo"/>
            <p:cNvPicPr preferRelativeResize="0"/>
            <p:nvPr/>
          </p:nvPicPr>
          <p:blipFill rotWithShape="1">
            <a:blip r:embed="rId6">
              <a:alphaModFix/>
            </a:blip>
            <a:srcRect/>
            <a:stretch/>
          </p:blipFill>
          <p:spPr>
            <a:xfrm>
              <a:off x="4640863" y="2732637"/>
              <a:ext cx="2153692" cy="1392721"/>
            </a:xfrm>
            <a:prstGeom prst="rect">
              <a:avLst/>
            </a:prstGeom>
            <a:noFill/>
            <a:ln>
              <a:noFill/>
            </a:ln>
          </p:spPr>
        </p:pic>
      </p:grpSp>
      <p:grpSp>
        <p:nvGrpSpPr>
          <p:cNvPr id="246" name="Google Shape;246;p30"/>
          <p:cNvGrpSpPr/>
          <p:nvPr/>
        </p:nvGrpSpPr>
        <p:grpSpPr>
          <a:xfrm>
            <a:off x="548258" y="5031064"/>
            <a:ext cx="2347342" cy="650043"/>
            <a:chOff x="6687226" y="1690688"/>
            <a:chExt cx="3716006" cy="1029064"/>
          </a:xfrm>
        </p:grpSpPr>
        <p:pic>
          <p:nvPicPr>
            <p:cNvPr id="247" name="Google Shape;247;p30" descr="Image result for gm logo"/>
            <p:cNvPicPr preferRelativeResize="0"/>
            <p:nvPr/>
          </p:nvPicPr>
          <p:blipFill rotWithShape="1">
            <a:blip r:embed="rId7">
              <a:alphaModFix/>
            </a:blip>
            <a:srcRect/>
            <a:stretch/>
          </p:blipFill>
          <p:spPr>
            <a:xfrm>
              <a:off x="6687226" y="1690688"/>
              <a:ext cx="1029064" cy="1029064"/>
            </a:xfrm>
            <a:prstGeom prst="rect">
              <a:avLst/>
            </a:prstGeom>
            <a:noFill/>
            <a:ln>
              <a:noFill/>
            </a:ln>
          </p:spPr>
        </p:pic>
        <p:sp>
          <p:nvSpPr>
            <p:cNvPr id="248" name="Google Shape;248;p30"/>
            <p:cNvSpPr txBox="1"/>
            <p:nvPr/>
          </p:nvSpPr>
          <p:spPr>
            <a:xfrm>
              <a:off x="7891483" y="1974387"/>
              <a:ext cx="475051" cy="5846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pic>
          <p:nvPicPr>
            <p:cNvPr id="249" name="Google Shape;249;p30" descr="Image result for cruise av logo"/>
            <p:cNvPicPr preferRelativeResize="0"/>
            <p:nvPr/>
          </p:nvPicPr>
          <p:blipFill rotWithShape="1">
            <a:blip r:embed="rId8">
              <a:alphaModFix/>
            </a:blip>
            <a:srcRect/>
            <a:stretch/>
          </p:blipFill>
          <p:spPr>
            <a:xfrm>
              <a:off x="8430878" y="1866637"/>
              <a:ext cx="1972354" cy="779080"/>
            </a:xfrm>
            <a:prstGeom prst="rect">
              <a:avLst/>
            </a:prstGeom>
            <a:noFill/>
            <a:ln>
              <a:noFill/>
            </a:ln>
          </p:spPr>
        </p:pic>
      </p:grpSp>
      <p:grpSp>
        <p:nvGrpSpPr>
          <p:cNvPr id="250" name="Google Shape;250;p30"/>
          <p:cNvGrpSpPr/>
          <p:nvPr/>
        </p:nvGrpSpPr>
        <p:grpSpPr>
          <a:xfrm>
            <a:off x="1789304" y="3810000"/>
            <a:ext cx="2144712" cy="816167"/>
            <a:chOff x="2508409" y="5534421"/>
            <a:chExt cx="2523398" cy="960275"/>
          </a:xfrm>
        </p:grpSpPr>
        <p:pic>
          <p:nvPicPr>
            <p:cNvPr id="251" name="Google Shape;251;p30"/>
            <p:cNvPicPr preferRelativeResize="0"/>
            <p:nvPr/>
          </p:nvPicPr>
          <p:blipFill rotWithShape="1">
            <a:blip r:embed="rId9">
              <a:alphaModFix/>
            </a:blip>
            <a:srcRect/>
            <a:stretch/>
          </p:blipFill>
          <p:spPr>
            <a:xfrm>
              <a:off x="2508409" y="5787134"/>
              <a:ext cx="1029064" cy="561255"/>
            </a:xfrm>
            <a:prstGeom prst="rect">
              <a:avLst/>
            </a:prstGeom>
            <a:noFill/>
            <a:ln>
              <a:noFill/>
            </a:ln>
          </p:spPr>
        </p:pic>
        <p:sp>
          <p:nvSpPr>
            <p:cNvPr id="252" name="Google Shape;252;p30"/>
            <p:cNvSpPr txBox="1"/>
            <p:nvPr/>
          </p:nvSpPr>
          <p:spPr>
            <a:xfrm>
              <a:off x="3441708" y="5868282"/>
              <a:ext cx="353067" cy="4345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pic>
          <p:nvPicPr>
            <p:cNvPr id="253" name="Google Shape;253;p30" descr="Image result for volvo logo"/>
            <p:cNvPicPr preferRelativeResize="0"/>
            <p:nvPr/>
          </p:nvPicPr>
          <p:blipFill rotWithShape="1">
            <a:blip r:embed="rId10">
              <a:alphaModFix/>
            </a:blip>
            <a:srcRect/>
            <a:stretch/>
          </p:blipFill>
          <p:spPr>
            <a:xfrm>
              <a:off x="3847913" y="5534421"/>
              <a:ext cx="1183894" cy="960275"/>
            </a:xfrm>
            <a:prstGeom prst="rect">
              <a:avLst/>
            </a:prstGeom>
            <a:noFill/>
            <a:ln>
              <a:noFill/>
            </a:ln>
          </p:spPr>
        </p:pic>
      </p:grpSp>
      <p:grpSp>
        <p:nvGrpSpPr>
          <p:cNvPr id="254" name="Google Shape;254;p30"/>
          <p:cNvGrpSpPr/>
          <p:nvPr/>
        </p:nvGrpSpPr>
        <p:grpSpPr>
          <a:xfrm>
            <a:off x="5554390" y="1554135"/>
            <a:ext cx="3094622" cy="688885"/>
            <a:chOff x="4628148" y="1747012"/>
            <a:chExt cx="4126162" cy="918513"/>
          </a:xfrm>
        </p:grpSpPr>
        <p:pic>
          <p:nvPicPr>
            <p:cNvPr id="255" name="Google Shape;255;p30" descr="Image result for aptiv logo"/>
            <p:cNvPicPr preferRelativeResize="0"/>
            <p:nvPr/>
          </p:nvPicPr>
          <p:blipFill rotWithShape="1">
            <a:blip r:embed="rId11">
              <a:alphaModFix/>
            </a:blip>
            <a:srcRect/>
            <a:stretch/>
          </p:blipFill>
          <p:spPr>
            <a:xfrm>
              <a:off x="4628148" y="1900629"/>
              <a:ext cx="2713660" cy="611280"/>
            </a:xfrm>
            <a:prstGeom prst="rect">
              <a:avLst/>
            </a:prstGeom>
            <a:noFill/>
            <a:ln>
              <a:noFill/>
            </a:ln>
          </p:spPr>
        </p:pic>
        <p:sp>
          <p:nvSpPr>
            <p:cNvPr id="256" name="Google Shape;256;p30"/>
            <p:cNvSpPr txBox="1"/>
            <p:nvPr/>
          </p:nvSpPr>
          <p:spPr>
            <a:xfrm>
              <a:off x="7341808" y="2006683"/>
              <a:ext cx="400109" cy="492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pic>
          <p:nvPicPr>
            <p:cNvPr id="257" name="Google Shape;257;p30" descr="Image result for lyft logo"/>
            <p:cNvPicPr preferRelativeResize="0"/>
            <p:nvPr/>
          </p:nvPicPr>
          <p:blipFill rotWithShape="1">
            <a:blip r:embed="rId12">
              <a:alphaModFix/>
            </a:blip>
            <a:srcRect/>
            <a:stretch/>
          </p:blipFill>
          <p:spPr>
            <a:xfrm>
              <a:off x="7835797" y="1747012"/>
              <a:ext cx="918513" cy="918513"/>
            </a:xfrm>
            <a:prstGeom prst="rect">
              <a:avLst/>
            </a:prstGeom>
            <a:noFill/>
            <a:ln>
              <a:noFill/>
            </a:ln>
          </p:spPr>
        </p:pic>
      </p:grpSp>
      <p:grpSp>
        <p:nvGrpSpPr>
          <p:cNvPr id="258" name="Google Shape;258;p30"/>
          <p:cNvGrpSpPr/>
          <p:nvPr/>
        </p:nvGrpSpPr>
        <p:grpSpPr>
          <a:xfrm>
            <a:off x="4610587" y="3839433"/>
            <a:ext cx="2732046" cy="716189"/>
            <a:chOff x="6704213" y="3447497"/>
            <a:chExt cx="3642728" cy="954919"/>
          </a:xfrm>
        </p:grpSpPr>
        <p:pic>
          <p:nvPicPr>
            <p:cNvPr id="259" name="Google Shape;259;p30" descr="Image result for nissan logo"/>
            <p:cNvPicPr preferRelativeResize="0"/>
            <p:nvPr/>
          </p:nvPicPr>
          <p:blipFill rotWithShape="1">
            <a:blip r:embed="rId13">
              <a:alphaModFix/>
            </a:blip>
            <a:srcRect/>
            <a:stretch/>
          </p:blipFill>
          <p:spPr>
            <a:xfrm>
              <a:off x="6704213" y="3447497"/>
              <a:ext cx="1108325" cy="954919"/>
            </a:xfrm>
            <a:prstGeom prst="rect">
              <a:avLst/>
            </a:prstGeom>
            <a:noFill/>
            <a:ln>
              <a:noFill/>
            </a:ln>
          </p:spPr>
        </p:pic>
        <p:sp>
          <p:nvSpPr>
            <p:cNvPr id="260" name="Google Shape;260;p30"/>
            <p:cNvSpPr txBox="1"/>
            <p:nvPr/>
          </p:nvSpPr>
          <p:spPr>
            <a:xfrm>
              <a:off x="7913896" y="3694122"/>
              <a:ext cx="400109" cy="492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pic>
          <p:nvPicPr>
            <p:cNvPr id="261" name="Google Shape;261;p30" descr="Image result for microsoft logo"/>
            <p:cNvPicPr preferRelativeResize="0"/>
            <p:nvPr/>
          </p:nvPicPr>
          <p:blipFill rotWithShape="1">
            <a:blip r:embed="rId14">
              <a:alphaModFix/>
            </a:blip>
            <a:srcRect/>
            <a:stretch/>
          </p:blipFill>
          <p:spPr>
            <a:xfrm>
              <a:off x="8405503" y="3450784"/>
              <a:ext cx="1941438" cy="870108"/>
            </a:xfrm>
            <a:prstGeom prst="rect">
              <a:avLst/>
            </a:prstGeom>
            <a:noFill/>
            <a:ln>
              <a:noFill/>
            </a:ln>
          </p:spPr>
        </p:pic>
      </p:grpSp>
      <p:grpSp>
        <p:nvGrpSpPr>
          <p:cNvPr id="262" name="Google Shape;262;p30"/>
          <p:cNvGrpSpPr/>
          <p:nvPr/>
        </p:nvGrpSpPr>
        <p:grpSpPr>
          <a:xfrm>
            <a:off x="4965106" y="4877870"/>
            <a:ext cx="3874094" cy="895061"/>
            <a:chOff x="4853029" y="4075650"/>
            <a:chExt cx="5165459" cy="1193414"/>
          </a:xfrm>
        </p:grpSpPr>
        <p:pic>
          <p:nvPicPr>
            <p:cNvPr id="263" name="Google Shape;263;p30" descr="Image result for daimler logo"/>
            <p:cNvPicPr preferRelativeResize="0"/>
            <p:nvPr/>
          </p:nvPicPr>
          <p:blipFill rotWithShape="1">
            <a:blip r:embed="rId15">
              <a:alphaModFix/>
            </a:blip>
            <a:srcRect/>
            <a:stretch/>
          </p:blipFill>
          <p:spPr>
            <a:xfrm>
              <a:off x="7771714" y="4075650"/>
              <a:ext cx="2246774" cy="1193414"/>
            </a:xfrm>
            <a:prstGeom prst="rect">
              <a:avLst/>
            </a:prstGeom>
            <a:noFill/>
            <a:ln>
              <a:noFill/>
            </a:ln>
          </p:spPr>
        </p:pic>
        <p:sp>
          <p:nvSpPr>
            <p:cNvPr id="264" name="Google Shape;264;p30"/>
            <p:cNvSpPr txBox="1"/>
            <p:nvPr/>
          </p:nvSpPr>
          <p:spPr>
            <a:xfrm>
              <a:off x="7553767" y="4441524"/>
              <a:ext cx="400109" cy="4924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pic>
          <p:nvPicPr>
            <p:cNvPr id="265" name="Google Shape;265;p30" descr="Image result for bosch logo"/>
            <p:cNvPicPr preferRelativeResize="0"/>
            <p:nvPr/>
          </p:nvPicPr>
          <p:blipFill rotWithShape="1">
            <a:blip r:embed="rId16">
              <a:alphaModFix/>
            </a:blip>
            <a:srcRect/>
            <a:stretch/>
          </p:blipFill>
          <p:spPr>
            <a:xfrm>
              <a:off x="4853029" y="4230827"/>
              <a:ext cx="2824076" cy="1033128"/>
            </a:xfrm>
            <a:prstGeom prst="rect">
              <a:avLst/>
            </a:prstGeom>
            <a:noFill/>
            <a:ln>
              <a:noFill/>
            </a:ln>
          </p:spPr>
        </p:pic>
      </p:grpSp>
      <p:grpSp>
        <p:nvGrpSpPr>
          <p:cNvPr id="266" name="Google Shape;266;p30"/>
          <p:cNvGrpSpPr/>
          <p:nvPr/>
        </p:nvGrpSpPr>
        <p:grpSpPr>
          <a:xfrm>
            <a:off x="4296908" y="2570739"/>
            <a:ext cx="3150749" cy="1010661"/>
            <a:chOff x="5918515" y="2583851"/>
            <a:chExt cx="4200999" cy="1347548"/>
          </a:xfrm>
        </p:grpSpPr>
        <p:pic>
          <p:nvPicPr>
            <p:cNvPr id="267" name="Google Shape;267;p30" descr="Image result for ford logo"/>
            <p:cNvPicPr preferRelativeResize="0"/>
            <p:nvPr/>
          </p:nvPicPr>
          <p:blipFill rotWithShape="1">
            <a:blip r:embed="rId17">
              <a:alphaModFix/>
            </a:blip>
            <a:srcRect/>
            <a:stretch/>
          </p:blipFill>
          <p:spPr>
            <a:xfrm>
              <a:off x="5918515" y="2583851"/>
              <a:ext cx="2396750" cy="1347548"/>
            </a:xfrm>
            <a:prstGeom prst="rect">
              <a:avLst/>
            </a:prstGeom>
            <a:noFill/>
            <a:ln>
              <a:noFill/>
            </a:ln>
          </p:spPr>
        </p:pic>
        <p:sp>
          <p:nvSpPr>
            <p:cNvPr id="268" name="Google Shape;268;p30"/>
            <p:cNvSpPr txBox="1"/>
            <p:nvPr/>
          </p:nvSpPr>
          <p:spPr>
            <a:xfrm>
              <a:off x="8060443" y="3023622"/>
              <a:ext cx="400109" cy="4924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pic>
          <p:nvPicPr>
            <p:cNvPr id="269" name="Google Shape;269;p30" descr="Argo AI"/>
            <p:cNvPicPr preferRelativeResize="0"/>
            <p:nvPr/>
          </p:nvPicPr>
          <p:blipFill rotWithShape="1">
            <a:blip r:embed="rId18">
              <a:alphaModFix/>
            </a:blip>
            <a:srcRect/>
            <a:stretch/>
          </p:blipFill>
          <p:spPr>
            <a:xfrm>
              <a:off x="8583128" y="2776609"/>
              <a:ext cx="1536386" cy="914515"/>
            </a:xfrm>
            <a:prstGeom prst="rect">
              <a:avLst/>
            </a:prstGeom>
            <a:noFill/>
            <a:ln>
              <a:noFill/>
            </a:ln>
          </p:spPr>
        </p:pic>
      </p:grpSp>
      <p:pic>
        <p:nvPicPr>
          <p:cNvPr id="270" name="Google Shape;270;p30" descr="File:Tesla Motors.svg"/>
          <p:cNvPicPr preferRelativeResize="0"/>
          <p:nvPr/>
        </p:nvPicPr>
        <p:blipFill rotWithShape="1">
          <a:blip r:embed="rId19">
            <a:alphaModFix/>
          </a:blip>
          <a:srcRect/>
          <a:stretch/>
        </p:blipFill>
        <p:spPr>
          <a:xfrm>
            <a:off x="4096010" y="1561446"/>
            <a:ext cx="561530" cy="724554"/>
          </a:xfrm>
          <a:prstGeom prst="rect">
            <a:avLst/>
          </a:prstGeom>
          <a:noFill/>
          <a:ln>
            <a:noFill/>
          </a:ln>
        </p:spPr>
      </p:pic>
      <p:sp>
        <p:nvSpPr>
          <p:cNvPr id="271" name="Google Shape;271;p30"/>
          <p:cNvSpPr txBox="1">
            <a:spLocks noGrp="1"/>
          </p:cNvSpPr>
          <p:nvPr>
            <p:ph type="title"/>
          </p:nvPr>
        </p:nvSpPr>
        <p:spPr>
          <a:xfrm>
            <a:off x="0" y="161777"/>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AV: An Expanding Field</a:t>
            </a:r>
            <a:endParaRPr dirty="0"/>
          </a:p>
        </p:txBody>
      </p:sp>
      <p:sp>
        <p:nvSpPr>
          <p:cNvPr id="4" name="Footer Placeholder 3">
            <a:extLst>
              <a:ext uri="{FF2B5EF4-FFF2-40B4-BE49-F238E27FC236}">
                <a16:creationId xmlns:a16="http://schemas.microsoft.com/office/drawing/2014/main" id="{7182B2F0-6502-5B47-A655-F3230A1D8FA1}"/>
              </a:ext>
            </a:extLst>
          </p:cNvPr>
          <p:cNvSpPr>
            <a:spLocks noGrp="1"/>
          </p:cNvSpPr>
          <p:nvPr>
            <p:ph type="ftr" sz="quarter" idx="10"/>
          </p:nvPr>
        </p:nvSpPr>
        <p:spPr/>
        <p:txBody>
          <a:bodyPr/>
          <a:lstStyle/>
          <a:p>
            <a:r>
              <a:rPr lang="en-US" dirty="0"/>
              <a:t>Children in Automated Vehicles</a:t>
            </a:r>
          </a:p>
        </p:txBody>
      </p:sp>
      <p:sp>
        <p:nvSpPr>
          <p:cNvPr id="5" name="Slide Number Placeholder 4">
            <a:extLst>
              <a:ext uri="{FF2B5EF4-FFF2-40B4-BE49-F238E27FC236}">
                <a16:creationId xmlns:a16="http://schemas.microsoft.com/office/drawing/2014/main" id="{8CF500A8-AD0B-0747-8813-0E3B14B79EF6}"/>
              </a:ext>
            </a:extLst>
          </p:cNvPr>
          <p:cNvSpPr>
            <a:spLocks noGrp="1"/>
          </p:cNvSpPr>
          <p:nvPr>
            <p:ph type="sldNum" sz="quarter" idx="11"/>
          </p:nvPr>
        </p:nvSpPr>
        <p:spPr/>
        <p:txBody>
          <a:bodyPr/>
          <a:lstStyle/>
          <a:p>
            <a:fld id="{B8634249-BF14-6246-840A-0EE707C2739C}" type="slidenum">
              <a:rPr lang="en-US" smtClean="0"/>
              <a:pPr/>
              <a:t>19</a:t>
            </a:fld>
            <a:endParaRPr lang="en-US" dirty="0"/>
          </a:p>
        </p:txBody>
      </p:sp>
    </p:spTree>
    <p:extLst>
      <p:ext uri="{BB962C8B-B14F-4D97-AF65-F5344CB8AC3E}">
        <p14:creationId xmlns:p14="http://schemas.microsoft.com/office/powerpoint/2010/main" val="263662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13292-6DE5-4690-BEDD-66EABE2E9707}"/>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8AE4257-3F0D-42A0-A9CD-2629EECC9813}"/>
              </a:ext>
            </a:extLst>
          </p:cNvPr>
          <p:cNvPicPr>
            <a:picLocks noGrp="1" noChangeAspect="1"/>
          </p:cNvPicPr>
          <p:nvPr>
            <p:ph idx="1"/>
          </p:nvPr>
        </p:nvPicPr>
        <p:blipFill rotWithShape="1">
          <a:blip r:embed="rId3"/>
          <a:srcRect r="24999"/>
          <a:stretch/>
        </p:blipFill>
        <p:spPr>
          <a:xfrm>
            <a:off x="-1" y="0"/>
            <a:ext cx="9144001" cy="6858000"/>
          </a:xfrm>
        </p:spPr>
      </p:pic>
      <p:sp>
        <p:nvSpPr>
          <p:cNvPr id="8" name="TextBox 7">
            <a:extLst>
              <a:ext uri="{FF2B5EF4-FFF2-40B4-BE49-F238E27FC236}">
                <a16:creationId xmlns:a16="http://schemas.microsoft.com/office/drawing/2014/main" id="{BA2541C4-B2DF-42CA-8655-46DB36775658}"/>
              </a:ext>
            </a:extLst>
          </p:cNvPr>
          <p:cNvSpPr txBox="1"/>
          <p:nvPr/>
        </p:nvSpPr>
        <p:spPr>
          <a:xfrm>
            <a:off x="3291843" y="312763"/>
            <a:ext cx="5788550" cy="6232475"/>
          </a:xfrm>
          <a:prstGeom prst="rect">
            <a:avLst/>
          </a:prstGeom>
          <a:noFill/>
        </p:spPr>
        <p:txBody>
          <a:bodyPr wrap="square" rtlCol="0">
            <a:spAutoFit/>
          </a:bodyPr>
          <a:lstStyle/>
          <a:p>
            <a:r>
              <a:rPr lang="en-US" sz="2100" dirty="0">
                <a:solidFill>
                  <a:schemeClr val="bg1"/>
                </a:solidFill>
                <a:latin typeface="Arial Black" panose="020B0A04020102020204" pitchFamily="34" charset="0"/>
              </a:rPr>
              <a:t>The Automated Vehicles Consortium works to ensure that child safety needs are actively reflected in new vehicle designs, regulations, laws and educational messaging. </a:t>
            </a:r>
          </a:p>
          <a:p>
            <a:endParaRPr lang="en-US" sz="2100" dirty="0">
              <a:solidFill>
                <a:schemeClr val="bg1"/>
              </a:solidFill>
              <a:latin typeface="Arial Black" panose="020B0A04020102020204" pitchFamily="34" charset="0"/>
            </a:endParaRPr>
          </a:p>
          <a:p>
            <a:r>
              <a:rPr lang="en-US" sz="2100" dirty="0">
                <a:solidFill>
                  <a:schemeClr val="bg1"/>
                </a:solidFill>
                <a:latin typeface="Arial Black" panose="020B0A04020102020204" pitchFamily="34" charset="0"/>
              </a:rPr>
              <a:t>We are encouraged by the expansion of advanced driver assistance technologies and automated driving features, and by their promising potential to prevent or mitigate crashes caused by human error. </a:t>
            </a:r>
          </a:p>
          <a:p>
            <a:endParaRPr lang="en-US" sz="2100" dirty="0">
              <a:solidFill>
                <a:schemeClr val="bg1"/>
              </a:solidFill>
              <a:latin typeface="Arial Black" panose="020B0A04020102020204" pitchFamily="34" charset="0"/>
            </a:endParaRPr>
          </a:p>
          <a:p>
            <a:r>
              <a:rPr lang="en-US" sz="2100" dirty="0">
                <a:solidFill>
                  <a:schemeClr val="bg1"/>
                </a:solidFill>
                <a:latin typeface="Arial Black" panose="020B0A04020102020204" pitchFamily="34" charset="0"/>
              </a:rPr>
              <a:t>Our priority is to ensure that stakeholders consider the safety needs of families as these technologies continue to evolve, thereby minimizing the risk of injury and death.</a:t>
            </a:r>
          </a:p>
        </p:txBody>
      </p:sp>
    </p:spTree>
    <p:extLst>
      <p:ext uri="{BB962C8B-B14F-4D97-AF65-F5344CB8AC3E}">
        <p14:creationId xmlns:p14="http://schemas.microsoft.com/office/powerpoint/2010/main" val="2566974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8" name="Google Shape;278;p31"/>
          <p:cNvPicPr preferRelativeResize="0"/>
          <p:nvPr/>
        </p:nvPicPr>
        <p:blipFill rotWithShape="1">
          <a:blip r:embed="rId3">
            <a:alphaModFix/>
          </a:blip>
          <a:srcRect l="10833" t="24814" r="11667" b="54153"/>
          <a:stretch/>
        </p:blipFill>
        <p:spPr>
          <a:xfrm>
            <a:off x="331894" y="2043762"/>
            <a:ext cx="8486986" cy="1295486"/>
          </a:xfrm>
          <a:prstGeom prst="rect">
            <a:avLst/>
          </a:prstGeom>
          <a:noFill/>
          <a:ln>
            <a:noFill/>
          </a:ln>
        </p:spPr>
      </p:pic>
      <p:sp>
        <p:nvSpPr>
          <p:cNvPr id="279" name="Google Shape;279;p31"/>
          <p:cNvSpPr txBox="1">
            <a:spLocks noGrp="1"/>
          </p:cNvSpPr>
          <p:nvPr>
            <p:ph type="title"/>
          </p:nvPr>
        </p:nvSpPr>
        <p:spPr>
          <a:xfrm>
            <a:off x="0" y="146480"/>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Requiring Safety for Occupants &amp; More</a:t>
            </a:r>
            <a:endParaRPr dirty="0"/>
          </a:p>
        </p:txBody>
      </p:sp>
      <p:sp>
        <p:nvSpPr>
          <p:cNvPr id="280" name="Google Shape;280;p31"/>
          <p:cNvSpPr txBox="1"/>
          <p:nvPr/>
        </p:nvSpPr>
        <p:spPr>
          <a:xfrm>
            <a:off x="629842" y="3779515"/>
            <a:ext cx="7904558" cy="25129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1" i="0" u="none" strike="noStrike" cap="none" dirty="0">
                <a:solidFill>
                  <a:srgbClr val="000000"/>
                </a:solidFill>
                <a:latin typeface="+mj-lt"/>
                <a:ea typeface="Arial"/>
                <a:cs typeface="Arial"/>
                <a:sym typeface="Arial"/>
              </a:rPr>
              <a:t>Recent U.S. Regulatory Actions:</a:t>
            </a:r>
            <a:endParaRPr sz="2000" b="0" i="0" u="none" strike="noStrike" cap="none" dirty="0">
              <a:solidFill>
                <a:srgbClr val="000000"/>
              </a:solidFill>
              <a:latin typeface="+mj-lt"/>
              <a:ea typeface="Arial"/>
              <a:cs typeface="Arial"/>
              <a:sym typeface="Arial"/>
            </a:endParaRPr>
          </a:p>
          <a:p>
            <a:pPr marL="342900" lvl="0" indent="-342900">
              <a:spcBef>
                <a:spcPts val="480"/>
              </a:spcBef>
              <a:buClr>
                <a:schemeClr val="accent2"/>
              </a:buClr>
              <a:buSzPts val="2400"/>
              <a:buFont typeface="Arial"/>
              <a:buChar char="•"/>
            </a:pPr>
            <a:r>
              <a:rPr lang="en-US" sz="2000" dirty="0">
                <a:solidFill>
                  <a:srgbClr val="000000"/>
                </a:solidFill>
                <a:ea typeface="Arial"/>
                <a:cs typeface="Arial"/>
                <a:sym typeface="Arial"/>
              </a:rPr>
              <a:t>Removing Regulatory Barriers for Vehicles With Automated Driving Systems (2019 ANPRM)</a:t>
            </a:r>
            <a:endParaRPr lang="en-US" dirty="0"/>
          </a:p>
          <a:p>
            <a:pPr marL="342900" lvl="0" indent="-342900">
              <a:spcBef>
                <a:spcPts val="480"/>
              </a:spcBef>
              <a:buClr>
                <a:schemeClr val="accent2"/>
              </a:buClr>
              <a:buSzPts val="2400"/>
              <a:buFont typeface="Arial"/>
              <a:buChar char="•"/>
            </a:pPr>
            <a:r>
              <a:rPr lang="en-US" sz="2000" dirty="0">
                <a:solidFill>
                  <a:srgbClr val="000000"/>
                </a:solidFill>
                <a:ea typeface="Arial"/>
                <a:cs typeface="Arial"/>
                <a:sym typeface="Arial"/>
              </a:rPr>
              <a:t>Occupant Protection for Automated Driving Systems (2020 NPRM)</a:t>
            </a:r>
            <a:endParaRPr lang="en-US" dirty="0"/>
          </a:p>
          <a:p>
            <a:pPr marL="342900" lvl="0" indent="-342900">
              <a:spcBef>
                <a:spcPts val="480"/>
              </a:spcBef>
              <a:buClr>
                <a:schemeClr val="accent2"/>
              </a:buClr>
              <a:buSzPts val="2400"/>
              <a:buFont typeface="Arial"/>
              <a:buChar char="•"/>
            </a:pPr>
            <a:r>
              <a:rPr lang="en-US" sz="2000" dirty="0">
                <a:solidFill>
                  <a:srgbClr val="000000"/>
                </a:solidFill>
                <a:ea typeface="Arial"/>
                <a:cs typeface="Arial"/>
                <a:sym typeface="Arial"/>
              </a:rPr>
              <a:t>Framework for Automated Driving System Safety (2020 ANPRM)</a:t>
            </a:r>
            <a:endParaRPr lang="en-US" dirty="0"/>
          </a:p>
          <a:p>
            <a:pPr marL="0" marR="0" lvl="0" indent="0" algn="l" rtl="0">
              <a:lnSpc>
                <a:spcPct val="100000"/>
              </a:lnSpc>
              <a:spcBef>
                <a:spcPts val="480"/>
              </a:spcBef>
              <a:spcAft>
                <a:spcPts val="0"/>
              </a:spcAft>
              <a:buNone/>
            </a:pPr>
            <a:endParaRPr sz="2400" b="1" i="0" u="none" strike="noStrike" cap="none" dirty="0">
              <a:solidFill>
                <a:srgbClr val="000000"/>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8A51B690-320F-8C4F-BF9A-6E5641017477}"/>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F508A42F-9013-2546-B2A1-B8BC5D80433C}"/>
              </a:ext>
            </a:extLst>
          </p:cNvPr>
          <p:cNvSpPr>
            <a:spLocks noGrp="1"/>
          </p:cNvSpPr>
          <p:nvPr>
            <p:ph type="sldNum" sz="quarter" idx="11"/>
          </p:nvPr>
        </p:nvSpPr>
        <p:spPr/>
        <p:txBody>
          <a:bodyPr/>
          <a:lstStyle/>
          <a:p>
            <a:fld id="{B8634249-BF14-6246-840A-0EE707C2739C}" type="slidenum">
              <a:rPr lang="en-US" smtClean="0"/>
              <a:pPr/>
              <a:t>20</a:t>
            </a:fld>
            <a:endParaRPr lang="en-US" dirty="0"/>
          </a:p>
        </p:txBody>
      </p:sp>
    </p:spTree>
    <p:extLst>
      <p:ext uri="{BB962C8B-B14F-4D97-AF65-F5344CB8AC3E}">
        <p14:creationId xmlns:p14="http://schemas.microsoft.com/office/powerpoint/2010/main" val="40535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2"/>
          <p:cNvSpPr txBox="1">
            <a:spLocks noGrp="1"/>
          </p:cNvSpPr>
          <p:nvPr>
            <p:ph type="title"/>
          </p:nvPr>
        </p:nvSpPr>
        <p:spPr>
          <a:xfrm>
            <a:off x="0" y="155518"/>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Currently in Use for Real-World Testing</a:t>
            </a:r>
            <a:endParaRPr dirty="0"/>
          </a:p>
        </p:txBody>
      </p:sp>
      <p:sp>
        <p:nvSpPr>
          <p:cNvPr id="286" name="Google Shape;286;p32"/>
          <p:cNvSpPr txBox="1">
            <a:spLocks noGrp="1"/>
          </p:cNvSpPr>
          <p:nvPr>
            <p:ph type="body" idx="1"/>
          </p:nvPr>
        </p:nvSpPr>
        <p:spPr>
          <a:xfrm>
            <a:off x="1295401" y="1600200"/>
            <a:ext cx="6705599" cy="4525963"/>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Clr>
                <a:srgbClr val="7EB242"/>
              </a:buClr>
              <a:buSzPts val="2400"/>
              <a:buFont typeface="Calibri"/>
              <a:buNone/>
            </a:pPr>
            <a:endParaRPr dirty="0"/>
          </a:p>
        </p:txBody>
      </p:sp>
      <p:pic>
        <p:nvPicPr>
          <p:cNvPr id="288" name="Google Shape;288;p32"/>
          <p:cNvPicPr preferRelativeResize="0"/>
          <p:nvPr/>
        </p:nvPicPr>
        <p:blipFill rotWithShape="1">
          <a:blip r:embed="rId3">
            <a:alphaModFix/>
          </a:blip>
          <a:srcRect b="9315"/>
          <a:stretch/>
        </p:blipFill>
        <p:spPr>
          <a:xfrm>
            <a:off x="321226" y="1467190"/>
            <a:ext cx="8501547" cy="4415688"/>
          </a:xfrm>
          <a:prstGeom prst="rect">
            <a:avLst/>
          </a:prstGeom>
          <a:noFill/>
          <a:ln>
            <a:noFill/>
          </a:ln>
        </p:spPr>
      </p:pic>
      <p:sp>
        <p:nvSpPr>
          <p:cNvPr id="3" name="Footer Placeholder 2">
            <a:extLst>
              <a:ext uri="{FF2B5EF4-FFF2-40B4-BE49-F238E27FC236}">
                <a16:creationId xmlns:a16="http://schemas.microsoft.com/office/drawing/2014/main" id="{8BB1DA42-26D9-F948-9917-F8DBF9F4E02F}"/>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E8F44F54-48E2-9B40-B0E4-785104A7B310}"/>
              </a:ext>
            </a:extLst>
          </p:cNvPr>
          <p:cNvSpPr>
            <a:spLocks noGrp="1"/>
          </p:cNvSpPr>
          <p:nvPr>
            <p:ph type="sldNum" sz="quarter" idx="11"/>
          </p:nvPr>
        </p:nvSpPr>
        <p:spPr/>
        <p:txBody>
          <a:bodyPr/>
          <a:lstStyle/>
          <a:p>
            <a:fld id="{B8634249-BF14-6246-840A-0EE707C2739C}" type="slidenum">
              <a:rPr lang="en-US" smtClean="0"/>
              <a:pPr/>
              <a:t>21</a:t>
            </a:fld>
            <a:endParaRPr lang="en-US" dirty="0"/>
          </a:p>
        </p:txBody>
      </p:sp>
    </p:spTree>
    <p:extLst>
      <p:ext uri="{BB962C8B-B14F-4D97-AF65-F5344CB8AC3E}">
        <p14:creationId xmlns:p14="http://schemas.microsoft.com/office/powerpoint/2010/main" val="1710868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3"/>
          <p:cNvSpPr txBox="1">
            <a:spLocks noGrp="1"/>
          </p:cNvSpPr>
          <p:nvPr>
            <p:ph type="title"/>
          </p:nvPr>
        </p:nvSpPr>
        <p:spPr>
          <a:xfrm>
            <a:off x="-1" y="223776"/>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“Self-driving Shuttles” Also Being Tested</a:t>
            </a:r>
            <a:endParaRPr dirty="0"/>
          </a:p>
        </p:txBody>
      </p:sp>
      <p:sp>
        <p:nvSpPr>
          <p:cNvPr id="294" name="Google Shape;294;p33"/>
          <p:cNvSpPr txBox="1">
            <a:spLocks noGrp="1"/>
          </p:cNvSpPr>
          <p:nvPr>
            <p:ph type="body" idx="1"/>
          </p:nvPr>
        </p:nvSpPr>
        <p:spPr>
          <a:xfrm>
            <a:off x="1295401" y="1600200"/>
            <a:ext cx="6705599" cy="4525963"/>
          </a:xfrm>
          <a:prstGeom prst="rect">
            <a:avLst/>
          </a:prstGeom>
          <a:noFill/>
          <a:ln>
            <a:noFill/>
          </a:ln>
        </p:spPr>
        <p:txBody>
          <a:bodyPr spcFirstLastPara="1" wrap="square" lIns="91425" tIns="45700" rIns="91425" bIns="45700" anchor="t" anchorCtr="0">
            <a:noAutofit/>
          </a:bodyPr>
          <a:lstStyle/>
          <a:p>
            <a:pPr marL="342900" lvl="0" indent="-190500" algn="l" rtl="0">
              <a:lnSpc>
                <a:spcPct val="100000"/>
              </a:lnSpc>
              <a:spcBef>
                <a:spcPts val="0"/>
              </a:spcBef>
              <a:spcAft>
                <a:spcPts val="0"/>
              </a:spcAft>
              <a:buClr>
                <a:srgbClr val="7EB242"/>
              </a:buClr>
              <a:buSzPts val="2400"/>
              <a:buFont typeface="Calibri"/>
              <a:buNone/>
            </a:pPr>
            <a:endParaRPr dirty="0"/>
          </a:p>
        </p:txBody>
      </p:sp>
      <p:pic>
        <p:nvPicPr>
          <p:cNvPr id="296" name="Google Shape;296;p33"/>
          <p:cNvPicPr preferRelativeResize="0"/>
          <p:nvPr/>
        </p:nvPicPr>
        <p:blipFill>
          <a:blip r:embed="rId3">
            <a:alphaModFix/>
          </a:blip>
          <a:stretch>
            <a:fillRect/>
          </a:stretch>
        </p:blipFill>
        <p:spPr>
          <a:xfrm>
            <a:off x="4092400" y="3429000"/>
            <a:ext cx="5051599" cy="2841501"/>
          </a:xfrm>
          <a:prstGeom prst="rect">
            <a:avLst/>
          </a:prstGeom>
          <a:noFill/>
          <a:ln>
            <a:noFill/>
          </a:ln>
        </p:spPr>
      </p:pic>
      <p:pic>
        <p:nvPicPr>
          <p:cNvPr id="297" name="Google Shape;297;p33"/>
          <p:cNvPicPr preferRelativeResize="0"/>
          <p:nvPr/>
        </p:nvPicPr>
        <p:blipFill rotWithShape="1">
          <a:blip r:embed="rId4">
            <a:alphaModFix/>
          </a:blip>
          <a:srcRect l="11277" t="21218" r="13033" b="15006"/>
          <a:stretch/>
        </p:blipFill>
        <p:spPr>
          <a:xfrm>
            <a:off x="20501" y="1600200"/>
            <a:ext cx="5237302" cy="2841501"/>
          </a:xfrm>
          <a:prstGeom prst="rect">
            <a:avLst/>
          </a:prstGeom>
          <a:noFill/>
          <a:ln>
            <a:noFill/>
          </a:ln>
        </p:spPr>
      </p:pic>
      <p:sp>
        <p:nvSpPr>
          <p:cNvPr id="3" name="Footer Placeholder 2">
            <a:extLst>
              <a:ext uri="{FF2B5EF4-FFF2-40B4-BE49-F238E27FC236}">
                <a16:creationId xmlns:a16="http://schemas.microsoft.com/office/drawing/2014/main" id="{73118F95-B686-454B-BE70-638214A047AE}"/>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E71CC88B-5D3F-4F43-87C8-58B80A449E40}"/>
              </a:ext>
            </a:extLst>
          </p:cNvPr>
          <p:cNvSpPr>
            <a:spLocks noGrp="1"/>
          </p:cNvSpPr>
          <p:nvPr>
            <p:ph type="sldNum" sz="quarter" idx="11"/>
          </p:nvPr>
        </p:nvSpPr>
        <p:spPr/>
        <p:txBody>
          <a:bodyPr/>
          <a:lstStyle/>
          <a:p>
            <a:fld id="{B8634249-BF14-6246-840A-0EE707C2739C}" type="slidenum">
              <a:rPr lang="en-US" smtClean="0"/>
              <a:pPr/>
              <a:t>22</a:t>
            </a:fld>
            <a:endParaRPr lang="en-US" dirty="0"/>
          </a:p>
        </p:txBody>
      </p:sp>
      <p:sp>
        <p:nvSpPr>
          <p:cNvPr id="2" name="TextBox 1">
            <a:extLst>
              <a:ext uri="{FF2B5EF4-FFF2-40B4-BE49-F238E27FC236}">
                <a16:creationId xmlns:a16="http://schemas.microsoft.com/office/drawing/2014/main" id="{769374BA-1BDB-0C46-9745-8370DE0DA8F5}"/>
              </a:ext>
            </a:extLst>
          </p:cNvPr>
          <p:cNvSpPr txBox="1"/>
          <p:nvPr/>
        </p:nvSpPr>
        <p:spPr>
          <a:xfrm>
            <a:off x="20501" y="5598167"/>
            <a:ext cx="3795526" cy="400110"/>
          </a:xfrm>
          <a:prstGeom prst="rect">
            <a:avLst/>
          </a:prstGeom>
          <a:noFill/>
        </p:spPr>
        <p:txBody>
          <a:bodyPr wrap="none" rtlCol="0">
            <a:spAutoFit/>
          </a:bodyPr>
          <a:lstStyle/>
          <a:p>
            <a:r>
              <a:rPr lang="en-US" sz="2000" dirty="0"/>
              <a:t>Shown:  </a:t>
            </a:r>
            <a:r>
              <a:rPr lang="en-US" sz="2000" dirty="0" err="1"/>
              <a:t>Zoox</a:t>
            </a:r>
            <a:r>
              <a:rPr lang="en-US" sz="2000" dirty="0"/>
              <a:t> bi-directional shuttle</a:t>
            </a:r>
          </a:p>
        </p:txBody>
      </p:sp>
    </p:spTree>
    <p:extLst>
      <p:ext uri="{BB962C8B-B14F-4D97-AF65-F5344CB8AC3E}">
        <p14:creationId xmlns:p14="http://schemas.microsoft.com/office/powerpoint/2010/main" val="386301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4"/>
          <p:cNvSpPr txBox="1">
            <a:spLocks noGrp="1"/>
          </p:cNvSpPr>
          <p:nvPr>
            <p:ph type="title"/>
          </p:nvPr>
        </p:nvSpPr>
        <p:spPr>
          <a:xfrm>
            <a:off x="0" y="-76315"/>
            <a:ext cx="9143999"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sz="4400" i="0" u="none" strike="noStrike" cap="none" dirty="0">
                <a:solidFill>
                  <a:schemeClr val="dk1"/>
                </a:solidFill>
                <a:ea typeface="Calibri"/>
                <a:cs typeface="Calibri"/>
                <a:sym typeface="Calibri"/>
              </a:rPr>
              <a:t>What </a:t>
            </a:r>
            <a:r>
              <a:rPr lang="en-US" sz="4400" dirty="0">
                <a:solidFill>
                  <a:schemeClr val="dk1"/>
                </a:solidFill>
                <a:ea typeface="Calibri"/>
                <a:cs typeface="Calibri"/>
                <a:sym typeface="Calibri"/>
              </a:rPr>
              <a:t>Guidance Is Needed by Families</a:t>
            </a:r>
            <a:r>
              <a:rPr lang="en-US" sz="4400" i="0" u="none" strike="noStrike" cap="none" dirty="0">
                <a:solidFill>
                  <a:schemeClr val="dk1"/>
                </a:solidFill>
                <a:ea typeface="Calibri"/>
                <a:cs typeface="Calibri"/>
                <a:sym typeface="Calibri"/>
              </a:rPr>
              <a:t>?</a:t>
            </a:r>
            <a:endParaRPr sz="1400" i="0" u="none" strike="noStrike" cap="none" dirty="0">
              <a:solidFill>
                <a:srgbClr val="000000"/>
              </a:solidFill>
              <a:ea typeface="Arial"/>
              <a:cs typeface="Arial"/>
              <a:sym typeface="Arial"/>
            </a:endParaRPr>
          </a:p>
        </p:txBody>
      </p:sp>
      <p:sp>
        <p:nvSpPr>
          <p:cNvPr id="305" name="Google Shape;305;p34"/>
          <p:cNvSpPr/>
          <p:nvPr/>
        </p:nvSpPr>
        <p:spPr>
          <a:xfrm>
            <a:off x="821427" y="1629789"/>
            <a:ext cx="3219375" cy="1931625"/>
          </a:xfrm>
          <a:prstGeom prst="roundRect">
            <a:avLst>
              <a:gd name="adj" fmla="val 10000"/>
            </a:avLst>
          </a:prstGeom>
          <a:solidFill>
            <a:schemeClr val="accent4"/>
          </a:solidFill>
          <a:ln w="25400" cap="flat" cmpd="sng">
            <a:solidFill>
              <a:srgbClr val="EEEC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06" name="Google Shape;306;p34"/>
          <p:cNvSpPr txBox="1"/>
          <p:nvPr/>
        </p:nvSpPr>
        <p:spPr>
          <a:xfrm>
            <a:off x="878002" y="1686364"/>
            <a:ext cx="3106225" cy="1818475"/>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US" sz="3800" b="0" i="0" u="none" strike="noStrike" cap="none" dirty="0">
                <a:solidFill>
                  <a:schemeClr val="lt1"/>
                </a:solidFill>
                <a:latin typeface="Calibri"/>
                <a:ea typeface="Calibri"/>
                <a:cs typeface="Calibri"/>
                <a:sym typeface="Calibri"/>
              </a:rPr>
              <a:t>Clear Laws</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330"/>
              </a:spcBef>
              <a:spcAft>
                <a:spcPts val="0"/>
              </a:spcAft>
              <a:buClr>
                <a:schemeClr val="lt1"/>
              </a:buClr>
              <a:buSzPts val="2000"/>
              <a:buFont typeface="Calibri"/>
              <a:buNone/>
            </a:pPr>
            <a:r>
              <a:rPr lang="en-US" sz="2000" b="0" i="0" u="none" strike="noStrike" cap="none" dirty="0">
                <a:solidFill>
                  <a:schemeClr val="lt1"/>
                </a:solidFill>
                <a:latin typeface="Calibri"/>
                <a:ea typeface="Calibri"/>
                <a:cs typeface="Calibri"/>
                <a:sym typeface="Calibri"/>
              </a:rPr>
              <a:t>(Current laws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700"/>
              </a:spcBef>
              <a:spcAft>
                <a:spcPts val="0"/>
              </a:spcAft>
              <a:buClr>
                <a:schemeClr val="lt1"/>
              </a:buClr>
              <a:buSzPts val="2000"/>
              <a:buFont typeface="Calibri"/>
              <a:buNone/>
            </a:pPr>
            <a:r>
              <a:rPr lang="en-US" sz="2000" b="0" i="0" u="none" strike="noStrike" cap="none" dirty="0">
                <a:solidFill>
                  <a:schemeClr val="lt1"/>
                </a:solidFill>
                <a:latin typeface="Calibri"/>
                <a:ea typeface="Calibri"/>
                <a:cs typeface="Calibri"/>
                <a:sym typeface="Calibri"/>
              </a:rPr>
              <a:t>focus on drivers)</a:t>
            </a:r>
            <a:endParaRPr sz="1400" b="0" i="0" u="none" strike="noStrike" cap="none" dirty="0">
              <a:solidFill>
                <a:srgbClr val="000000"/>
              </a:solidFill>
              <a:latin typeface="Arial"/>
              <a:ea typeface="Arial"/>
              <a:cs typeface="Arial"/>
              <a:sym typeface="Arial"/>
            </a:endParaRPr>
          </a:p>
        </p:txBody>
      </p:sp>
      <p:sp>
        <p:nvSpPr>
          <p:cNvPr id="309" name="Google Shape;309;p34"/>
          <p:cNvSpPr/>
          <p:nvPr/>
        </p:nvSpPr>
        <p:spPr>
          <a:xfrm>
            <a:off x="5103196" y="3942406"/>
            <a:ext cx="3219375" cy="1931625"/>
          </a:xfrm>
          <a:prstGeom prst="roundRect">
            <a:avLst>
              <a:gd name="adj" fmla="val 10000"/>
            </a:avLst>
          </a:prstGeom>
          <a:solidFill>
            <a:schemeClr val="accent4"/>
          </a:solidFill>
          <a:ln w="25400" cap="flat" cmpd="sng">
            <a:solidFill>
              <a:srgbClr val="EEEC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0" name="Google Shape;310;p34"/>
          <p:cNvSpPr txBox="1"/>
          <p:nvPr/>
        </p:nvSpPr>
        <p:spPr>
          <a:xfrm>
            <a:off x="5159771" y="3998981"/>
            <a:ext cx="3106225" cy="1818475"/>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US" sz="3800" b="0" i="0" u="none" strike="noStrike" cap="none" dirty="0">
                <a:solidFill>
                  <a:schemeClr val="lt1"/>
                </a:solidFill>
                <a:latin typeface="Calibri"/>
                <a:ea typeface="Calibri"/>
                <a:cs typeface="Calibri"/>
                <a:sym typeface="Calibri"/>
              </a:rPr>
              <a:t>Vehicle </a:t>
            </a:r>
            <a:r>
              <a:rPr lang="en-US" sz="3800" dirty="0">
                <a:solidFill>
                  <a:schemeClr val="lt1"/>
                </a:solidFill>
                <a:latin typeface="Calibri"/>
                <a:ea typeface="Calibri"/>
                <a:cs typeface="Calibri"/>
                <a:sym typeface="Calibri"/>
              </a:rPr>
              <a:t>D</a:t>
            </a:r>
            <a:r>
              <a:rPr lang="en-US" sz="3800" b="0" i="0" u="none" strike="noStrike" cap="none" dirty="0">
                <a:solidFill>
                  <a:schemeClr val="lt1"/>
                </a:solidFill>
                <a:latin typeface="Calibri"/>
                <a:ea typeface="Calibri"/>
                <a:cs typeface="Calibri"/>
                <a:sym typeface="Calibri"/>
              </a:rPr>
              <a:t>esign &amp; Regulations</a:t>
            </a:r>
            <a:endParaRPr sz="1400" b="0" i="0" u="none" strike="noStrike" cap="none" dirty="0">
              <a:solidFill>
                <a:srgbClr val="000000"/>
              </a:solidFill>
              <a:latin typeface="Arial"/>
              <a:ea typeface="Arial"/>
              <a:cs typeface="Arial"/>
              <a:sym typeface="Arial"/>
            </a:endParaRPr>
          </a:p>
        </p:txBody>
      </p:sp>
      <p:sp>
        <p:nvSpPr>
          <p:cNvPr id="311" name="Google Shape;311;p34"/>
          <p:cNvSpPr/>
          <p:nvPr/>
        </p:nvSpPr>
        <p:spPr>
          <a:xfrm>
            <a:off x="5103196" y="1629789"/>
            <a:ext cx="3219375" cy="1931625"/>
          </a:xfrm>
          <a:prstGeom prst="roundRect">
            <a:avLst>
              <a:gd name="adj" fmla="val 10000"/>
            </a:avLst>
          </a:prstGeom>
          <a:solidFill>
            <a:schemeClr val="accent4"/>
          </a:solidFill>
          <a:ln w="25400" cap="flat" cmpd="sng">
            <a:solidFill>
              <a:srgbClr val="EEEC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12" name="Google Shape;312;p34"/>
          <p:cNvSpPr txBox="1"/>
          <p:nvPr/>
        </p:nvSpPr>
        <p:spPr>
          <a:xfrm>
            <a:off x="5159771" y="1686364"/>
            <a:ext cx="3106225" cy="1818475"/>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US" sz="3800" b="0" i="0" u="none" strike="noStrike" cap="none" dirty="0">
                <a:solidFill>
                  <a:schemeClr val="lt1"/>
                </a:solidFill>
                <a:latin typeface="Calibri"/>
                <a:ea typeface="Calibri"/>
                <a:cs typeface="Calibri"/>
                <a:sym typeface="Calibri"/>
              </a:rPr>
              <a:t>Best Practice Guidance</a:t>
            </a:r>
          </a:p>
          <a:p>
            <a:pPr lvl="0" algn="ctr">
              <a:lnSpc>
                <a:spcPct val="90000"/>
              </a:lnSpc>
              <a:spcBef>
                <a:spcPts val="600"/>
              </a:spcBef>
              <a:buClr>
                <a:schemeClr val="lt1"/>
              </a:buClr>
              <a:buSzPts val="2000"/>
            </a:pPr>
            <a:r>
              <a:rPr lang="en-US" dirty="0">
                <a:solidFill>
                  <a:schemeClr val="lt1"/>
                </a:solidFill>
                <a:ea typeface="Calibri"/>
                <a:cs typeface="Calibri"/>
                <a:sym typeface="Calibri"/>
              </a:rPr>
              <a:t>(Using clear, consistent terminology)</a:t>
            </a:r>
            <a:endParaRPr lang="en-US" sz="1200"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3800"/>
              <a:buFont typeface="Calibri"/>
              <a:buNone/>
            </a:pPr>
            <a:endParaRPr sz="1400" b="0" i="0" u="none" strike="noStrike" cap="none" dirty="0">
              <a:solidFill>
                <a:srgbClr val="000000"/>
              </a:solidFill>
              <a:latin typeface="Arial"/>
              <a:ea typeface="Arial"/>
              <a:cs typeface="Arial"/>
              <a:sym typeface="Arial"/>
            </a:endParaRPr>
          </a:p>
        </p:txBody>
      </p:sp>
      <p:sp>
        <p:nvSpPr>
          <p:cNvPr id="3" name="Footer Placeholder 2">
            <a:extLst>
              <a:ext uri="{FF2B5EF4-FFF2-40B4-BE49-F238E27FC236}">
                <a16:creationId xmlns:a16="http://schemas.microsoft.com/office/drawing/2014/main" id="{0D1F660A-C17C-3249-9274-DEB83849A547}"/>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0CFDB89C-882F-C842-87F8-54878B6C13FB}"/>
              </a:ext>
            </a:extLst>
          </p:cNvPr>
          <p:cNvSpPr>
            <a:spLocks noGrp="1"/>
          </p:cNvSpPr>
          <p:nvPr>
            <p:ph type="sldNum" sz="quarter" idx="11"/>
          </p:nvPr>
        </p:nvSpPr>
        <p:spPr/>
        <p:txBody>
          <a:bodyPr/>
          <a:lstStyle/>
          <a:p>
            <a:fld id="{B8634249-BF14-6246-840A-0EE707C2739C}" type="slidenum">
              <a:rPr lang="en-US" smtClean="0"/>
              <a:pPr/>
              <a:t>23</a:t>
            </a:fld>
            <a:endParaRPr lang="en-US" dirty="0"/>
          </a:p>
        </p:txBody>
      </p:sp>
      <p:sp>
        <p:nvSpPr>
          <p:cNvPr id="13" name="Google Shape;311;p34">
            <a:extLst>
              <a:ext uri="{FF2B5EF4-FFF2-40B4-BE49-F238E27FC236}">
                <a16:creationId xmlns:a16="http://schemas.microsoft.com/office/drawing/2014/main" id="{A5089C45-9A0B-D645-8C58-E6A0F3A39755}"/>
              </a:ext>
            </a:extLst>
          </p:cNvPr>
          <p:cNvSpPr/>
          <p:nvPr/>
        </p:nvSpPr>
        <p:spPr>
          <a:xfrm>
            <a:off x="878002" y="3942406"/>
            <a:ext cx="3219375" cy="1931625"/>
          </a:xfrm>
          <a:prstGeom prst="roundRect">
            <a:avLst>
              <a:gd name="adj" fmla="val 10000"/>
            </a:avLst>
          </a:prstGeom>
          <a:solidFill>
            <a:schemeClr val="accent4"/>
          </a:solidFill>
          <a:ln w="25400" cap="flat" cmpd="sng">
            <a:solidFill>
              <a:srgbClr val="EEECE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4" name="Google Shape;312;p34">
            <a:extLst>
              <a:ext uri="{FF2B5EF4-FFF2-40B4-BE49-F238E27FC236}">
                <a16:creationId xmlns:a16="http://schemas.microsoft.com/office/drawing/2014/main" id="{62BCF5FE-18FB-1846-AF76-CD7FEE8E72DF}"/>
              </a:ext>
            </a:extLst>
          </p:cNvPr>
          <p:cNvSpPr txBox="1"/>
          <p:nvPr/>
        </p:nvSpPr>
        <p:spPr>
          <a:xfrm>
            <a:off x="934577" y="3998981"/>
            <a:ext cx="3106225" cy="1818475"/>
          </a:xfrm>
          <a:prstGeom prst="rect">
            <a:avLst/>
          </a:prstGeom>
          <a:noFill/>
          <a:ln>
            <a:noFill/>
          </a:ln>
        </p:spPr>
        <p:txBody>
          <a:bodyPr spcFirstLastPara="1" wrap="square" lIns="144775" tIns="144775" rIns="144775" bIns="144775"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US" sz="3800" b="0" i="0" u="none" strike="noStrike" cap="none" dirty="0">
                <a:solidFill>
                  <a:schemeClr val="lt1"/>
                </a:solidFill>
                <a:latin typeface="Calibri"/>
                <a:ea typeface="Calibri"/>
                <a:cs typeface="Calibri"/>
                <a:sym typeface="Calibri"/>
              </a:rPr>
              <a:t>CRS Product Regulations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98553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5"/>
          <p:cNvSpPr txBox="1">
            <a:spLocks noGrp="1"/>
          </p:cNvSpPr>
          <p:nvPr>
            <p:ph type="title"/>
          </p:nvPr>
        </p:nvSpPr>
        <p:spPr>
          <a:xfrm>
            <a:off x="0" y="233838"/>
            <a:ext cx="9144000" cy="170211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sz="3800" dirty="0"/>
              <a:t>Appropriate Restraints for All Occupants</a:t>
            </a:r>
            <a:endParaRPr sz="3800" dirty="0"/>
          </a:p>
        </p:txBody>
      </p:sp>
      <p:sp>
        <p:nvSpPr>
          <p:cNvPr id="3" name="Footer Placeholder 2">
            <a:extLst>
              <a:ext uri="{FF2B5EF4-FFF2-40B4-BE49-F238E27FC236}">
                <a16:creationId xmlns:a16="http://schemas.microsoft.com/office/drawing/2014/main" id="{62E6CC78-F544-E44E-95B9-645358CE604E}"/>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F7C153EF-32B6-5F4A-B0E9-DE90C5806426}"/>
              </a:ext>
            </a:extLst>
          </p:cNvPr>
          <p:cNvSpPr>
            <a:spLocks noGrp="1"/>
          </p:cNvSpPr>
          <p:nvPr>
            <p:ph type="sldNum" sz="quarter" idx="11"/>
          </p:nvPr>
        </p:nvSpPr>
        <p:spPr/>
        <p:txBody>
          <a:bodyPr/>
          <a:lstStyle/>
          <a:p>
            <a:fld id="{B8634249-BF14-6246-840A-0EE707C2739C}" type="slidenum">
              <a:rPr lang="en-US" smtClean="0"/>
              <a:pPr/>
              <a:t>24</a:t>
            </a:fld>
            <a:endParaRPr lang="en-US" dirty="0"/>
          </a:p>
        </p:txBody>
      </p:sp>
      <p:pic>
        <p:nvPicPr>
          <p:cNvPr id="5" name="Picture 4" descr="A picture containing standing, posing&#10;&#10;Description automatically generated">
            <a:extLst>
              <a:ext uri="{FF2B5EF4-FFF2-40B4-BE49-F238E27FC236}">
                <a16:creationId xmlns:a16="http://schemas.microsoft.com/office/drawing/2014/main" id="{11CB1677-B0AA-6A48-B1A5-6C5B00B32FAD}"/>
              </a:ext>
            </a:extLst>
          </p:cNvPr>
          <p:cNvPicPr>
            <a:picLocks noChangeAspect="1"/>
          </p:cNvPicPr>
          <p:nvPr/>
        </p:nvPicPr>
        <p:blipFill>
          <a:blip r:embed="rId3"/>
          <a:stretch>
            <a:fillRect/>
          </a:stretch>
        </p:blipFill>
        <p:spPr>
          <a:xfrm>
            <a:off x="867833" y="1524000"/>
            <a:ext cx="7408333" cy="4445000"/>
          </a:xfrm>
          <a:prstGeom prst="rect">
            <a:avLst/>
          </a:prstGeom>
        </p:spPr>
      </p:pic>
    </p:spTree>
    <p:extLst>
      <p:ext uri="{BB962C8B-B14F-4D97-AF65-F5344CB8AC3E}">
        <p14:creationId xmlns:p14="http://schemas.microsoft.com/office/powerpoint/2010/main" val="4176199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6"/>
          <p:cNvSpPr txBox="1">
            <a:spLocks noGrp="1"/>
          </p:cNvSpPr>
          <p:nvPr>
            <p:ph type="title"/>
          </p:nvPr>
        </p:nvSpPr>
        <p:spPr>
          <a:xfrm>
            <a:off x="628650" y="230030"/>
            <a:ext cx="7886700" cy="132556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What do we know now?</a:t>
            </a:r>
            <a:endParaRPr dirty="0"/>
          </a:p>
        </p:txBody>
      </p:sp>
      <p:sp>
        <p:nvSpPr>
          <p:cNvPr id="328" name="Google Shape;328;p36"/>
          <p:cNvSpPr txBox="1">
            <a:spLocks noGrp="1"/>
          </p:cNvSpPr>
          <p:nvPr>
            <p:ph idx="1"/>
          </p:nvPr>
        </p:nvSpPr>
        <p:spPr>
          <a:xfrm>
            <a:off x="628650" y="1253330"/>
            <a:ext cx="8045450" cy="4639469"/>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SzPts val="2400"/>
              <a:buFont typeface="Calibri"/>
              <a:buChar char="•"/>
            </a:pPr>
            <a:r>
              <a:rPr lang="en-US" sz="2000" b="1" dirty="0">
                <a:latin typeface="+mj-lt"/>
              </a:rPr>
              <a:t>Everyone in the vehicle must be properly restrained</a:t>
            </a:r>
            <a:endParaRPr sz="2000" dirty="0">
              <a:latin typeface="+mj-lt"/>
            </a:endParaRPr>
          </a:p>
          <a:p>
            <a:pPr marL="800100" lvl="1" indent="-342900" algn="l" rtl="0">
              <a:lnSpc>
                <a:spcPct val="100000"/>
              </a:lnSpc>
              <a:spcBef>
                <a:spcPts val="0"/>
              </a:spcBef>
              <a:spcAft>
                <a:spcPts val="0"/>
              </a:spcAft>
              <a:buSzPts val="2400"/>
              <a:buFont typeface="Calibri"/>
              <a:buChar char="•"/>
            </a:pPr>
            <a:r>
              <a:rPr lang="en-US" sz="2000" b="1" dirty="0">
                <a:solidFill>
                  <a:srgbClr val="0070C0"/>
                </a:solidFill>
                <a:latin typeface="+mj-lt"/>
              </a:rPr>
              <a:t>Proper selection, installation &amp; use of CRS are still required</a:t>
            </a:r>
            <a:endParaRPr sz="2000" dirty="0">
              <a:latin typeface="+mj-lt"/>
            </a:endParaRPr>
          </a:p>
          <a:p>
            <a:pPr marL="800100" lvl="1" indent="-342900" algn="l" rtl="0">
              <a:lnSpc>
                <a:spcPct val="100000"/>
              </a:lnSpc>
              <a:spcBef>
                <a:spcPts val="0"/>
              </a:spcBef>
              <a:spcAft>
                <a:spcPts val="0"/>
              </a:spcAft>
              <a:buSzPts val="2400"/>
              <a:buFont typeface="Calibri"/>
              <a:buChar char="•"/>
            </a:pPr>
            <a:r>
              <a:rPr lang="en-US" sz="2000" b="1" dirty="0">
                <a:solidFill>
                  <a:srgbClr val="0070C0"/>
                </a:solidFill>
                <a:latin typeface="+mj-lt"/>
              </a:rPr>
              <a:t>Delayed transition to next restraint category encouraged</a:t>
            </a:r>
            <a:endParaRPr sz="2000" dirty="0">
              <a:latin typeface="+mj-lt"/>
            </a:endParaRPr>
          </a:p>
          <a:p>
            <a:pPr marL="342900" lvl="0" indent="-342900" algn="l" rtl="0">
              <a:lnSpc>
                <a:spcPct val="100000"/>
              </a:lnSpc>
              <a:spcBef>
                <a:spcPts val="1200"/>
              </a:spcBef>
              <a:spcAft>
                <a:spcPts val="0"/>
              </a:spcAft>
              <a:buSzPts val="2400"/>
              <a:buFont typeface="Calibri"/>
              <a:buChar char="•"/>
            </a:pPr>
            <a:r>
              <a:rPr lang="en-US" sz="2000" b="1" dirty="0">
                <a:latin typeface="+mj-lt"/>
              </a:rPr>
              <a:t>CRS away from frontal or other air bags with CRS warnings</a:t>
            </a:r>
            <a:endParaRPr sz="2000" dirty="0">
              <a:latin typeface="+mj-lt"/>
            </a:endParaRPr>
          </a:p>
          <a:p>
            <a:pPr marL="800100" lvl="1" indent="-342900" algn="l" rtl="0">
              <a:lnSpc>
                <a:spcPct val="100000"/>
              </a:lnSpc>
              <a:spcBef>
                <a:spcPts val="0"/>
              </a:spcBef>
              <a:spcAft>
                <a:spcPts val="0"/>
              </a:spcAft>
              <a:buSzPts val="2400"/>
              <a:buFont typeface="Calibri"/>
              <a:buChar char="•"/>
            </a:pPr>
            <a:r>
              <a:rPr lang="en-US" sz="2000" b="1" dirty="0">
                <a:solidFill>
                  <a:srgbClr val="0070C0"/>
                </a:solidFill>
                <a:latin typeface="+mj-lt"/>
              </a:rPr>
              <a:t>Most are currently in front seating positions</a:t>
            </a:r>
            <a:endParaRPr sz="2000" dirty="0">
              <a:latin typeface="+mj-lt"/>
            </a:endParaRPr>
          </a:p>
          <a:p>
            <a:pPr marL="800100" lvl="1" indent="-342900" algn="l" rtl="0">
              <a:lnSpc>
                <a:spcPct val="100000"/>
              </a:lnSpc>
              <a:spcBef>
                <a:spcPts val="0"/>
              </a:spcBef>
              <a:spcAft>
                <a:spcPts val="0"/>
              </a:spcAft>
              <a:buSzPts val="2400"/>
              <a:buFont typeface="Calibri"/>
              <a:buChar char="•"/>
            </a:pPr>
            <a:r>
              <a:rPr lang="en-US" sz="2000" b="1" dirty="0">
                <a:solidFill>
                  <a:srgbClr val="0070C0"/>
                </a:solidFill>
                <a:latin typeface="+mj-lt"/>
              </a:rPr>
              <a:t>New AV air bag designs may begin to appear in other positions</a:t>
            </a:r>
            <a:endParaRPr sz="2000" dirty="0">
              <a:latin typeface="+mj-lt"/>
            </a:endParaRPr>
          </a:p>
          <a:p>
            <a:pPr marL="342900" lvl="0" indent="-342900" algn="l" rtl="0">
              <a:lnSpc>
                <a:spcPct val="100000"/>
              </a:lnSpc>
              <a:spcBef>
                <a:spcPts val="1200"/>
              </a:spcBef>
              <a:spcAft>
                <a:spcPts val="0"/>
              </a:spcAft>
              <a:buSzPts val="2400"/>
              <a:buFont typeface="Calibri"/>
              <a:buChar char="•"/>
            </a:pPr>
            <a:r>
              <a:rPr lang="en-US" sz="2000" b="1" dirty="0">
                <a:latin typeface="+mj-lt"/>
              </a:rPr>
              <a:t>Vehicle seats must face front for add-on rear-facing, forward-facing and booster car seats</a:t>
            </a:r>
            <a:endParaRPr sz="2000" dirty="0">
              <a:latin typeface="+mj-lt"/>
            </a:endParaRPr>
          </a:p>
          <a:p>
            <a:pPr marL="800100" lvl="1" indent="-342900" algn="l" rtl="0">
              <a:lnSpc>
                <a:spcPct val="100000"/>
              </a:lnSpc>
              <a:spcBef>
                <a:spcPts val="0"/>
              </a:spcBef>
              <a:spcAft>
                <a:spcPts val="0"/>
              </a:spcAft>
              <a:buSzPts val="2400"/>
              <a:buFont typeface="Calibri"/>
              <a:buChar char="•"/>
            </a:pPr>
            <a:r>
              <a:rPr lang="en-US" sz="2000" b="1" dirty="0">
                <a:solidFill>
                  <a:srgbClr val="0070C0"/>
                </a:solidFill>
                <a:latin typeface="+mj-lt"/>
              </a:rPr>
              <a:t>Car seat instructions must be followed</a:t>
            </a:r>
            <a:endParaRPr sz="2000" dirty="0">
              <a:latin typeface="+mj-lt"/>
            </a:endParaRPr>
          </a:p>
          <a:p>
            <a:pPr marL="800100" lvl="1" indent="-342900" algn="l" rtl="0">
              <a:lnSpc>
                <a:spcPct val="100000"/>
              </a:lnSpc>
              <a:spcBef>
                <a:spcPts val="0"/>
              </a:spcBef>
              <a:spcAft>
                <a:spcPts val="0"/>
              </a:spcAft>
              <a:buSzPts val="2400"/>
              <a:buFont typeface="Calibri"/>
              <a:buChar char="•"/>
            </a:pPr>
            <a:r>
              <a:rPr lang="en-US" sz="2000" b="1" dirty="0">
                <a:solidFill>
                  <a:srgbClr val="0070C0"/>
                </a:solidFill>
                <a:latin typeface="+mj-lt"/>
              </a:rPr>
              <a:t>Vehicle manufacturer instructions must be followed for integrated restraint systems</a:t>
            </a:r>
            <a:endParaRPr sz="2000" dirty="0">
              <a:latin typeface="+mj-lt"/>
            </a:endParaRPr>
          </a:p>
          <a:p>
            <a:pPr marL="342900" lvl="0" indent="-342900" algn="l" rtl="0">
              <a:lnSpc>
                <a:spcPct val="100000"/>
              </a:lnSpc>
              <a:spcBef>
                <a:spcPts val="1200"/>
              </a:spcBef>
              <a:spcAft>
                <a:spcPts val="0"/>
              </a:spcAft>
              <a:buSzPts val="2400"/>
              <a:buChar char="•"/>
            </a:pPr>
            <a:r>
              <a:rPr lang="en-US" sz="2000" b="1" dirty="0">
                <a:latin typeface="+mj-lt"/>
              </a:rPr>
              <a:t>Appropriate supervision is needed for children under 13</a:t>
            </a:r>
            <a:endParaRPr sz="2000" dirty="0">
              <a:latin typeface="+mj-lt"/>
            </a:endParaRPr>
          </a:p>
        </p:txBody>
      </p:sp>
      <p:sp>
        <p:nvSpPr>
          <p:cNvPr id="3" name="Footer Placeholder 2">
            <a:extLst>
              <a:ext uri="{FF2B5EF4-FFF2-40B4-BE49-F238E27FC236}">
                <a16:creationId xmlns:a16="http://schemas.microsoft.com/office/drawing/2014/main" id="{DB907CF9-BCEB-8A42-9114-7A2269F5CD35}"/>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245B858C-09BC-D54A-9F4B-733C0E56EB73}"/>
              </a:ext>
            </a:extLst>
          </p:cNvPr>
          <p:cNvSpPr>
            <a:spLocks noGrp="1"/>
          </p:cNvSpPr>
          <p:nvPr>
            <p:ph type="sldNum" sz="quarter" idx="11"/>
          </p:nvPr>
        </p:nvSpPr>
        <p:spPr/>
        <p:txBody>
          <a:bodyPr/>
          <a:lstStyle/>
          <a:p>
            <a:fld id="{B8634249-BF14-6246-840A-0EE707C2739C}" type="slidenum">
              <a:rPr lang="en-US" smtClean="0"/>
              <a:pPr/>
              <a:t>25</a:t>
            </a:fld>
            <a:endParaRPr lang="en-US" dirty="0"/>
          </a:p>
        </p:txBody>
      </p:sp>
      <p:sp>
        <p:nvSpPr>
          <p:cNvPr id="330" name="Google Shape;330;p36"/>
          <p:cNvSpPr txBox="1"/>
          <p:nvPr/>
        </p:nvSpPr>
        <p:spPr>
          <a:xfrm>
            <a:off x="0" y="5583349"/>
            <a:ext cx="9144000" cy="61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3100" b="1" dirty="0">
                <a:solidFill>
                  <a:schemeClr val="accent4"/>
                </a:solidFill>
                <a:latin typeface="Calibri"/>
                <a:ea typeface="Calibri"/>
                <a:cs typeface="Calibri"/>
                <a:sym typeface="Calibri"/>
              </a:rPr>
              <a:t>Rules could change as technologies evolve!</a:t>
            </a:r>
            <a:endParaRPr sz="500" dirty="0">
              <a:solidFill>
                <a:schemeClr val="accent4"/>
              </a:solidFill>
            </a:endParaRPr>
          </a:p>
        </p:txBody>
      </p:sp>
    </p:spTree>
    <p:extLst>
      <p:ext uri="{BB962C8B-B14F-4D97-AF65-F5344CB8AC3E}">
        <p14:creationId xmlns:p14="http://schemas.microsoft.com/office/powerpoint/2010/main" val="3340667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7"/>
          <p:cNvSpPr txBox="1">
            <a:spLocks noGrp="1"/>
          </p:cNvSpPr>
          <p:nvPr>
            <p:ph type="title"/>
          </p:nvPr>
        </p:nvSpPr>
        <p:spPr>
          <a:xfrm>
            <a:off x="0" y="153829"/>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Proper Restraint for All Occupants</a:t>
            </a:r>
            <a:br>
              <a:rPr lang="en-US" dirty="0"/>
            </a:br>
            <a:endParaRPr dirty="0"/>
          </a:p>
        </p:txBody>
      </p:sp>
      <p:pic>
        <p:nvPicPr>
          <p:cNvPr id="339" name="Google Shape;339;p37"/>
          <p:cNvPicPr preferRelativeResize="0"/>
          <p:nvPr/>
        </p:nvPicPr>
        <p:blipFill rotWithShape="1">
          <a:blip r:embed="rId3">
            <a:alphaModFix/>
          </a:blip>
          <a:srcRect/>
          <a:stretch/>
        </p:blipFill>
        <p:spPr>
          <a:xfrm>
            <a:off x="287867" y="1332781"/>
            <a:ext cx="8568266" cy="4682816"/>
          </a:xfrm>
          <a:prstGeom prst="rect">
            <a:avLst/>
          </a:prstGeom>
          <a:noFill/>
          <a:ln>
            <a:noFill/>
          </a:ln>
        </p:spPr>
      </p:pic>
      <p:sp>
        <p:nvSpPr>
          <p:cNvPr id="3" name="Footer Placeholder 2">
            <a:extLst>
              <a:ext uri="{FF2B5EF4-FFF2-40B4-BE49-F238E27FC236}">
                <a16:creationId xmlns:a16="http://schemas.microsoft.com/office/drawing/2014/main" id="{0764C5E7-0EB3-2948-84FF-E9F2B489E380}"/>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FBC9D111-DAFC-C347-B1C8-176C5100CA2A}"/>
              </a:ext>
            </a:extLst>
          </p:cNvPr>
          <p:cNvSpPr>
            <a:spLocks noGrp="1"/>
          </p:cNvSpPr>
          <p:nvPr>
            <p:ph type="sldNum" sz="quarter" idx="11"/>
          </p:nvPr>
        </p:nvSpPr>
        <p:spPr/>
        <p:txBody>
          <a:bodyPr/>
          <a:lstStyle/>
          <a:p>
            <a:fld id="{B8634249-BF14-6246-840A-0EE707C2739C}" type="slidenum">
              <a:rPr lang="en-US" smtClean="0"/>
              <a:pPr/>
              <a:t>26</a:t>
            </a:fld>
            <a:endParaRPr lang="en-US" dirty="0"/>
          </a:p>
        </p:txBody>
      </p:sp>
    </p:spTree>
    <p:extLst>
      <p:ext uri="{BB962C8B-B14F-4D97-AF65-F5344CB8AC3E}">
        <p14:creationId xmlns:p14="http://schemas.microsoft.com/office/powerpoint/2010/main" val="2952527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8"/>
          <p:cNvSpPr txBox="1">
            <a:spLocks noGrp="1"/>
          </p:cNvSpPr>
          <p:nvPr>
            <p:ph type="title"/>
          </p:nvPr>
        </p:nvSpPr>
        <p:spPr>
          <a:xfrm>
            <a:off x="0" y="189706"/>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Follow Air Bag Warnings</a:t>
            </a:r>
            <a:endParaRPr dirty="0"/>
          </a:p>
        </p:txBody>
      </p:sp>
      <p:sp>
        <p:nvSpPr>
          <p:cNvPr id="346" name="Google Shape;346;p38"/>
          <p:cNvSpPr txBox="1">
            <a:spLocks noGrp="1"/>
          </p:cNvSpPr>
          <p:nvPr>
            <p:ph type="body" idx="1"/>
          </p:nvPr>
        </p:nvSpPr>
        <p:spPr>
          <a:xfrm>
            <a:off x="1295401" y="1600200"/>
            <a:ext cx="6705599" cy="4525963"/>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Clr>
                <a:srgbClr val="7EB242"/>
              </a:buClr>
              <a:buSzPts val="2400"/>
              <a:buFont typeface="Calibri"/>
              <a:buNone/>
            </a:pPr>
            <a:endParaRPr dirty="0"/>
          </a:p>
        </p:txBody>
      </p:sp>
      <p:pic>
        <p:nvPicPr>
          <p:cNvPr id="348" name="Google Shape;348;p38" descr="P5-1505-Dekal barn airbag"/>
          <p:cNvPicPr preferRelativeResize="0"/>
          <p:nvPr/>
        </p:nvPicPr>
        <p:blipFill rotWithShape="1">
          <a:blip r:embed="rId3">
            <a:alphaModFix/>
          </a:blip>
          <a:srcRect t="7907" b="8343"/>
          <a:stretch/>
        </p:blipFill>
        <p:spPr>
          <a:xfrm>
            <a:off x="647701" y="1524000"/>
            <a:ext cx="7848599" cy="4525963"/>
          </a:xfrm>
          <a:prstGeom prst="rect">
            <a:avLst/>
          </a:prstGeom>
          <a:noFill/>
          <a:ln>
            <a:noFill/>
          </a:ln>
        </p:spPr>
      </p:pic>
      <p:sp>
        <p:nvSpPr>
          <p:cNvPr id="3" name="Footer Placeholder 2">
            <a:extLst>
              <a:ext uri="{FF2B5EF4-FFF2-40B4-BE49-F238E27FC236}">
                <a16:creationId xmlns:a16="http://schemas.microsoft.com/office/drawing/2014/main" id="{C38A8F7D-8847-844C-B226-8075A1AFD871}"/>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0C42105C-53C2-2E4D-B151-A28D2B42E892}"/>
              </a:ext>
            </a:extLst>
          </p:cNvPr>
          <p:cNvSpPr>
            <a:spLocks noGrp="1"/>
          </p:cNvSpPr>
          <p:nvPr>
            <p:ph type="sldNum" sz="quarter" idx="11"/>
          </p:nvPr>
        </p:nvSpPr>
        <p:spPr/>
        <p:txBody>
          <a:bodyPr/>
          <a:lstStyle/>
          <a:p>
            <a:fld id="{B8634249-BF14-6246-840A-0EE707C2739C}" type="slidenum">
              <a:rPr lang="en-US" smtClean="0"/>
              <a:pPr/>
              <a:t>27</a:t>
            </a:fld>
            <a:endParaRPr lang="en-US" dirty="0"/>
          </a:p>
        </p:txBody>
      </p:sp>
    </p:spTree>
    <p:extLst>
      <p:ext uri="{BB962C8B-B14F-4D97-AF65-F5344CB8AC3E}">
        <p14:creationId xmlns:p14="http://schemas.microsoft.com/office/powerpoint/2010/main" val="1625466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9"/>
          <p:cNvSpPr txBox="1">
            <a:spLocks noGrp="1"/>
          </p:cNvSpPr>
          <p:nvPr>
            <p:ph type="title"/>
          </p:nvPr>
        </p:nvSpPr>
        <p:spPr>
          <a:xfrm>
            <a:off x="0" y="186347"/>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Interior: Seating Possibilities</a:t>
            </a:r>
            <a:endParaRPr dirty="0"/>
          </a:p>
        </p:txBody>
      </p:sp>
      <p:pic>
        <p:nvPicPr>
          <p:cNvPr id="356" name="Google Shape;356;p39" descr="AV Interior 1.jpg"/>
          <p:cNvPicPr preferRelativeResize="0"/>
          <p:nvPr/>
        </p:nvPicPr>
        <p:blipFill rotWithShape="1">
          <a:blip r:embed="rId3">
            <a:alphaModFix/>
          </a:blip>
          <a:srcRect/>
          <a:stretch/>
        </p:blipFill>
        <p:spPr>
          <a:xfrm>
            <a:off x="375473" y="1296094"/>
            <a:ext cx="3181368" cy="2272405"/>
          </a:xfrm>
          <a:prstGeom prst="rect">
            <a:avLst/>
          </a:prstGeom>
          <a:noFill/>
          <a:ln>
            <a:noFill/>
          </a:ln>
        </p:spPr>
      </p:pic>
      <p:pic>
        <p:nvPicPr>
          <p:cNvPr id="357" name="Google Shape;357;p39" descr="AV interior 2.jpg"/>
          <p:cNvPicPr preferRelativeResize="0"/>
          <p:nvPr/>
        </p:nvPicPr>
        <p:blipFill rotWithShape="1">
          <a:blip r:embed="rId4">
            <a:alphaModFix/>
          </a:blip>
          <a:srcRect/>
          <a:stretch/>
        </p:blipFill>
        <p:spPr>
          <a:xfrm>
            <a:off x="375473" y="3812398"/>
            <a:ext cx="3200451" cy="2149209"/>
          </a:xfrm>
          <a:prstGeom prst="rect">
            <a:avLst/>
          </a:prstGeom>
          <a:noFill/>
          <a:ln>
            <a:noFill/>
          </a:ln>
        </p:spPr>
      </p:pic>
      <p:pic>
        <p:nvPicPr>
          <p:cNvPr id="358" name="Google Shape;358;p39" descr="AV Interior 3.jpg"/>
          <p:cNvPicPr preferRelativeResize="0"/>
          <p:nvPr/>
        </p:nvPicPr>
        <p:blipFill rotWithShape="1">
          <a:blip r:embed="rId5">
            <a:alphaModFix/>
          </a:blip>
          <a:srcRect/>
          <a:stretch/>
        </p:blipFill>
        <p:spPr>
          <a:xfrm>
            <a:off x="3963324" y="3812398"/>
            <a:ext cx="3847253" cy="2144278"/>
          </a:xfrm>
          <a:prstGeom prst="rect">
            <a:avLst/>
          </a:prstGeom>
          <a:noFill/>
          <a:ln>
            <a:noFill/>
          </a:ln>
        </p:spPr>
      </p:pic>
      <p:pic>
        <p:nvPicPr>
          <p:cNvPr id="359" name="Google Shape;359;p39" descr="Magna-self-driving-car-interior-concept-720x340.jpg"/>
          <p:cNvPicPr preferRelativeResize="0"/>
          <p:nvPr/>
        </p:nvPicPr>
        <p:blipFill rotWithShape="1">
          <a:blip r:embed="rId6">
            <a:alphaModFix/>
          </a:blip>
          <a:srcRect/>
          <a:stretch/>
        </p:blipFill>
        <p:spPr>
          <a:xfrm>
            <a:off x="3963324" y="1296094"/>
            <a:ext cx="4812154" cy="2272405"/>
          </a:xfrm>
          <a:prstGeom prst="rect">
            <a:avLst/>
          </a:prstGeom>
          <a:noFill/>
          <a:ln>
            <a:noFill/>
          </a:ln>
        </p:spPr>
      </p:pic>
      <p:sp>
        <p:nvSpPr>
          <p:cNvPr id="3" name="Footer Placeholder 2">
            <a:extLst>
              <a:ext uri="{FF2B5EF4-FFF2-40B4-BE49-F238E27FC236}">
                <a16:creationId xmlns:a16="http://schemas.microsoft.com/office/drawing/2014/main" id="{3EC2D3E5-4571-A74A-BC13-99BC83780D68}"/>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BAA8A812-A973-4045-8AF7-DAE2901E292F}"/>
              </a:ext>
            </a:extLst>
          </p:cNvPr>
          <p:cNvSpPr>
            <a:spLocks noGrp="1"/>
          </p:cNvSpPr>
          <p:nvPr>
            <p:ph type="sldNum" sz="quarter" idx="11"/>
          </p:nvPr>
        </p:nvSpPr>
        <p:spPr/>
        <p:txBody>
          <a:bodyPr/>
          <a:lstStyle/>
          <a:p>
            <a:fld id="{B8634249-BF14-6246-840A-0EE707C2739C}" type="slidenum">
              <a:rPr lang="en-US" smtClean="0"/>
              <a:pPr/>
              <a:t>28</a:t>
            </a:fld>
            <a:endParaRPr lang="en-US" dirty="0"/>
          </a:p>
        </p:txBody>
      </p:sp>
    </p:spTree>
    <p:extLst>
      <p:ext uri="{BB962C8B-B14F-4D97-AF65-F5344CB8AC3E}">
        <p14:creationId xmlns:p14="http://schemas.microsoft.com/office/powerpoint/2010/main" val="1222414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0"/>
          <p:cNvSpPr txBox="1">
            <a:spLocks noGrp="1"/>
          </p:cNvSpPr>
          <p:nvPr>
            <p:ph type="title"/>
          </p:nvPr>
        </p:nvSpPr>
        <p:spPr>
          <a:xfrm>
            <a:off x="0" y="227806"/>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sz="4000" dirty="0"/>
              <a:t>AV: Family Choices in Seating &amp; Activities</a:t>
            </a:r>
            <a:endParaRPr sz="4000" dirty="0"/>
          </a:p>
        </p:txBody>
      </p:sp>
      <p:pic>
        <p:nvPicPr>
          <p:cNvPr id="367" name="Google Shape;367;p40"/>
          <p:cNvPicPr preferRelativeResize="0"/>
          <p:nvPr/>
        </p:nvPicPr>
        <p:blipFill rotWithShape="1">
          <a:blip r:embed="rId3">
            <a:alphaModFix/>
          </a:blip>
          <a:srcRect/>
          <a:stretch/>
        </p:blipFill>
        <p:spPr>
          <a:xfrm>
            <a:off x="2362200" y="1252366"/>
            <a:ext cx="4419600" cy="2482922"/>
          </a:xfrm>
          <a:prstGeom prst="rect">
            <a:avLst/>
          </a:prstGeom>
          <a:noFill/>
          <a:ln>
            <a:noFill/>
          </a:ln>
        </p:spPr>
      </p:pic>
      <p:pic>
        <p:nvPicPr>
          <p:cNvPr id="368" name="Google Shape;368;p40"/>
          <p:cNvPicPr preferRelativeResize="0"/>
          <p:nvPr/>
        </p:nvPicPr>
        <p:blipFill rotWithShape="1">
          <a:blip r:embed="rId4">
            <a:alphaModFix/>
          </a:blip>
          <a:srcRect/>
          <a:stretch/>
        </p:blipFill>
        <p:spPr>
          <a:xfrm>
            <a:off x="1124726" y="3832748"/>
            <a:ext cx="6894547" cy="2199752"/>
          </a:xfrm>
          <a:prstGeom prst="rect">
            <a:avLst/>
          </a:prstGeom>
          <a:noFill/>
          <a:ln>
            <a:noFill/>
          </a:ln>
        </p:spPr>
      </p:pic>
      <p:sp>
        <p:nvSpPr>
          <p:cNvPr id="3" name="Footer Placeholder 2">
            <a:extLst>
              <a:ext uri="{FF2B5EF4-FFF2-40B4-BE49-F238E27FC236}">
                <a16:creationId xmlns:a16="http://schemas.microsoft.com/office/drawing/2014/main" id="{31191857-B9BC-3040-B1FF-5157C1CCB4BC}"/>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EBB6D9CF-2386-A24B-A9E2-ED5AA8F32680}"/>
              </a:ext>
            </a:extLst>
          </p:cNvPr>
          <p:cNvSpPr>
            <a:spLocks noGrp="1"/>
          </p:cNvSpPr>
          <p:nvPr>
            <p:ph type="sldNum" sz="quarter" idx="11"/>
          </p:nvPr>
        </p:nvSpPr>
        <p:spPr/>
        <p:txBody>
          <a:bodyPr/>
          <a:lstStyle/>
          <a:p>
            <a:fld id="{B8634249-BF14-6246-840A-0EE707C2739C}" type="slidenum">
              <a:rPr lang="en-US" smtClean="0"/>
              <a:pPr/>
              <a:t>29</a:t>
            </a:fld>
            <a:endParaRPr lang="en-US" dirty="0"/>
          </a:p>
        </p:txBody>
      </p:sp>
    </p:spTree>
    <p:extLst>
      <p:ext uri="{BB962C8B-B14F-4D97-AF65-F5344CB8AC3E}">
        <p14:creationId xmlns:p14="http://schemas.microsoft.com/office/powerpoint/2010/main" val="29161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 calcmode="lin" valueType="num">
                                      <p:cBhvr additive="base">
                                        <p:cTn id="7" dur="500"/>
                                        <p:tgtEl>
                                          <p:spTgt spid="3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0" y="284537"/>
            <a:ext cx="9143999" cy="635000"/>
          </a:xfrm>
        </p:spPr>
        <p:txBody>
          <a:bodyPr spcFirstLastPara="1" vert="horz" lIns="91440" tIns="45720" rIns="91440" bIns="45720" rtlCol="0" anchor="b" anchorCtr="0">
            <a:normAutofit fontScale="90000"/>
          </a:bodyPr>
          <a:lstStyle/>
          <a:p>
            <a:pPr marL="0" lvl="0" indent="0" algn="ctr">
              <a:spcAft>
                <a:spcPts val="0"/>
              </a:spcAft>
              <a:buClr>
                <a:srgbClr val="0095DA"/>
              </a:buClr>
              <a:buSzPts val="4000"/>
            </a:pPr>
            <a:r>
              <a:rPr lang="en-US" sz="4400" kern="1200" dirty="0">
                <a:latin typeface="+mj-lt"/>
                <a:ea typeface="+mj-ea"/>
                <a:cs typeface="+mj-cs"/>
              </a:rPr>
              <a:t>Today’s Discussion Topics</a:t>
            </a:r>
          </a:p>
        </p:txBody>
      </p:sp>
      <p:sp>
        <p:nvSpPr>
          <p:cNvPr id="99" name="Google Shape;99;p14"/>
          <p:cNvSpPr txBox="1">
            <a:spLocks noGrp="1"/>
          </p:cNvSpPr>
          <p:nvPr>
            <p:ph idx="1"/>
          </p:nvPr>
        </p:nvSpPr>
        <p:spPr>
          <a:xfrm>
            <a:off x="752475" y="1201131"/>
            <a:ext cx="4629150" cy="4873625"/>
          </a:xfrm>
        </p:spPr>
        <p:txBody>
          <a:bodyPr spcFirstLastPara="1" vert="horz" lIns="91440" tIns="45720" rIns="91440" bIns="45720" rtlCol="0" anchorCtr="0">
            <a:normAutofit/>
          </a:bodyPr>
          <a:lstStyle/>
          <a:p>
            <a:pPr marL="342900" lvl="0">
              <a:spcBef>
                <a:spcPts val="0"/>
              </a:spcBef>
              <a:spcAft>
                <a:spcPts val="600"/>
              </a:spcAft>
              <a:buSzPts val="2400"/>
            </a:pPr>
            <a:r>
              <a:rPr lang="en-US" b="1" dirty="0">
                <a:latin typeface="+mj-lt"/>
              </a:rPr>
              <a:t>What do Driver Assistance and Autonomy mean?</a:t>
            </a:r>
            <a:endParaRPr lang="en-US" dirty="0">
              <a:latin typeface="+mj-lt"/>
            </a:endParaRPr>
          </a:p>
          <a:p>
            <a:pPr marL="342900" lvl="0">
              <a:spcBef>
                <a:spcPts val="0"/>
              </a:spcBef>
              <a:spcAft>
                <a:spcPts val="600"/>
              </a:spcAft>
              <a:buSzPts val="2400"/>
            </a:pPr>
            <a:r>
              <a:rPr lang="en-US" b="1" dirty="0">
                <a:latin typeface="+mj-lt"/>
              </a:rPr>
              <a:t>How will they benefit families?</a:t>
            </a:r>
            <a:endParaRPr lang="en-US" dirty="0">
              <a:latin typeface="+mj-lt"/>
            </a:endParaRPr>
          </a:p>
          <a:p>
            <a:pPr marL="342900" lvl="0">
              <a:spcBef>
                <a:spcPts val="0"/>
              </a:spcBef>
              <a:spcAft>
                <a:spcPts val="600"/>
              </a:spcAft>
              <a:buSzPts val="2400"/>
            </a:pPr>
            <a:r>
              <a:rPr lang="en-US" b="1" dirty="0">
                <a:latin typeface="+mj-lt"/>
              </a:rPr>
              <a:t>When will they become available?</a:t>
            </a:r>
            <a:endParaRPr lang="en-US" dirty="0">
              <a:latin typeface="+mj-lt"/>
            </a:endParaRPr>
          </a:p>
          <a:p>
            <a:pPr marL="342900" lvl="0">
              <a:spcBef>
                <a:spcPts val="0"/>
              </a:spcBef>
              <a:spcAft>
                <a:spcPts val="600"/>
              </a:spcAft>
              <a:buSzPts val="2400"/>
            </a:pPr>
            <a:r>
              <a:rPr lang="en-US" b="1" dirty="0">
                <a:latin typeface="+mj-lt"/>
              </a:rPr>
              <a:t>Will they be safe?</a:t>
            </a:r>
            <a:endParaRPr lang="en-US" dirty="0">
              <a:latin typeface="+mj-lt"/>
            </a:endParaRPr>
          </a:p>
          <a:p>
            <a:pPr marL="342900" lvl="0">
              <a:spcBef>
                <a:spcPts val="0"/>
              </a:spcBef>
              <a:spcAft>
                <a:spcPts val="600"/>
              </a:spcAft>
              <a:buSzPts val="2400"/>
            </a:pPr>
            <a:r>
              <a:rPr lang="en-US" b="1" dirty="0">
                <a:latin typeface="+mj-lt"/>
              </a:rPr>
              <a:t>What are the challenges?</a:t>
            </a:r>
          </a:p>
        </p:txBody>
      </p:sp>
      <p:sp>
        <p:nvSpPr>
          <p:cNvPr id="101" name="Google Shape;101;p14"/>
          <p:cNvSpPr txBox="1"/>
          <p:nvPr/>
        </p:nvSpPr>
        <p:spPr>
          <a:xfrm>
            <a:off x="5709840" y="2828960"/>
            <a:ext cx="3103959" cy="2187539"/>
          </a:xfrm>
          <a:prstGeom prst="rect">
            <a:avLst/>
          </a:prstGeom>
        </p:spPr>
        <p:txBody>
          <a:bodyPr spcFirstLastPara="1" vert="horz" lIns="91440" tIns="45720" rIns="91440" bIns="45720" rtlCol="0" anchorCtr="0">
            <a:noAutofit/>
          </a:bodyPr>
          <a:lstStyle/>
          <a:p>
            <a:pPr marR="0" defTabSz="914400">
              <a:lnSpc>
                <a:spcPct val="90000"/>
              </a:lnSpc>
              <a:spcBef>
                <a:spcPts val="1000"/>
              </a:spcBef>
              <a:spcAft>
                <a:spcPts val="0"/>
              </a:spcAft>
              <a:buClr>
                <a:schemeClr val="accent2"/>
              </a:buClr>
              <a:buSzPts val="4000"/>
            </a:pPr>
            <a:r>
              <a:rPr lang="en-US" b="1" i="0" u="none" strike="noStrike" kern="1200" cap="none" dirty="0">
                <a:solidFill>
                  <a:schemeClr val="accent4"/>
                </a:solidFill>
                <a:latin typeface="+mn-lt"/>
                <a:ea typeface="+mn-ea"/>
                <a:cs typeface="+mn-cs"/>
              </a:rPr>
              <a:t>Driver</a:t>
            </a:r>
            <a:r>
              <a:rPr lang="en-US" b="1" kern="1200" dirty="0">
                <a:solidFill>
                  <a:schemeClr val="accent4"/>
                </a:solidFill>
                <a:latin typeface="+mn-lt"/>
                <a:ea typeface="+mn-ea"/>
                <a:cs typeface="+mn-cs"/>
              </a:rPr>
              <a:t>-</a:t>
            </a:r>
            <a:r>
              <a:rPr lang="en-US" b="1" i="0" u="none" strike="noStrike" kern="1200" cap="none" dirty="0">
                <a:solidFill>
                  <a:schemeClr val="accent4"/>
                </a:solidFill>
                <a:latin typeface="+mn-lt"/>
                <a:ea typeface="+mn-ea"/>
                <a:cs typeface="+mn-cs"/>
              </a:rPr>
              <a:t>Assistance and Autonomous Features:</a:t>
            </a:r>
            <a:endParaRPr lang="en-US" kern="1200" dirty="0">
              <a:solidFill>
                <a:schemeClr val="accent4"/>
              </a:solidFill>
              <a:latin typeface="+mn-lt"/>
              <a:ea typeface="+mn-ea"/>
              <a:cs typeface="+mn-cs"/>
            </a:endParaRPr>
          </a:p>
          <a:p>
            <a:pPr marR="0" defTabSz="914400">
              <a:lnSpc>
                <a:spcPct val="90000"/>
              </a:lnSpc>
              <a:spcBef>
                <a:spcPts val="1000"/>
              </a:spcBef>
              <a:spcAft>
                <a:spcPts val="0"/>
              </a:spcAft>
              <a:buClr>
                <a:schemeClr val="accent2"/>
              </a:buClr>
              <a:buSzPts val="4000"/>
            </a:pPr>
            <a:r>
              <a:rPr lang="en-US" b="1" i="0" u="none" strike="noStrike" kern="1200" cap="none" dirty="0">
                <a:solidFill>
                  <a:schemeClr val="accent4"/>
                </a:solidFill>
                <a:latin typeface="+mn-lt"/>
                <a:ea typeface="+mn-ea"/>
                <a:cs typeface="+mn-cs"/>
              </a:rPr>
              <a:t>Advanced technologies that use sensors, radar, cameras and</a:t>
            </a:r>
            <a:r>
              <a:rPr lang="en-US" dirty="0">
                <a:solidFill>
                  <a:schemeClr val="accent4"/>
                </a:solidFill>
              </a:rPr>
              <a:t> </a:t>
            </a:r>
            <a:r>
              <a:rPr lang="en-US" b="1" i="0" u="none" strike="noStrike" kern="1200" cap="none" dirty="0">
                <a:solidFill>
                  <a:schemeClr val="accent4"/>
                </a:solidFill>
                <a:latin typeface="+mn-lt"/>
                <a:ea typeface="+mn-ea"/>
                <a:cs typeface="+mn-cs"/>
              </a:rPr>
              <a:t>software to identify safety risks and warn or assist the driver</a:t>
            </a:r>
            <a:endParaRPr lang="en-US" kern="1200" dirty="0">
              <a:solidFill>
                <a:schemeClr val="accent4"/>
              </a:solidFill>
              <a:latin typeface="+mn-lt"/>
              <a:ea typeface="+mn-ea"/>
              <a:cs typeface="+mn-cs"/>
            </a:endParaRPr>
          </a:p>
        </p:txBody>
      </p:sp>
      <p:sp>
        <p:nvSpPr>
          <p:cNvPr id="6" name="Footer Placeholder 5">
            <a:extLst>
              <a:ext uri="{FF2B5EF4-FFF2-40B4-BE49-F238E27FC236}">
                <a16:creationId xmlns:a16="http://schemas.microsoft.com/office/drawing/2014/main" id="{2A3FD6AA-E774-A041-A94A-FC827AE374F7}"/>
              </a:ext>
            </a:extLst>
          </p:cNvPr>
          <p:cNvSpPr>
            <a:spLocks noGrp="1"/>
          </p:cNvSpPr>
          <p:nvPr>
            <p:ph type="ftr" sz="quarter" idx="10"/>
          </p:nvPr>
        </p:nvSpPr>
        <p:spPr/>
        <p:txBody>
          <a:bodyPr/>
          <a:lstStyle/>
          <a:p>
            <a:r>
              <a:rPr lang="en-US" dirty="0"/>
              <a:t>Children in Automated Vehicles</a:t>
            </a:r>
          </a:p>
        </p:txBody>
      </p:sp>
      <p:sp>
        <p:nvSpPr>
          <p:cNvPr id="7" name="Slide Number Placeholder 6">
            <a:extLst>
              <a:ext uri="{FF2B5EF4-FFF2-40B4-BE49-F238E27FC236}">
                <a16:creationId xmlns:a16="http://schemas.microsoft.com/office/drawing/2014/main" id="{96235BC1-8236-3D4C-88FA-54AFF9F20ADA}"/>
              </a:ext>
            </a:extLst>
          </p:cNvPr>
          <p:cNvSpPr>
            <a:spLocks noGrp="1"/>
          </p:cNvSpPr>
          <p:nvPr>
            <p:ph type="sldNum" sz="quarter" idx="11"/>
          </p:nvPr>
        </p:nvSpPr>
        <p:spPr/>
        <p:txBody>
          <a:bodyPr/>
          <a:lstStyle/>
          <a:p>
            <a:fld id="{B8634249-BF14-6246-840A-0EE707C2739C}" type="slidenum">
              <a:rPr lang="en-US" smtClean="0"/>
              <a:pPr/>
              <a:t>3</a:t>
            </a:fld>
            <a:endParaRPr lang="en-US" dirty="0"/>
          </a:p>
        </p:txBody>
      </p:sp>
    </p:spTree>
    <p:extLst>
      <p:ext uri="{BB962C8B-B14F-4D97-AF65-F5344CB8AC3E}">
        <p14:creationId xmlns:p14="http://schemas.microsoft.com/office/powerpoint/2010/main" val="79751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1"/>
          <p:cNvSpPr txBox="1">
            <a:spLocks noGrp="1"/>
          </p:cNvSpPr>
          <p:nvPr>
            <p:ph type="title"/>
          </p:nvPr>
        </p:nvSpPr>
        <p:spPr>
          <a:xfrm>
            <a:off x="0" y="257704"/>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4000" dirty="0"/>
              <a:t>Vehicle Seats Must Face Forward for CRS</a:t>
            </a:r>
            <a:endParaRPr sz="4000" dirty="0"/>
          </a:p>
        </p:txBody>
      </p:sp>
      <p:pic>
        <p:nvPicPr>
          <p:cNvPr id="377" name="Google Shape;377;p41"/>
          <p:cNvPicPr preferRelativeResize="0"/>
          <p:nvPr/>
        </p:nvPicPr>
        <p:blipFill rotWithShape="1">
          <a:blip r:embed="rId3">
            <a:alphaModFix/>
          </a:blip>
          <a:srcRect l="14814" t="18230" r="16889" b="9209"/>
          <a:stretch/>
        </p:blipFill>
        <p:spPr>
          <a:xfrm>
            <a:off x="0" y="2067348"/>
            <a:ext cx="5105400" cy="3051059"/>
          </a:xfrm>
          <a:prstGeom prst="rect">
            <a:avLst/>
          </a:prstGeom>
          <a:noFill/>
          <a:ln>
            <a:noFill/>
          </a:ln>
        </p:spPr>
      </p:pic>
      <p:pic>
        <p:nvPicPr>
          <p:cNvPr id="378" name="Google Shape;378;p41"/>
          <p:cNvPicPr preferRelativeResize="0"/>
          <p:nvPr/>
        </p:nvPicPr>
        <p:blipFill rotWithShape="1">
          <a:blip r:embed="rId4">
            <a:alphaModFix/>
          </a:blip>
          <a:srcRect l="22593" t="14443" r="25183" b="13160"/>
          <a:stretch/>
        </p:blipFill>
        <p:spPr>
          <a:xfrm>
            <a:off x="5231318" y="2067348"/>
            <a:ext cx="3912681" cy="3051059"/>
          </a:xfrm>
          <a:prstGeom prst="rect">
            <a:avLst/>
          </a:prstGeom>
          <a:noFill/>
          <a:ln>
            <a:noFill/>
          </a:ln>
        </p:spPr>
      </p:pic>
      <p:sp>
        <p:nvSpPr>
          <p:cNvPr id="3" name="Footer Placeholder 2">
            <a:extLst>
              <a:ext uri="{FF2B5EF4-FFF2-40B4-BE49-F238E27FC236}">
                <a16:creationId xmlns:a16="http://schemas.microsoft.com/office/drawing/2014/main" id="{C8265F74-BDA2-1C46-AA46-F0121EB09159}"/>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9032ABDF-994E-9347-AD7B-B38D7A9698A8}"/>
              </a:ext>
            </a:extLst>
          </p:cNvPr>
          <p:cNvSpPr>
            <a:spLocks noGrp="1"/>
          </p:cNvSpPr>
          <p:nvPr>
            <p:ph type="sldNum" sz="quarter" idx="11"/>
          </p:nvPr>
        </p:nvSpPr>
        <p:spPr/>
        <p:txBody>
          <a:bodyPr/>
          <a:lstStyle/>
          <a:p>
            <a:fld id="{B8634249-BF14-6246-840A-0EE707C2739C}" type="slidenum">
              <a:rPr lang="en-US" smtClean="0"/>
              <a:pPr/>
              <a:t>30</a:t>
            </a:fld>
            <a:endParaRPr lang="en-US" dirty="0"/>
          </a:p>
        </p:txBody>
      </p:sp>
    </p:spTree>
    <p:extLst>
      <p:ext uri="{BB962C8B-B14F-4D97-AF65-F5344CB8AC3E}">
        <p14:creationId xmlns:p14="http://schemas.microsoft.com/office/powerpoint/2010/main" val="4255073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2"/>
          <p:cNvSpPr txBox="1">
            <a:spLocks noGrp="1"/>
          </p:cNvSpPr>
          <p:nvPr>
            <p:ph type="title"/>
          </p:nvPr>
        </p:nvSpPr>
        <p:spPr>
          <a:xfrm>
            <a:off x="0" y="136524"/>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Children Must Be Supervised for Safety</a:t>
            </a:r>
            <a:endParaRPr dirty="0"/>
          </a:p>
        </p:txBody>
      </p:sp>
      <p:sp>
        <p:nvSpPr>
          <p:cNvPr id="385" name="Google Shape;385;p42"/>
          <p:cNvSpPr txBox="1">
            <a:spLocks noGrp="1"/>
          </p:cNvSpPr>
          <p:nvPr>
            <p:ph type="body" idx="1"/>
          </p:nvPr>
        </p:nvSpPr>
        <p:spPr>
          <a:xfrm>
            <a:off x="162983" y="1358900"/>
            <a:ext cx="8818033" cy="4525963"/>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480"/>
              </a:spcBef>
              <a:spcAft>
                <a:spcPts val="0"/>
              </a:spcAft>
              <a:buSzPts val="2400"/>
              <a:buFont typeface="Calibri"/>
              <a:buChar char="•"/>
            </a:pPr>
            <a:r>
              <a:rPr lang="en-US" dirty="0">
                <a:latin typeface="+mj-lt"/>
              </a:rPr>
              <a:t>Current vehicles and laws make the driver or attending parent responsible for child safety</a:t>
            </a:r>
            <a:endParaRPr dirty="0">
              <a:latin typeface="+mj-lt"/>
            </a:endParaRPr>
          </a:p>
          <a:p>
            <a:pPr marL="457200" marR="0" lvl="0" indent="-381000" algn="l" rtl="0">
              <a:lnSpc>
                <a:spcPct val="100000"/>
              </a:lnSpc>
              <a:spcBef>
                <a:spcPts val="480"/>
              </a:spcBef>
              <a:spcAft>
                <a:spcPts val="0"/>
              </a:spcAft>
              <a:buSzPts val="2400"/>
              <a:buFont typeface="Calibri"/>
              <a:buChar char="•"/>
            </a:pPr>
            <a:r>
              <a:rPr lang="en-US" dirty="0">
                <a:latin typeface="+mj-lt"/>
              </a:rPr>
              <a:t>Who is responsible when the potential exists for no parent/caregiver to be present or alert?</a:t>
            </a:r>
            <a:endParaRPr dirty="0">
              <a:latin typeface="+mj-lt"/>
            </a:endParaRPr>
          </a:p>
          <a:p>
            <a:pPr marL="914400" lvl="1" indent="-355600" algn="l" rtl="0">
              <a:lnSpc>
                <a:spcPct val="100000"/>
              </a:lnSpc>
              <a:spcBef>
                <a:spcPts val="400"/>
              </a:spcBef>
              <a:spcAft>
                <a:spcPts val="0"/>
              </a:spcAft>
              <a:buSzPts val="2000"/>
              <a:buChar char="•"/>
            </a:pPr>
            <a:r>
              <a:rPr lang="en-US" dirty="0">
                <a:latin typeface="+mj-lt"/>
              </a:rPr>
              <a:t>children may unbuckle themselves or others</a:t>
            </a:r>
            <a:endParaRPr dirty="0">
              <a:latin typeface="+mj-lt"/>
            </a:endParaRPr>
          </a:p>
          <a:p>
            <a:pPr marL="914400" lvl="1" indent="-355600" algn="l" rtl="0">
              <a:lnSpc>
                <a:spcPct val="100000"/>
              </a:lnSpc>
              <a:spcBef>
                <a:spcPts val="400"/>
              </a:spcBef>
              <a:spcAft>
                <a:spcPts val="0"/>
              </a:spcAft>
              <a:buSzPts val="2000"/>
              <a:buChar char="•"/>
            </a:pPr>
            <a:r>
              <a:rPr lang="en-US" dirty="0">
                <a:latin typeface="+mj-lt"/>
              </a:rPr>
              <a:t>bored children may play unsafely with unused seat belts</a:t>
            </a:r>
            <a:endParaRPr dirty="0">
              <a:latin typeface="+mj-lt"/>
            </a:endParaRPr>
          </a:p>
          <a:p>
            <a:pPr marL="457200" marR="0" lvl="0" indent="-381000" algn="l" rtl="0">
              <a:lnSpc>
                <a:spcPct val="100000"/>
              </a:lnSpc>
              <a:spcBef>
                <a:spcPts val="480"/>
              </a:spcBef>
              <a:spcAft>
                <a:spcPts val="0"/>
              </a:spcAft>
              <a:buSzPts val="2400"/>
              <a:buFont typeface="Calibri"/>
              <a:buChar char="•"/>
            </a:pPr>
            <a:r>
              <a:rPr lang="en-US" dirty="0">
                <a:latin typeface="+mj-lt"/>
              </a:rPr>
              <a:t>What is the appropriate age when a child can ride alone?</a:t>
            </a:r>
            <a:endParaRPr dirty="0">
              <a:latin typeface="+mj-lt"/>
            </a:endParaRPr>
          </a:p>
        </p:txBody>
      </p:sp>
      <p:sp>
        <p:nvSpPr>
          <p:cNvPr id="387" name="Google Shape;387;p42"/>
          <p:cNvSpPr txBox="1"/>
          <p:nvPr/>
        </p:nvSpPr>
        <p:spPr>
          <a:xfrm>
            <a:off x="875" y="4719827"/>
            <a:ext cx="9144000" cy="137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3200" b="1" dirty="0">
                <a:solidFill>
                  <a:srgbClr val="0095DA"/>
                </a:solidFill>
                <a:latin typeface="Calibri"/>
                <a:ea typeface="Calibri"/>
                <a:cs typeface="Calibri"/>
                <a:sym typeface="Calibri"/>
              </a:rPr>
              <a:t>C</a:t>
            </a:r>
            <a:r>
              <a:rPr lang="en-US" sz="3200" b="1" i="0" u="none" strike="noStrike" cap="none" dirty="0">
                <a:solidFill>
                  <a:srgbClr val="0095DA"/>
                </a:solidFill>
                <a:latin typeface="Calibri"/>
                <a:ea typeface="Calibri"/>
                <a:cs typeface="Calibri"/>
                <a:sym typeface="Calibri"/>
              </a:rPr>
              <a:t>hildren under 13 must not be transported</a:t>
            </a:r>
            <a:endParaRPr sz="3200" b="1" dirty="0">
              <a:solidFill>
                <a:srgbClr val="0095DA"/>
              </a:solidFill>
              <a:latin typeface="Calibri"/>
              <a:ea typeface="Calibri"/>
              <a:cs typeface="Calibri"/>
              <a:sym typeface="Calibri"/>
            </a:endParaRPr>
          </a:p>
          <a:p>
            <a:pPr marL="0" marR="0" lvl="0" indent="0" algn="ctr" rtl="0">
              <a:lnSpc>
                <a:spcPct val="100000"/>
              </a:lnSpc>
              <a:spcBef>
                <a:spcPts val="0"/>
              </a:spcBef>
              <a:spcAft>
                <a:spcPts val="0"/>
              </a:spcAft>
              <a:buClr>
                <a:srgbClr val="0095DA"/>
              </a:buClr>
              <a:buSzPts val="4000"/>
              <a:buFont typeface="Calibri"/>
              <a:buNone/>
            </a:pPr>
            <a:r>
              <a:rPr lang="en-US" sz="3200" b="1" i="0" u="none" strike="noStrike" cap="none" dirty="0">
                <a:solidFill>
                  <a:srgbClr val="0095DA"/>
                </a:solidFill>
                <a:latin typeface="Calibri"/>
                <a:ea typeface="Calibri"/>
                <a:cs typeface="Calibri"/>
                <a:sym typeface="Calibri"/>
              </a:rPr>
              <a:t>without appropriate adult supervision</a:t>
            </a:r>
            <a:r>
              <a:rPr lang="en-US" sz="3200" b="1" dirty="0">
                <a:solidFill>
                  <a:srgbClr val="0095DA"/>
                </a:solidFill>
                <a:latin typeface="Calibri"/>
                <a:ea typeface="Calibri"/>
                <a:cs typeface="Calibri"/>
                <a:sym typeface="Calibri"/>
              </a:rPr>
              <a:t>.</a:t>
            </a:r>
            <a:endParaRPr dirty="0"/>
          </a:p>
        </p:txBody>
      </p:sp>
      <p:sp>
        <p:nvSpPr>
          <p:cNvPr id="3" name="Footer Placeholder 2">
            <a:extLst>
              <a:ext uri="{FF2B5EF4-FFF2-40B4-BE49-F238E27FC236}">
                <a16:creationId xmlns:a16="http://schemas.microsoft.com/office/drawing/2014/main" id="{EF2BAE4E-C083-5946-88DA-4AE5CF3E4F08}"/>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62CCAA91-F4DA-7648-85A1-5C1D62453F6E}"/>
              </a:ext>
            </a:extLst>
          </p:cNvPr>
          <p:cNvSpPr>
            <a:spLocks noGrp="1"/>
          </p:cNvSpPr>
          <p:nvPr>
            <p:ph type="sldNum" sz="quarter" idx="11"/>
          </p:nvPr>
        </p:nvSpPr>
        <p:spPr/>
        <p:txBody>
          <a:bodyPr/>
          <a:lstStyle/>
          <a:p>
            <a:fld id="{B8634249-BF14-6246-840A-0EE707C2739C}" type="slidenum">
              <a:rPr lang="en-US" smtClean="0"/>
              <a:pPr/>
              <a:t>31</a:t>
            </a:fld>
            <a:endParaRPr lang="en-US" dirty="0"/>
          </a:p>
        </p:txBody>
      </p:sp>
    </p:spTree>
    <p:extLst>
      <p:ext uri="{BB962C8B-B14F-4D97-AF65-F5344CB8AC3E}">
        <p14:creationId xmlns:p14="http://schemas.microsoft.com/office/powerpoint/2010/main" val="275525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3"/>
          <p:cNvSpPr txBox="1">
            <a:spLocks noGrp="1"/>
          </p:cNvSpPr>
          <p:nvPr>
            <p:ph type="title"/>
          </p:nvPr>
        </p:nvSpPr>
        <p:spPr>
          <a:xfrm>
            <a:off x="0" y="165100"/>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AV: Time Efficiency Discussion</a:t>
            </a:r>
            <a:endParaRPr dirty="0"/>
          </a:p>
        </p:txBody>
      </p:sp>
      <p:sp>
        <p:nvSpPr>
          <p:cNvPr id="393" name="Google Shape;393;p43"/>
          <p:cNvSpPr txBox="1">
            <a:spLocks noGrp="1"/>
          </p:cNvSpPr>
          <p:nvPr>
            <p:ph type="body" idx="1"/>
          </p:nvPr>
        </p:nvSpPr>
        <p:spPr>
          <a:xfrm>
            <a:off x="609600" y="1358900"/>
            <a:ext cx="8432800" cy="19575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480"/>
              </a:spcBef>
              <a:spcAft>
                <a:spcPts val="0"/>
              </a:spcAft>
              <a:buSzPts val="2400"/>
              <a:buChar char="•"/>
            </a:pPr>
            <a:r>
              <a:rPr lang="en-US" b="1" dirty="0">
                <a:latin typeface="+mj-lt"/>
              </a:rPr>
              <a:t>What are some potential benefits to families being “driven” compared with an adult needing to drive?</a:t>
            </a:r>
            <a:endParaRPr b="1" dirty="0">
              <a:latin typeface="+mj-lt"/>
            </a:endParaRPr>
          </a:p>
          <a:p>
            <a:pPr marL="0" lvl="0" indent="0" algn="l" rtl="0">
              <a:lnSpc>
                <a:spcPct val="100000"/>
              </a:lnSpc>
              <a:spcBef>
                <a:spcPts val="480"/>
              </a:spcBef>
              <a:spcAft>
                <a:spcPts val="0"/>
              </a:spcAft>
              <a:buNone/>
            </a:pPr>
            <a:endParaRPr b="1" dirty="0">
              <a:latin typeface="+mj-lt"/>
            </a:endParaRPr>
          </a:p>
          <a:p>
            <a:pPr marL="342900" lvl="0" indent="-342900" algn="l" rtl="0">
              <a:lnSpc>
                <a:spcPct val="100000"/>
              </a:lnSpc>
              <a:spcBef>
                <a:spcPts val="480"/>
              </a:spcBef>
              <a:spcAft>
                <a:spcPts val="0"/>
              </a:spcAft>
              <a:buSzPts val="2400"/>
              <a:buFont typeface="Calibri"/>
              <a:buChar char="•"/>
            </a:pPr>
            <a:r>
              <a:rPr lang="en-US" b="1" dirty="0">
                <a:latin typeface="+mj-lt"/>
              </a:rPr>
              <a:t>What are some of the related safety considerations?</a:t>
            </a:r>
            <a:endParaRPr dirty="0">
              <a:latin typeface="+mj-lt"/>
            </a:endParaRPr>
          </a:p>
        </p:txBody>
      </p:sp>
      <p:sp>
        <p:nvSpPr>
          <p:cNvPr id="397" name="Google Shape;397;p43"/>
          <p:cNvSpPr txBox="1"/>
          <p:nvPr/>
        </p:nvSpPr>
        <p:spPr>
          <a:xfrm>
            <a:off x="2247900" y="3672000"/>
            <a:ext cx="6012600" cy="630912"/>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900" b="1" dirty="0">
                <a:solidFill>
                  <a:schemeClr val="accent4"/>
                </a:solidFill>
              </a:rPr>
              <a:t> Safety               vs.        Convenience</a:t>
            </a:r>
            <a:endParaRPr sz="2900" b="1" dirty="0">
              <a:solidFill>
                <a:schemeClr val="accent4"/>
              </a:solidFill>
            </a:endParaRPr>
          </a:p>
        </p:txBody>
      </p:sp>
      <p:sp>
        <p:nvSpPr>
          <p:cNvPr id="3" name="Footer Placeholder 2">
            <a:extLst>
              <a:ext uri="{FF2B5EF4-FFF2-40B4-BE49-F238E27FC236}">
                <a16:creationId xmlns:a16="http://schemas.microsoft.com/office/drawing/2014/main" id="{A3C8E224-C586-3548-9D4F-36BA7E3AC885}"/>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5D932DF4-B394-0548-B5C9-784DD5AB4B8D}"/>
              </a:ext>
            </a:extLst>
          </p:cNvPr>
          <p:cNvSpPr>
            <a:spLocks noGrp="1"/>
          </p:cNvSpPr>
          <p:nvPr>
            <p:ph type="sldNum" sz="quarter" idx="11"/>
          </p:nvPr>
        </p:nvSpPr>
        <p:spPr/>
        <p:txBody>
          <a:bodyPr/>
          <a:lstStyle/>
          <a:p>
            <a:fld id="{B8634249-BF14-6246-840A-0EE707C2739C}" type="slidenum">
              <a:rPr lang="en-US" smtClean="0"/>
              <a:pPr/>
              <a:t>32</a:t>
            </a:fld>
            <a:endParaRPr lang="en-US" dirty="0"/>
          </a:p>
        </p:txBody>
      </p:sp>
      <p:pic>
        <p:nvPicPr>
          <p:cNvPr id="7" name="Picture 6" descr="Icon&#10;&#10;Description automatically generated">
            <a:extLst>
              <a:ext uri="{FF2B5EF4-FFF2-40B4-BE49-F238E27FC236}">
                <a16:creationId xmlns:a16="http://schemas.microsoft.com/office/drawing/2014/main" id="{D51498AF-73EE-B04D-AD39-54F7B7929E55}"/>
              </a:ext>
            </a:extLst>
          </p:cNvPr>
          <p:cNvPicPr>
            <a:picLocks noChangeAspect="1"/>
          </p:cNvPicPr>
          <p:nvPr/>
        </p:nvPicPr>
        <p:blipFill>
          <a:blip r:embed="rId3"/>
          <a:stretch>
            <a:fillRect/>
          </a:stretch>
        </p:blipFill>
        <p:spPr>
          <a:xfrm>
            <a:off x="482599" y="3971076"/>
            <a:ext cx="4270909" cy="1957500"/>
          </a:xfrm>
          <a:prstGeom prst="rect">
            <a:avLst/>
          </a:prstGeom>
        </p:spPr>
      </p:pic>
      <p:pic>
        <p:nvPicPr>
          <p:cNvPr id="9" name="Picture 8" descr="A picture containing text, toy, vector graphics&#10;&#10;Description automatically generated">
            <a:extLst>
              <a:ext uri="{FF2B5EF4-FFF2-40B4-BE49-F238E27FC236}">
                <a16:creationId xmlns:a16="http://schemas.microsoft.com/office/drawing/2014/main" id="{D81F77D5-39EC-2748-BDA5-1B504290A03E}"/>
              </a:ext>
            </a:extLst>
          </p:cNvPr>
          <p:cNvPicPr>
            <a:picLocks noChangeAspect="1"/>
          </p:cNvPicPr>
          <p:nvPr/>
        </p:nvPicPr>
        <p:blipFill>
          <a:blip r:embed="rId4"/>
          <a:stretch>
            <a:fillRect/>
          </a:stretch>
        </p:blipFill>
        <p:spPr>
          <a:xfrm>
            <a:off x="4879441" y="3943350"/>
            <a:ext cx="4270909" cy="1957500"/>
          </a:xfrm>
          <a:prstGeom prst="rect">
            <a:avLst/>
          </a:prstGeom>
        </p:spPr>
      </p:pic>
    </p:spTree>
    <p:extLst>
      <p:ext uri="{BB962C8B-B14F-4D97-AF65-F5344CB8AC3E}">
        <p14:creationId xmlns:p14="http://schemas.microsoft.com/office/powerpoint/2010/main" val="664844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4"/>
          <p:cNvSpPr txBox="1">
            <a:spLocks noGrp="1"/>
          </p:cNvSpPr>
          <p:nvPr>
            <p:ph type="title"/>
          </p:nvPr>
        </p:nvSpPr>
        <p:spPr>
          <a:xfrm>
            <a:off x="0" y="181079"/>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EMS Possibilities</a:t>
            </a:r>
            <a:endParaRPr dirty="0"/>
          </a:p>
        </p:txBody>
      </p:sp>
      <p:sp>
        <p:nvSpPr>
          <p:cNvPr id="404" name="Google Shape;404;p44"/>
          <p:cNvSpPr txBox="1">
            <a:spLocks noGrp="1"/>
          </p:cNvSpPr>
          <p:nvPr>
            <p:ph type="body" idx="1"/>
          </p:nvPr>
        </p:nvSpPr>
        <p:spPr>
          <a:xfrm>
            <a:off x="97538" y="1379497"/>
            <a:ext cx="8796524" cy="4525963"/>
          </a:xfrm>
          <a:prstGeom prst="rect">
            <a:avLst/>
          </a:prstGeom>
          <a:noFill/>
          <a:ln>
            <a:noFill/>
          </a:ln>
        </p:spPr>
        <p:txBody>
          <a:bodyPr spcFirstLastPara="1" wrap="square" lIns="91425" tIns="45700" rIns="91425" bIns="45700" anchor="t" anchorCtr="0">
            <a:noAutofit/>
          </a:bodyPr>
          <a:lstStyle/>
          <a:p>
            <a:pPr marL="76200" lvl="0" indent="0" algn="ctr" rtl="0">
              <a:lnSpc>
                <a:spcPct val="100000"/>
              </a:lnSpc>
              <a:spcBef>
                <a:spcPts val="480"/>
              </a:spcBef>
              <a:spcAft>
                <a:spcPts val="0"/>
              </a:spcAft>
              <a:buSzPts val="2400"/>
              <a:buNone/>
            </a:pPr>
            <a:r>
              <a:rPr lang="en-US" sz="2800" b="1" dirty="0"/>
              <a:t>Fewer crashes and significant injury reduction</a:t>
            </a:r>
            <a:endParaRPr dirty="0"/>
          </a:p>
        </p:txBody>
      </p:sp>
      <p:pic>
        <p:nvPicPr>
          <p:cNvPr id="406" name="Google Shape;406;p44"/>
          <p:cNvPicPr preferRelativeResize="0"/>
          <p:nvPr/>
        </p:nvPicPr>
        <p:blipFill rotWithShape="1">
          <a:blip r:embed="rId3">
            <a:alphaModFix/>
          </a:blip>
          <a:srcRect/>
          <a:stretch/>
        </p:blipFill>
        <p:spPr>
          <a:xfrm>
            <a:off x="5748528" y="2578609"/>
            <a:ext cx="3395472" cy="2292386"/>
          </a:xfrm>
          <a:prstGeom prst="rect">
            <a:avLst/>
          </a:prstGeom>
          <a:noFill/>
          <a:ln>
            <a:noFill/>
          </a:ln>
        </p:spPr>
      </p:pic>
      <p:sp>
        <p:nvSpPr>
          <p:cNvPr id="407" name="Google Shape;407;p44"/>
          <p:cNvSpPr txBox="1"/>
          <p:nvPr/>
        </p:nvSpPr>
        <p:spPr>
          <a:xfrm>
            <a:off x="213362" y="2137651"/>
            <a:ext cx="5419342" cy="6187123"/>
          </a:xfrm>
          <a:prstGeom prst="rect">
            <a:avLst/>
          </a:prstGeom>
          <a:noFill/>
          <a:ln>
            <a:noFill/>
          </a:ln>
        </p:spPr>
        <p:txBody>
          <a:bodyPr spcFirstLastPara="1" wrap="square" lIns="91425" tIns="45700" rIns="91425" bIns="45700" anchor="t" anchorCtr="0">
            <a:noAutofit/>
          </a:bodyPr>
          <a:lstStyle/>
          <a:p>
            <a:pPr marL="76200" marR="0" lvl="0" indent="0" algn="l" rtl="0">
              <a:lnSpc>
                <a:spcPct val="100000"/>
              </a:lnSpc>
              <a:spcBef>
                <a:spcPts val="480"/>
              </a:spcBef>
              <a:spcAft>
                <a:spcPts val="0"/>
              </a:spcAft>
              <a:buClr>
                <a:srgbClr val="7EB242"/>
              </a:buClr>
              <a:buSzPts val="2400"/>
              <a:buFont typeface="Calibri"/>
              <a:buNone/>
            </a:pPr>
            <a:r>
              <a:rPr lang="en-US" sz="2400" b="0" i="0" u="none" strike="noStrike" cap="none" dirty="0">
                <a:latin typeface="Calibri"/>
                <a:ea typeface="Calibri"/>
                <a:cs typeface="Calibri"/>
                <a:sym typeface="Calibri"/>
              </a:rPr>
              <a:t>Benefits for emergency vehicles</a:t>
            </a:r>
            <a:endParaRPr dirty="0"/>
          </a:p>
          <a:p>
            <a:pPr marL="457200" marR="0" lvl="0" indent="-381000" algn="l" rtl="0">
              <a:lnSpc>
                <a:spcPct val="100000"/>
              </a:lnSpc>
              <a:spcBef>
                <a:spcPts val="480"/>
              </a:spcBef>
              <a:spcAft>
                <a:spcPts val="0"/>
              </a:spcAft>
              <a:buClr>
                <a:schemeClr val="accent2"/>
              </a:buClr>
              <a:buSzPts val="2400"/>
              <a:buFont typeface="Calibri"/>
              <a:buChar char="•"/>
            </a:pPr>
            <a:r>
              <a:rPr lang="en-US" sz="2400" b="0" i="0" u="none" strike="noStrike" cap="none" dirty="0">
                <a:latin typeface="Calibri"/>
                <a:ea typeface="Calibri"/>
                <a:cs typeface="Calibri"/>
                <a:sym typeface="Calibri"/>
              </a:rPr>
              <a:t>Collision avoidance technologies</a:t>
            </a:r>
            <a:endParaRPr dirty="0"/>
          </a:p>
          <a:p>
            <a:pPr marL="457200" marR="0" lvl="0" indent="-381000" algn="l" rtl="0">
              <a:lnSpc>
                <a:spcPct val="100000"/>
              </a:lnSpc>
              <a:spcBef>
                <a:spcPts val="480"/>
              </a:spcBef>
              <a:spcAft>
                <a:spcPts val="0"/>
              </a:spcAft>
              <a:buClr>
                <a:schemeClr val="accent2"/>
              </a:buClr>
              <a:buSzPts val="2400"/>
              <a:buFont typeface="Calibri"/>
              <a:buChar char="•"/>
            </a:pPr>
            <a:r>
              <a:rPr lang="en-US" sz="2400" b="0" i="0" u="none" strike="noStrike" cap="none" dirty="0">
                <a:latin typeface="Calibri"/>
                <a:ea typeface="Calibri"/>
                <a:cs typeface="Calibri"/>
                <a:sym typeface="Calibri"/>
              </a:rPr>
              <a:t>Features for braking, parking, etc.</a:t>
            </a:r>
            <a:endParaRPr dirty="0"/>
          </a:p>
          <a:p>
            <a:pPr marL="457200" marR="0" lvl="0" indent="-381000" algn="l" rtl="0">
              <a:lnSpc>
                <a:spcPct val="100000"/>
              </a:lnSpc>
              <a:spcBef>
                <a:spcPts val="480"/>
              </a:spcBef>
              <a:spcAft>
                <a:spcPts val="0"/>
              </a:spcAft>
              <a:buClr>
                <a:schemeClr val="accent2"/>
              </a:buClr>
              <a:buSzPts val="2400"/>
              <a:buFont typeface="Calibri"/>
              <a:buChar char="•"/>
            </a:pPr>
            <a:r>
              <a:rPr lang="en-US" sz="2400" b="0" i="0" u="none" strike="noStrike" cap="none" dirty="0">
                <a:latin typeface="Calibri"/>
                <a:ea typeface="Calibri"/>
                <a:cs typeface="Calibri"/>
                <a:sym typeface="Calibri"/>
              </a:rPr>
              <a:t>Communicate with other vehicles</a:t>
            </a:r>
            <a:endParaRPr dirty="0"/>
          </a:p>
          <a:p>
            <a:pPr marL="457200" marR="0" lvl="0" indent="-381000" algn="l" rtl="0">
              <a:lnSpc>
                <a:spcPct val="100000"/>
              </a:lnSpc>
              <a:spcBef>
                <a:spcPts val="480"/>
              </a:spcBef>
              <a:spcAft>
                <a:spcPts val="0"/>
              </a:spcAft>
              <a:buClr>
                <a:schemeClr val="accent2"/>
              </a:buClr>
              <a:buSzPts val="2400"/>
              <a:buFont typeface="Calibri"/>
              <a:buChar char="•"/>
            </a:pPr>
            <a:r>
              <a:rPr lang="en-US" sz="2400" b="0" i="0" u="none" strike="noStrike" cap="none" dirty="0">
                <a:latin typeface="Calibri"/>
                <a:ea typeface="Calibri"/>
                <a:cs typeface="Calibri"/>
                <a:sym typeface="Calibri"/>
              </a:rPr>
              <a:t>Less divided attention for patients</a:t>
            </a:r>
            <a:endParaRPr dirty="0"/>
          </a:p>
          <a:p>
            <a:pPr marL="457200" marR="0" lvl="0" indent="-381000" algn="l" rtl="0">
              <a:lnSpc>
                <a:spcPct val="100000"/>
              </a:lnSpc>
              <a:spcBef>
                <a:spcPts val="480"/>
              </a:spcBef>
              <a:spcAft>
                <a:spcPts val="0"/>
              </a:spcAft>
              <a:buClr>
                <a:schemeClr val="accent2"/>
              </a:buClr>
              <a:buSzPts val="2400"/>
              <a:buFont typeface="Calibri"/>
              <a:buChar char="•"/>
            </a:pPr>
            <a:r>
              <a:rPr lang="en-US" sz="2400" b="0" i="0" u="none" strike="noStrike" cap="none" dirty="0">
                <a:latin typeface="Calibri"/>
                <a:ea typeface="Calibri"/>
                <a:cs typeface="Calibri"/>
                <a:sym typeface="Calibri"/>
              </a:rPr>
              <a:t>Rideshare for non-emergent transport</a:t>
            </a:r>
            <a:endParaRPr dirty="0"/>
          </a:p>
        </p:txBody>
      </p:sp>
      <p:sp>
        <p:nvSpPr>
          <p:cNvPr id="408" name="Google Shape;408;p44"/>
          <p:cNvSpPr txBox="1"/>
          <p:nvPr/>
        </p:nvSpPr>
        <p:spPr>
          <a:xfrm>
            <a:off x="875" y="5231213"/>
            <a:ext cx="9144000" cy="13759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2400" b="1" i="0" u="none" strike="noStrike" cap="none" dirty="0">
                <a:solidFill>
                  <a:srgbClr val="0095DA"/>
                </a:solidFill>
                <a:latin typeface="Calibri"/>
                <a:ea typeface="Calibri"/>
                <a:cs typeface="Calibri"/>
                <a:sym typeface="Calibri"/>
              </a:rPr>
              <a:t>Who is responsible for patient-care decisions?</a:t>
            </a:r>
            <a:endParaRPr dirty="0"/>
          </a:p>
          <a:p>
            <a:pPr marL="0" marR="0" lvl="0" indent="0" algn="ctr" rtl="0">
              <a:lnSpc>
                <a:spcPct val="100000"/>
              </a:lnSpc>
              <a:spcBef>
                <a:spcPts val="0"/>
              </a:spcBef>
              <a:spcAft>
                <a:spcPts val="0"/>
              </a:spcAft>
              <a:buClr>
                <a:srgbClr val="0095DA"/>
              </a:buClr>
              <a:buSzPts val="4000"/>
              <a:buFont typeface="Calibri"/>
              <a:buNone/>
            </a:pPr>
            <a:r>
              <a:rPr lang="en-US" sz="2400" b="1" i="0" u="none" strike="noStrike" cap="none" dirty="0">
                <a:solidFill>
                  <a:srgbClr val="0095DA"/>
                </a:solidFill>
                <a:latin typeface="Calibri"/>
                <a:ea typeface="Calibri"/>
                <a:cs typeface="Calibri"/>
                <a:sym typeface="Calibri"/>
              </a:rPr>
              <a:t>Will any AV systems require special deactivation training? </a:t>
            </a:r>
            <a:endParaRPr dirty="0"/>
          </a:p>
        </p:txBody>
      </p:sp>
      <p:sp>
        <p:nvSpPr>
          <p:cNvPr id="3" name="Footer Placeholder 2">
            <a:extLst>
              <a:ext uri="{FF2B5EF4-FFF2-40B4-BE49-F238E27FC236}">
                <a16:creationId xmlns:a16="http://schemas.microsoft.com/office/drawing/2014/main" id="{D6132296-E926-CD47-9341-B90AD0769311}"/>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022B4E91-1E4A-A342-BAF2-26DCB0DE11EE}"/>
              </a:ext>
            </a:extLst>
          </p:cNvPr>
          <p:cNvSpPr>
            <a:spLocks noGrp="1"/>
          </p:cNvSpPr>
          <p:nvPr>
            <p:ph type="sldNum" sz="quarter" idx="11"/>
          </p:nvPr>
        </p:nvSpPr>
        <p:spPr/>
        <p:txBody>
          <a:bodyPr/>
          <a:lstStyle/>
          <a:p>
            <a:fld id="{B8634249-BF14-6246-840A-0EE707C2739C}" type="slidenum">
              <a:rPr lang="en-US" smtClean="0"/>
              <a:pPr/>
              <a:t>33</a:t>
            </a:fld>
            <a:endParaRPr lang="en-US" dirty="0"/>
          </a:p>
        </p:txBody>
      </p:sp>
    </p:spTree>
    <p:extLst>
      <p:ext uri="{BB962C8B-B14F-4D97-AF65-F5344CB8AC3E}">
        <p14:creationId xmlns:p14="http://schemas.microsoft.com/office/powerpoint/2010/main" val="2892156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5"/>
          <p:cNvSpPr txBox="1">
            <a:spLocks noGrp="1"/>
          </p:cNvSpPr>
          <p:nvPr>
            <p:ph type="title"/>
          </p:nvPr>
        </p:nvSpPr>
        <p:spPr>
          <a:xfrm>
            <a:off x="0" y="184857"/>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Law Enforcement and AV</a:t>
            </a:r>
            <a:endParaRPr dirty="0"/>
          </a:p>
        </p:txBody>
      </p:sp>
      <p:sp>
        <p:nvSpPr>
          <p:cNvPr id="415" name="Google Shape;415;p45"/>
          <p:cNvSpPr txBox="1">
            <a:spLocks noGrp="1"/>
          </p:cNvSpPr>
          <p:nvPr>
            <p:ph type="body" idx="1"/>
          </p:nvPr>
        </p:nvSpPr>
        <p:spPr>
          <a:xfrm>
            <a:off x="97538" y="1527048"/>
            <a:ext cx="7062214" cy="4525963"/>
          </a:xfrm>
          <a:prstGeom prst="rect">
            <a:avLst/>
          </a:prstGeom>
          <a:noFill/>
          <a:ln>
            <a:noFill/>
          </a:ln>
        </p:spPr>
        <p:txBody>
          <a:bodyPr spcFirstLastPara="1" wrap="square" lIns="91425" tIns="45700" rIns="91425" bIns="45700" anchor="t" anchorCtr="0">
            <a:noAutofit/>
          </a:bodyPr>
          <a:lstStyle/>
          <a:p>
            <a:pPr marL="76200" lvl="0" indent="0" algn="ctr" rtl="0">
              <a:lnSpc>
                <a:spcPct val="100000"/>
              </a:lnSpc>
              <a:spcBef>
                <a:spcPts val="480"/>
              </a:spcBef>
              <a:spcAft>
                <a:spcPts val="0"/>
              </a:spcAft>
              <a:buSzPts val="2400"/>
              <a:buNone/>
            </a:pPr>
            <a:r>
              <a:rPr lang="en-US" sz="2800" b="1" dirty="0"/>
              <a:t>Fewer crashes and significant injury reduction</a:t>
            </a:r>
            <a:endParaRPr dirty="0"/>
          </a:p>
        </p:txBody>
      </p:sp>
      <p:pic>
        <p:nvPicPr>
          <p:cNvPr id="417" name="Google Shape;417;p45"/>
          <p:cNvPicPr preferRelativeResize="0"/>
          <p:nvPr/>
        </p:nvPicPr>
        <p:blipFill rotWithShape="1">
          <a:blip r:embed="rId3">
            <a:alphaModFix/>
          </a:blip>
          <a:srcRect l="-1321" t="41765" r="1321" b="10261"/>
          <a:stretch/>
        </p:blipFill>
        <p:spPr>
          <a:xfrm>
            <a:off x="5512358" y="2290971"/>
            <a:ext cx="3294788" cy="2370950"/>
          </a:xfrm>
          <a:prstGeom prst="rect">
            <a:avLst/>
          </a:prstGeom>
          <a:noFill/>
          <a:ln>
            <a:noFill/>
          </a:ln>
        </p:spPr>
      </p:pic>
      <p:sp>
        <p:nvSpPr>
          <p:cNvPr id="418" name="Google Shape;418;p45"/>
          <p:cNvSpPr txBox="1"/>
          <p:nvPr/>
        </p:nvSpPr>
        <p:spPr>
          <a:xfrm>
            <a:off x="213362" y="2258569"/>
            <a:ext cx="5419342" cy="2292386"/>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480"/>
              </a:spcBef>
              <a:spcAft>
                <a:spcPts val="0"/>
              </a:spcAft>
              <a:buClr>
                <a:schemeClr val="accent2"/>
              </a:buClr>
              <a:buSzPts val="2400"/>
              <a:buFont typeface="Calibri"/>
              <a:buChar char="•"/>
            </a:pPr>
            <a:r>
              <a:rPr lang="en-US" sz="2400" b="0" i="0" u="none" strike="noStrike" cap="none" dirty="0">
                <a:solidFill>
                  <a:srgbClr val="4D616C"/>
                </a:solidFill>
                <a:latin typeface="Calibri"/>
                <a:ea typeface="Calibri"/>
                <a:cs typeface="Calibri"/>
                <a:sym typeface="Calibri"/>
              </a:rPr>
              <a:t>Human error crashes</a:t>
            </a:r>
            <a:endParaRPr dirty="0"/>
          </a:p>
          <a:p>
            <a:pPr marL="457200" marR="0" lvl="0" indent="-381000" algn="l" rtl="0">
              <a:lnSpc>
                <a:spcPct val="100000"/>
              </a:lnSpc>
              <a:spcBef>
                <a:spcPts val="480"/>
              </a:spcBef>
              <a:spcAft>
                <a:spcPts val="0"/>
              </a:spcAft>
              <a:buClr>
                <a:schemeClr val="accent2"/>
              </a:buClr>
              <a:buSzPts val="2400"/>
              <a:buFont typeface="Calibri"/>
              <a:buChar char="•"/>
            </a:pPr>
            <a:r>
              <a:rPr lang="en-US" sz="2400" b="0" i="0" u="none" strike="noStrike" cap="none" dirty="0">
                <a:solidFill>
                  <a:srgbClr val="4D616C"/>
                </a:solidFill>
                <a:latin typeface="Calibri"/>
                <a:ea typeface="Calibri"/>
                <a:cs typeface="Calibri"/>
                <a:sym typeface="Calibri"/>
              </a:rPr>
              <a:t>Distracted driver crashes</a:t>
            </a:r>
            <a:endParaRPr dirty="0"/>
          </a:p>
          <a:p>
            <a:pPr marL="457200" marR="0" lvl="0" indent="-381000" algn="l" rtl="0">
              <a:lnSpc>
                <a:spcPct val="100000"/>
              </a:lnSpc>
              <a:spcBef>
                <a:spcPts val="480"/>
              </a:spcBef>
              <a:spcAft>
                <a:spcPts val="0"/>
              </a:spcAft>
              <a:buClr>
                <a:schemeClr val="accent2"/>
              </a:buClr>
              <a:buSzPts val="2400"/>
              <a:buFont typeface="Calibri"/>
              <a:buChar char="•"/>
            </a:pPr>
            <a:r>
              <a:rPr lang="en-US" sz="2400" b="0" i="0" u="none" strike="noStrike" cap="none" dirty="0">
                <a:solidFill>
                  <a:srgbClr val="4D616C"/>
                </a:solidFill>
                <a:latin typeface="Calibri"/>
                <a:ea typeface="Calibri"/>
                <a:cs typeface="Calibri"/>
                <a:sym typeface="Calibri"/>
              </a:rPr>
              <a:t>Impaired driver crashes</a:t>
            </a:r>
            <a:endParaRPr dirty="0"/>
          </a:p>
          <a:p>
            <a:pPr marL="457200" marR="0" lvl="0" indent="-381000" algn="l" rtl="0">
              <a:lnSpc>
                <a:spcPct val="100000"/>
              </a:lnSpc>
              <a:spcBef>
                <a:spcPts val="480"/>
              </a:spcBef>
              <a:spcAft>
                <a:spcPts val="0"/>
              </a:spcAft>
              <a:buClr>
                <a:schemeClr val="accent2"/>
              </a:buClr>
              <a:buSzPts val="2400"/>
              <a:buFont typeface="Calibri"/>
              <a:buChar char="•"/>
            </a:pPr>
            <a:r>
              <a:rPr lang="en-US" sz="2400" b="0" i="0" u="none" strike="noStrike" cap="none" dirty="0">
                <a:solidFill>
                  <a:srgbClr val="4D616C"/>
                </a:solidFill>
                <a:latin typeface="Calibri"/>
                <a:ea typeface="Calibri"/>
                <a:cs typeface="Calibri"/>
                <a:sym typeface="Calibri"/>
              </a:rPr>
              <a:t>Officers multitask in patrol vehicles</a:t>
            </a:r>
            <a:endParaRPr dirty="0"/>
          </a:p>
        </p:txBody>
      </p:sp>
      <p:sp>
        <p:nvSpPr>
          <p:cNvPr id="419" name="Google Shape;419;p45"/>
          <p:cNvSpPr txBox="1"/>
          <p:nvPr/>
        </p:nvSpPr>
        <p:spPr>
          <a:xfrm>
            <a:off x="875" y="4810589"/>
            <a:ext cx="9144000" cy="13759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2400" b="1" i="0" u="none" strike="noStrike" cap="none" dirty="0">
                <a:solidFill>
                  <a:srgbClr val="0095DA"/>
                </a:solidFill>
                <a:latin typeface="Calibri"/>
                <a:ea typeface="Calibri"/>
                <a:cs typeface="Calibri"/>
                <a:sym typeface="Calibri"/>
              </a:rPr>
              <a:t>Did the driver assume emergency control in a Level 2 or 3 vehicle?</a:t>
            </a:r>
            <a:endParaRPr dirty="0"/>
          </a:p>
          <a:p>
            <a:pPr marL="0" marR="0" lvl="0" indent="0" algn="ctr" rtl="0">
              <a:lnSpc>
                <a:spcPct val="100000"/>
              </a:lnSpc>
              <a:spcBef>
                <a:spcPts val="0"/>
              </a:spcBef>
              <a:spcAft>
                <a:spcPts val="0"/>
              </a:spcAft>
              <a:buClr>
                <a:srgbClr val="0095DA"/>
              </a:buClr>
              <a:buSzPts val="4000"/>
              <a:buFont typeface="Calibri"/>
              <a:buNone/>
            </a:pPr>
            <a:r>
              <a:rPr lang="en-US" sz="2400" b="1" i="0" u="none" strike="noStrike" cap="none" dirty="0">
                <a:solidFill>
                  <a:srgbClr val="0095DA"/>
                </a:solidFill>
                <a:latin typeface="Calibri"/>
                <a:ea typeface="Calibri"/>
                <a:cs typeface="Calibri"/>
                <a:sym typeface="Calibri"/>
              </a:rPr>
              <a:t>Who is responsible for crashes in vehicles with no driver?</a:t>
            </a:r>
            <a:endParaRPr dirty="0"/>
          </a:p>
          <a:p>
            <a:pPr marL="0" marR="0" lvl="0" indent="0" algn="ctr" rtl="0">
              <a:lnSpc>
                <a:spcPct val="100000"/>
              </a:lnSpc>
              <a:spcBef>
                <a:spcPts val="0"/>
              </a:spcBef>
              <a:spcAft>
                <a:spcPts val="0"/>
              </a:spcAft>
              <a:buClr>
                <a:srgbClr val="0095DA"/>
              </a:buClr>
              <a:buSzPts val="4000"/>
              <a:buFont typeface="Calibri"/>
              <a:buNone/>
            </a:pPr>
            <a:r>
              <a:rPr lang="en-US" sz="2400" b="1" i="0" u="none" strike="noStrike" cap="none" dirty="0">
                <a:solidFill>
                  <a:srgbClr val="0095DA"/>
                </a:solidFill>
                <a:latin typeface="Calibri"/>
                <a:ea typeface="Calibri"/>
                <a:cs typeface="Calibri"/>
                <a:sym typeface="Calibri"/>
              </a:rPr>
              <a:t>Have laws been updated to include autonomous vehicles?</a:t>
            </a:r>
            <a:endParaRPr dirty="0"/>
          </a:p>
        </p:txBody>
      </p:sp>
      <p:sp>
        <p:nvSpPr>
          <p:cNvPr id="3" name="Footer Placeholder 2">
            <a:extLst>
              <a:ext uri="{FF2B5EF4-FFF2-40B4-BE49-F238E27FC236}">
                <a16:creationId xmlns:a16="http://schemas.microsoft.com/office/drawing/2014/main" id="{54B42390-6E63-0045-A9B5-44D23D4239F7}"/>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96E02A38-603C-2B46-BA27-54F21C21B449}"/>
              </a:ext>
            </a:extLst>
          </p:cNvPr>
          <p:cNvSpPr>
            <a:spLocks noGrp="1"/>
          </p:cNvSpPr>
          <p:nvPr>
            <p:ph type="sldNum" sz="quarter" idx="11"/>
          </p:nvPr>
        </p:nvSpPr>
        <p:spPr/>
        <p:txBody>
          <a:bodyPr/>
          <a:lstStyle/>
          <a:p>
            <a:fld id="{B8634249-BF14-6246-840A-0EE707C2739C}" type="slidenum">
              <a:rPr lang="en-US" smtClean="0"/>
              <a:pPr/>
              <a:t>34</a:t>
            </a:fld>
            <a:endParaRPr lang="en-US" dirty="0"/>
          </a:p>
        </p:txBody>
      </p:sp>
    </p:spTree>
    <p:extLst>
      <p:ext uri="{BB962C8B-B14F-4D97-AF65-F5344CB8AC3E}">
        <p14:creationId xmlns:p14="http://schemas.microsoft.com/office/powerpoint/2010/main" val="3971562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6"/>
          <p:cNvSpPr txBox="1">
            <a:spLocks noGrp="1"/>
          </p:cNvSpPr>
          <p:nvPr>
            <p:ph type="body" idx="4"/>
          </p:nvPr>
        </p:nvSpPr>
        <p:spPr>
          <a:xfrm>
            <a:off x="3237644" y="1481665"/>
            <a:ext cx="5791200" cy="510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200"/>
              <a:buNone/>
            </a:pPr>
            <a:r>
              <a:rPr lang="en-US" sz="2800" b="1" dirty="0"/>
              <a:t>Model Law for Child Transport in AV</a:t>
            </a:r>
            <a:endParaRPr sz="3200" dirty="0"/>
          </a:p>
          <a:p>
            <a:pPr marL="342900" lvl="0" indent="-342900" algn="l" rtl="0">
              <a:lnSpc>
                <a:spcPct val="100000"/>
              </a:lnSpc>
              <a:spcBef>
                <a:spcPts val="440"/>
              </a:spcBef>
              <a:spcAft>
                <a:spcPts val="0"/>
              </a:spcAft>
              <a:buSzPts val="2200"/>
              <a:buChar char="•"/>
            </a:pPr>
            <a:r>
              <a:rPr lang="en-US" sz="2800" dirty="0"/>
              <a:t>Responsible party duties</a:t>
            </a:r>
            <a:endParaRPr dirty="0"/>
          </a:p>
          <a:p>
            <a:pPr marL="342900" lvl="0" indent="-342900" algn="l" rtl="0">
              <a:lnSpc>
                <a:spcPct val="100000"/>
              </a:lnSpc>
              <a:spcBef>
                <a:spcPts val="440"/>
              </a:spcBef>
              <a:spcAft>
                <a:spcPts val="0"/>
              </a:spcAft>
              <a:buSzPts val="2200"/>
              <a:buChar char="•"/>
            </a:pPr>
            <a:r>
              <a:rPr lang="en-US" sz="2800" dirty="0"/>
              <a:t>Supervision requirements</a:t>
            </a:r>
            <a:endParaRPr dirty="0"/>
          </a:p>
          <a:p>
            <a:pPr marL="342900" lvl="0" indent="-342900" algn="l" rtl="0">
              <a:lnSpc>
                <a:spcPct val="100000"/>
              </a:lnSpc>
              <a:spcBef>
                <a:spcPts val="440"/>
              </a:spcBef>
              <a:spcAft>
                <a:spcPts val="0"/>
              </a:spcAft>
              <a:buSzPts val="2200"/>
              <a:buChar char="•"/>
            </a:pPr>
            <a:r>
              <a:rPr lang="en-US" sz="2800" dirty="0"/>
              <a:t>Restraint requirements</a:t>
            </a:r>
            <a:endParaRPr dirty="0"/>
          </a:p>
          <a:p>
            <a:pPr marL="342900" lvl="0" indent="-342900" algn="l" rtl="0">
              <a:lnSpc>
                <a:spcPct val="100000"/>
              </a:lnSpc>
              <a:spcBef>
                <a:spcPts val="440"/>
              </a:spcBef>
              <a:spcAft>
                <a:spcPts val="0"/>
              </a:spcAft>
              <a:buSzPts val="2200"/>
              <a:buChar char="•"/>
            </a:pPr>
            <a:r>
              <a:rPr lang="en-US" sz="2800" dirty="0"/>
              <a:t>Vehicle requirements</a:t>
            </a:r>
            <a:endParaRPr dirty="0"/>
          </a:p>
          <a:p>
            <a:pPr marL="342900" lvl="0" indent="-342900" algn="l" rtl="0">
              <a:lnSpc>
                <a:spcPct val="100000"/>
              </a:lnSpc>
              <a:spcBef>
                <a:spcPts val="440"/>
              </a:spcBef>
              <a:spcAft>
                <a:spcPts val="0"/>
              </a:spcAft>
              <a:buSzPts val="2200"/>
              <a:buChar char="•"/>
            </a:pPr>
            <a:r>
              <a:rPr lang="en-US" sz="2800" dirty="0"/>
              <a:t>Definitions</a:t>
            </a:r>
            <a:endParaRPr dirty="0"/>
          </a:p>
        </p:txBody>
      </p:sp>
      <p:sp>
        <p:nvSpPr>
          <p:cNvPr id="425" name="Google Shape;425;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p>
            <a:pPr lvl="0" algn="ctr">
              <a:lnSpc>
                <a:spcPct val="100000"/>
              </a:lnSpc>
              <a:spcBef>
                <a:spcPts val="0"/>
              </a:spcBef>
              <a:buClr>
                <a:srgbClr val="0095DA"/>
              </a:buClr>
              <a:buSzPts val="4000"/>
            </a:pPr>
            <a:r>
              <a:rPr lang="en-US" dirty="0"/>
              <a:t>Laws Must Guide Safe Practices</a:t>
            </a:r>
            <a:endParaRPr dirty="0"/>
          </a:p>
        </p:txBody>
      </p:sp>
      <p:pic>
        <p:nvPicPr>
          <p:cNvPr id="426" name="Google Shape;426;p46" descr="Hammer, Books, Law, Court, Lawyer"/>
          <p:cNvPicPr preferRelativeResize="0"/>
          <p:nvPr/>
        </p:nvPicPr>
        <p:blipFill rotWithShape="1">
          <a:blip r:embed="rId3">
            <a:alphaModFix/>
          </a:blip>
          <a:srcRect/>
          <a:stretch/>
        </p:blipFill>
        <p:spPr>
          <a:xfrm>
            <a:off x="287752" y="1946062"/>
            <a:ext cx="2782357" cy="2088303"/>
          </a:xfrm>
          <a:prstGeom prst="rect">
            <a:avLst/>
          </a:prstGeom>
          <a:noFill/>
          <a:ln>
            <a:noFill/>
          </a:ln>
        </p:spPr>
      </p:pic>
      <p:sp>
        <p:nvSpPr>
          <p:cNvPr id="427" name="Google Shape;427;p46"/>
          <p:cNvSpPr txBox="1"/>
          <p:nvPr/>
        </p:nvSpPr>
        <p:spPr>
          <a:xfrm>
            <a:off x="875" y="5002613"/>
            <a:ext cx="9144000" cy="137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2800" b="1" dirty="0">
                <a:solidFill>
                  <a:srgbClr val="0095DA"/>
                </a:solidFill>
                <a:latin typeface="Calibri"/>
                <a:ea typeface="Calibri"/>
                <a:cs typeface="Calibri"/>
                <a:sym typeface="Calibri"/>
              </a:rPr>
              <a:t>In addition to requiring compliance, usage laws </a:t>
            </a:r>
            <a:endParaRPr sz="2800" b="1" dirty="0">
              <a:solidFill>
                <a:srgbClr val="0095DA"/>
              </a:solidFill>
              <a:latin typeface="Calibri"/>
              <a:ea typeface="Calibri"/>
              <a:cs typeface="Calibri"/>
              <a:sym typeface="Calibri"/>
            </a:endParaRPr>
          </a:p>
          <a:p>
            <a:pPr marL="0" marR="0" lvl="0" indent="0" algn="ctr" rtl="0">
              <a:lnSpc>
                <a:spcPct val="100000"/>
              </a:lnSpc>
              <a:spcBef>
                <a:spcPts val="0"/>
              </a:spcBef>
              <a:spcAft>
                <a:spcPts val="0"/>
              </a:spcAft>
              <a:buClr>
                <a:srgbClr val="0095DA"/>
              </a:buClr>
              <a:buSzPts val="4000"/>
              <a:buFont typeface="Calibri"/>
              <a:buNone/>
            </a:pPr>
            <a:r>
              <a:rPr lang="en-US" sz="2800" b="1" dirty="0">
                <a:solidFill>
                  <a:srgbClr val="0095DA"/>
                </a:solidFill>
                <a:latin typeface="Calibri"/>
                <a:ea typeface="Calibri"/>
                <a:cs typeface="Calibri"/>
                <a:sym typeface="Calibri"/>
              </a:rPr>
              <a:t>are a crucial part of educating road users.</a:t>
            </a:r>
            <a:endParaRPr sz="2800" b="1" dirty="0">
              <a:solidFill>
                <a:srgbClr val="0095DA"/>
              </a:solidFill>
              <a:latin typeface="Calibri"/>
              <a:ea typeface="Calibri"/>
              <a:cs typeface="Calibri"/>
              <a:sym typeface="Calibri"/>
            </a:endParaRPr>
          </a:p>
          <a:p>
            <a:pPr marL="0" marR="0" lvl="0" indent="0" algn="ctr" rtl="0">
              <a:lnSpc>
                <a:spcPct val="100000"/>
              </a:lnSpc>
              <a:spcBef>
                <a:spcPts val="0"/>
              </a:spcBef>
              <a:spcAft>
                <a:spcPts val="0"/>
              </a:spcAft>
              <a:buClr>
                <a:srgbClr val="0095DA"/>
              </a:buClr>
              <a:buSzPts val="4000"/>
              <a:buFont typeface="Calibri"/>
              <a:buNone/>
            </a:pPr>
            <a:endParaRPr sz="2800" b="1" dirty="0">
              <a:solidFill>
                <a:srgbClr val="0095DA"/>
              </a:solidFill>
              <a:latin typeface="Calibri"/>
              <a:ea typeface="Calibri"/>
              <a:cs typeface="Calibri"/>
              <a:sym typeface="Calibri"/>
            </a:endParaRPr>
          </a:p>
        </p:txBody>
      </p:sp>
      <p:sp>
        <p:nvSpPr>
          <p:cNvPr id="4" name="Footer Placeholder 3">
            <a:extLst>
              <a:ext uri="{FF2B5EF4-FFF2-40B4-BE49-F238E27FC236}">
                <a16:creationId xmlns:a16="http://schemas.microsoft.com/office/drawing/2014/main" id="{297DF15A-3DFD-9A48-9205-E307C48635AC}"/>
              </a:ext>
            </a:extLst>
          </p:cNvPr>
          <p:cNvSpPr>
            <a:spLocks noGrp="1"/>
          </p:cNvSpPr>
          <p:nvPr>
            <p:ph type="ftr" sz="quarter" idx="10"/>
          </p:nvPr>
        </p:nvSpPr>
        <p:spPr/>
        <p:txBody>
          <a:bodyPr/>
          <a:lstStyle/>
          <a:p>
            <a:r>
              <a:rPr lang="en-US" dirty="0"/>
              <a:t>Children in Automated Vehicles</a:t>
            </a:r>
          </a:p>
        </p:txBody>
      </p:sp>
      <p:sp>
        <p:nvSpPr>
          <p:cNvPr id="5" name="Slide Number Placeholder 4">
            <a:extLst>
              <a:ext uri="{FF2B5EF4-FFF2-40B4-BE49-F238E27FC236}">
                <a16:creationId xmlns:a16="http://schemas.microsoft.com/office/drawing/2014/main" id="{223DE08D-2533-DB43-B48A-1BADDBE5F7CF}"/>
              </a:ext>
            </a:extLst>
          </p:cNvPr>
          <p:cNvSpPr>
            <a:spLocks noGrp="1"/>
          </p:cNvSpPr>
          <p:nvPr>
            <p:ph type="sldNum" sz="quarter" idx="11"/>
          </p:nvPr>
        </p:nvSpPr>
        <p:spPr/>
        <p:txBody>
          <a:bodyPr/>
          <a:lstStyle/>
          <a:p>
            <a:fld id="{B8634249-BF14-6246-840A-0EE707C2739C}" type="slidenum">
              <a:rPr lang="en-US" smtClean="0"/>
              <a:pPr/>
              <a:t>35</a:t>
            </a:fld>
            <a:endParaRPr lang="en-US" dirty="0"/>
          </a:p>
        </p:txBody>
      </p:sp>
    </p:spTree>
    <p:extLst>
      <p:ext uri="{BB962C8B-B14F-4D97-AF65-F5344CB8AC3E}">
        <p14:creationId xmlns:p14="http://schemas.microsoft.com/office/powerpoint/2010/main" val="23386768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7"/>
          <p:cNvSpPr txBox="1">
            <a:spLocks noGrp="1"/>
          </p:cNvSpPr>
          <p:nvPr>
            <p:ph type="title"/>
          </p:nvPr>
        </p:nvSpPr>
        <p:spPr>
          <a:xfrm>
            <a:off x="0" y="172533"/>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Model Law for State Use</a:t>
            </a:r>
            <a:endParaRPr dirty="0"/>
          </a:p>
        </p:txBody>
      </p:sp>
      <p:sp>
        <p:nvSpPr>
          <p:cNvPr id="434" name="Google Shape;434;p47"/>
          <p:cNvSpPr txBox="1">
            <a:spLocks noGrp="1"/>
          </p:cNvSpPr>
          <p:nvPr>
            <p:ph type="body" idx="1"/>
          </p:nvPr>
        </p:nvSpPr>
        <p:spPr>
          <a:xfrm>
            <a:off x="4356100" y="1600200"/>
            <a:ext cx="4625340" cy="4525963"/>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1680"/>
              </a:spcBef>
              <a:spcAft>
                <a:spcPts val="0"/>
              </a:spcAft>
              <a:buSzPts val="2400"/>
              <a:buFont typeface="Calibri"/>
              <a:buChar char="•"/>
            </a:pPr>
            <a:r>
              <a:rPr lang="en-US" sz="2400" b="1" dirty="0">
                <a:latin typeface="+mj-lt"/>
              </a:rPr>
              <a:t>Applies to children under 13</a:t>
            </a:r>
            <a:endParaRPr sz="2400" dirty="0">
              <a:latin typeface="+mj-lt"/>
            </a:endParaRPr>
          </a:p>
          <a:p>
            <a:pPr marL="457200" marR="0" lvl="0" indent="-381000" algn="l" rtl="0">
              <a:lnSpc>
                <a:spcPct val="100000"/>
              </a:lnSpc>
              <a:spcBef>
                <a:spcPts val="1680"/>
              </a:spcBef>
              <a:spcAft>
                <a:spcPts val="0"/>
              </a:spcAft>
              <a:buSzPts val="2400"/>
              <a:buFont typeface="Calibri"/>
              <a:buChar char="•"/>
            </a:pPr>
            <a:r>
              <a:rPr lang="en-US" sz="2400" b="1" dirty="0">
                <a:latin typeface="+mj-lt"/>
              </a:rPr>
              <a:t>Requires that a responsible party be present</a:t>
            </a:r>
            <a:endParaRPr sz="2400" dirty="0">
              <a:latin typeface="+mj-lt"/>
            </a:endParaRPr>
          </a:p>
          <a:p>
            <a:pPr marL="457200" marR="0" lvl="0" indent="-381000" algn="l" rtl="0">
              <a:lnSpc>
                <a:spcPct val="100000"/>
              </a:lnSpc>
              <a:spcBef>
                <a:spcPts val="1680"/>
              </a:spcBef>
              <a:spcAft>
                <a:spcPts val="0"/>
              </a:spcAft>
              <a:buSzPts val="2400"/>
              <a:buFont typeface="Calibri"/>
              <a:buChar char="•"/>
            </a:pPr>
            <a:r>
              <a:rPr lang="en-US" sz="2400" b="1" dirty="0">
                <a:latin typeface="+mj-lt"/>
              </a:rPr>
              <a:t>Requires restraint use</a:t>
            </a:r>
            <a:endParaRPr sz="2400" dirty="0">
              <a:latin typeface="+mj-lt"/>
            </a:endParaRPr>
          </a:p>
          <a:p>
            <a:pPr marL="457200" marR="0" lvl="0" indent="-381000" algn="l" rtl="0">
              <a:lnSpc>
                <a:spcPct val="100000"/>
              </a:lnSpc>
              <a:spcBef>
                <a:spcPts val="1680"/>
              </a:spcBef>
              <a:spcAft>
                <a:spcPts val="0"/>
              </a:spcAft>
              <a:buSzPts val="2400"/>
              <a:buFont typeface="Calibri"/>
              <a:buChar char="•"/>
            </a:pPr>
            <a:r>
              <a:rPr lang="en-US" sz="2400" b="1" dirty="0">
                <a:latin typeface="+mj-lt"/>
              </a:rPr>
              <a:t>Requires technological verification of compliance</a:t>
            </a:r>
            <a:endParaRPr sz="2400" dirty="0">
              <a:latin typeface="+mj-lt"/>
            </a:endParaRPr>
          </a:p>
          <a:p>
            <a:pPr marL="457200" marR="0" lvl="0" indent="-381000" algn="l" rtl="0">
              <a:lnSpc>
                <a:spcPct val="100000"/>
              </a:lnSpc>
              <a:spcBef>
                <a:spcPts val="1680"/>
              </a:spcBef>
              <a:spcAft>
                <a:spcPts val="0"/>
              </a:spcAft>
              <a:buSzPts val="2400"/>
              <a:buFont typeface="Calibri"/>
              <a:buChar char="•"/>
            </a:pPr>
            <a:r>
              <a:rPr lang="en-US" sz="2400" b="1" dirty="0">
                <a:latin typeface="+mj-lt"/>
              </a:rPr>
              <a:t>Provides definitions for state consistency</a:t>
            </a:r>
            <a:endParaRPr sz="2400" dirty="0">
              <a:latin typeface="+mj-lt"/>
            </a:endParaRPr>
          </a:p>
          <a:p>
            <a:pPr marL="457200" marR="0" lvl="0" indent="-228600" algn="l" rtl="0">
              <a:lnSpc>
                <a:spcPct val="150000"/>
              </a:lnSpc>
              <a:spcBef>
                <a:spcPts val="480"/>
              </a:spcBef>
              <a:spcAft>
                <a:spcPts val="0"/>
              </a:spcAft>
              <a:buClr>
                <a:srgbClr val="7EB242"/>
              </a:buClr>
              <a:buSzPts val="2400"/>
              <a:buFont typeface="Calibri"/>
              <a:buNone/>
            </a:pPr>
            <a:endParaRPr sz="2400" b="1" dirty="0"/>
          </a:p>
        </p:txBody>
      </p:sp>
      <p:pic>
        <p:nvPicPr>
          <p:cNvPr id="436" name="Google Shape;436;p47"/>
          <p:cNvPicPr preferRelativeResize="0"/>
          <p:nvPr/>
        </p:nvPicPr>
        <p:blipFill>
          <a:blip r:embed="rId3"/>
          <a:srcRect/>
          <a:stretch/>
        </p:blipFill>
        <p:spPr>
          <a:xfrm>
            <a:off x="462680" y="1295400"/>
            <a:ext cx="3504402" cy="4720216"/>
          </a:xfrm>
          <a:prstGeom prst="rect">
            <a:avLst/>
          </a:prstGeom>
          <a:noFill/>
          <a:ln w="9525" cap="flat" cmpd="sng">
            <a:solidFill>
              <a:srgbClr val="FF0000"/>
            </a:solidFill>
            <a:prstDash val="solid"/>
            <a:round/>
            <a:headEnd type="none" w="sm" len="sm"/>
            <a:tailEnd type="none" w="sm" len="sm"/>
          </a:ln>
        </p:spPr>
      </p:pic>
      <p:sp>
        <p:nvSpPr>
          <p:cNvPr id="3" name="Footer Placeholder 2">
            <a:extLst>
              <a:ext uri="{FF2B5EF4-FFF2-40B4-BE49-F238E27FC236}">
                <a16:creationId xmlns:a16="http://schemas.microsoft.com/office/drawing/2014/main" id="{9D721C06-46EB-F148-AB85-345BD044C173}"/>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7FA72095-64E3-2447-9A9E-2E9B4BA60CDF}"/>
              </a:ext>
            </a:extLst>
          </p:cNvPr>
          <p:cNvSpPr>
            <a:spLocks noGrp="1"/>
          </p:cNvSpPr>
          <p:nvPr>
            <p:ph type="sldNum" sz="quarter" idx="11"/>
          </p:nvPr>
        </p:nvSpPr>
        <p:spPr/>
        <p:txBody>
          <a:bodyPr/>
          <a:lstStyle/>
          <a:p>
            <a:fld id="{B8634249-BF14-6246-840A-0EE707C2739C}" type="slidenum">
              <a:rPr lang="en-US" smtClean="0"/>
              <a:pPr/>
              <a:t>36</a:t>
            </a:fld>
            <a:endParaRPr lang="en-US" dirty="0"/>
          </a:p>
        </p:txBody>
      </p:sp>
    </p:spTree>
    <p:extLst>
      <p:ext uri="{BB962C8B-B14F-4D97-AF65-F5344CB8AC3E}">
        <p14:creationId xmlns:p14="http://schemas.microsoft.com/office/powerpoint/2010/main" val="1340316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2" name="Title 1">
            <a:extLst>
              <a:ext uri="{FF2B5EF4-FFF2-40B4-BE49-F238E27FC236}">
                <a16:creationId xmlns:a16="http://schemas.microsoft.com/office/drawing/2014/main" id="{53FD5F68-AD0B-5740-8CB1-BF3A1C4C0D3D}"/>
              </a:ext>
            </a:extLst>
          </p:cNvPr>
          <p:cNvSpPr>
            <a:spLocks noGrp="1"/>
          </p:cNvSpPr>
          <p:nvPr>
            <p:ph type="title"/>
          </p:nvPr>
        </p:nvSpPr>
        <p:spPr>
          <a:xfrm>
            <a:off x="623888" y="1219200"/>
            <a:ext cx="7886700" cy="2852737"/>
          </a:xfrm>
        </p:spPr>
        <p:txBody>
          <a:bodyPr/>
          <a:lstStyle/>
          <a:p>
            <a:r>
              <a:rPr lang="en-US" dirty="0"/>
              <a:t>Design &amp; Regulatory Considerations</a:t>
            </a:r>
          </a:p>
        </p:txBody>
      </p:sp>
      <p:sp>
        <p:nvSpPr>
          <p:cNvPr id="3" name="Footer Placeholder 2">
            <a:extLst>
              <a:ext uri="{FF2B5EF4-FFF2-40B4-BE49-F238E27FC236}">
                <a16:creationId xmlns:a16="http://schemas.microsoft.com/office/drawing/2014/main" id="{AFA3987D-1D6E-EC47-9120-BDE0D0B8BA18}"/>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5A1DB1F5-60B7-4C48-B5D5-119744398739}"/>
              </a:ext>
            </a:extLst>
          </p:cNvPr>
          <p:cNvSpPr>
            <a:spLocks noGrp="1"/>
          </p:cNvSpPr>
          <p:nvPr>
            <p:ph type="sldNum" sz="quarter" idx="11"/>
          </p:nvPr>
        </p:nvSpPr>
        <p:spPr/>
        <p:txBody>
          <a:bodyPr/>
          <a:lstStyle/>
          <a:p>
            <a:fld id="{B8634249-BF14-6246-840A-0EE707C2739C}" type="slidenum">
              <a:rPr lang="en-US" smtClean="0"/>
              <a:pPr/>
              <a:t>37</a:t>
            </a:fld>
            <a:endParaRPr lang="en-US" dirty="0"/>
          </a:p>
        </p:txBody>
      </p:sp>
    </p:spTree>
    <p:extLst>
      <p:ext uri="{BB962C8B-B14F-4D97-AF65-F5344CB8AC3E}">
        <p14:creationId xmlns:p14="http://schemas.microsoft.com/office/powerpoint/2010/main" val="214764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9"/>
          <p:cNvSpPr txBox="1">
            <a:spLocks noGrp="1"/>
          </p:cNvSpPr>
          <p:nvPr>
            <p:ph type="title"/>
          </p:nvPr>
        </p:nvSpPr>
        <p:spPr>
          <a:xfrm>
            <a:off x="173736" y="200543"/>
            <a:ext cx="8741664" cy="132556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Safe Kids Worldwide’s AV Efforts</a:t>
            </a:r>
            <a:endParaRPr dirty="0"/>
          </a:p>
        </p:txBody>
      </p:sp>
      <p:grpSp>
        <p:nvGrpSpPr>
          <p:cNvPr id="474" name="Google Shape;474;p49"/>
          <p:cNvGrpSpPr/>
          <p:nvPr/>
        </p:nvGrpSpPr>
        <p:grpSpPr>
          <a:xfrm>
            <a:off x="377583" y="2254317"/>
            <a:ext cx="8936538" cy="3487512"/>
            <a:chOff x="377583" y="2254317"/>
            <a:chExt cx="8936538" cy="3487512"/>
          </a:xfrm>
        </p:grpSpPr>
        <p:cxnSp>
          <p:nvCxnSpPr>
            <p:cNvPr id="475" name="Google Shape;475;p49"/>
            <p:cNvCxnSpPr/>
            <p:nvPr/>
          </p:nvCxnSpPr>
          <p:spPr>
            <a:xfrm>
              <a:off x="418293" y="4001294"/>
              <a:ext cx="7886700" cy="0"/>
            </a:xfrm>
            <a:prstGeom prst="straightConnector1">
              <a:avLst/>
            </a:prstGeom>
            <a:solidFill>
              <a:schemeClr val="lt1">
                <a:alpha val="89411"/>
              </a:schemeClr>
            </a:solidFill>
            <a:ln w="19050" cap="flat" cmpd="sng">
              <a:solidFill>
                <a:srgbClr val="BF504D"/>
              </a:solidFill>
              <a:prstDash val="solid"/>
              <a:round/>
              <a:headEnd type="none" w="sm" len="sm"/>
              <a:tailEnd type="triangle" w="lg" len="lg"/>
            </a:ln>
          </p:spPr>
        </p:cxnSp>
        <p:sp>
          <p:nvSpPr>
            <p:cNvPr id="476" name="Google Shape;476;p49"/>
            <p:cNvSpPr/>
            <p:nvPr/>
          </p:nvSpPr>
          <p:spPr>
            <a:xfrm rot="8100000">
              <a:off x="377583" y="2331722"/>
              <a:ext cx="310611" cy="310611"/>
            </a:xfrm>
            <a:prstGeom prst="teardrop">
              <a:avLst>
                <a:gd name="adj" fmla="val 115000"/>
              </a:avLst>
            </a:prstGeom>
            <a:solidFill>
              <a:srgbClr val="BF504D"/>
            </a:solidFill>
            <a:ln w="25400" cap="flat" cmpd="sng">
              <a:solidFill>
                <a:srgbClr val="BF50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7" name="Google Shape;477;p49"/>
            <p:cNvSpPr/>
            <p:nvPr/>
          </p:nvSpPr>
          <p:spPr>
            <a:xfrm>
              <a:off x="412090" y="2366228"/>
              <a:ext cx="241598" cy="241598"/>
            </a:xfrm>
            <a:prstGeom prst="ellipse">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8" name="Google Shape;478;p49"/>
            <p:cNvSpPr/>
            <p:nvPr/>
          </p:nvSpPr>
          <p:spPr>
            <a:xfrm>
              <a:off x="859850" y="2713297"/>
              <a:ext cx="1821103" cy="12879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79" name="Google Shape;479;p49"/>
            <p:cNvSpPr txBox="1"/>
            <p:nvPr/>
          </p:nvSpPr>
          <p:spPr>
            <a:xfrm>
              <a:off x="846021" y="2751878"/>
              <a:ext cx="1821103" cy="1287996"/>
            </a:xfrm>
            <a:prstGeom prst="rect">
              <a:avLst/>
            </a:prstGeom>
            <a:noFill/>
            <a:ln>
              <a:noFill/>
            </a:ln>
          </p:spPr>
          <p:txBody>
            <a:bodyPr spcFirstLastPara="1" wrap="square" lIns="0" tIns="69850" rIns="69850" bIns="104775" anchor="t"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Recognizes no kids in AV media</a:t>
              </a:r>
              <a:endParaRPr sz="1400" b="0" i="0" u="none" strike="noStrike" cap="none" dirty="0">
                <a:solidFill>
                  <a:srgbClr val="000000"/>
                </a:solidFill>
                <a:latin typeface="Arial"/>
                <a:ea typeface="Arial"/>
                <a:cs typeface="Arial"/>
                <a:sym typeface="Arial"/>
              </a:endParaRPr>
            </a:p>
          </p:txBody>
        </p:sp>
        <p:sp>
          <p:nvSpPr>
            <p:cNvPr id="480" name="Google Shape;480;p49"/>
            <p:cNvSpPr/>
            <p:nvPr/>
          </p:nvSpPr>
          <p:spPr>
            <a:xfrm>
              <a:off x="752525" y="2260758"/>
              <a:ext cx="1821103" cy="4525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1" name="Google Shape;481;p49"/>
            <p:cNvSpPr txBox="1"/>
            <p:nvPr/>
          </p:nvSpPr>
          <p:spPr>
            <a:xfrm>
              <a:off x="752525" y="2260758"/>
              <a:ext cx="1821103" cy="452539"/>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1" i="0" u="none" strike="noStrike" cap="none" dirty="0">
                  <a:solidFill>
                    <a:schemeClr val="dk1"/>
                  </a:solidFill>
                  <a:latin typeface="Calibri"/>
                  <a:ea typeface="Calibri"/>
                  <a:cs typeface="Calibri"/>
                  <a:sym typeface="Calibri"/>
                </a:rPr>
                <a:t>2015</a:t>
              </a:r>
              <a:endParaRPr sz="1400" b="0" i="0" u="none" strike="noStrike" cap="none" dirty="0">
                <a:solidFill>
                  <a:srgbClr val="000000"/>
                </a:solidFill>
                <a:latin typeface="Arial"/>
                <a:ea typeface="Arial"/>
                <a:cs typeface="Arial"/>
                <a:sym typeface="Arial"/>
              </a:endParaRPr>
            </a:p>
          </p:txBody>
        </p:sp>
        <p:cxnSp>
          <p:nvCxnSpPr>
            <p:cNvPr id="482" name="Google Shape;482;p49"/>
            <p:cNvCxnSpPr/>
            <p:nvPr/>
          </p:nvCxnSpPr>
          <p:spPr>
            <a:xfrm>
              <a:off x="532889" y="2713297"/>
              <a:ext cx="0" cy="1287996"/>
            </a:xfrm>
            <a:prstGeom prst="straightConnector1">
              <a:avLst/>
            </a:prstGeom>
            <a:noFill/>
            <a:ln w="12700" cap="flat" cmpd="sng">
              <a:solidFill>
                <a:srgbClr val="BF504D"/>
              </a:solidFill>
              <a:prstDash val="dash"/>
              <a:round/>
              <a:headEnd type="none" w="sm" len="sm"/>
              <a:tailEnd type="none" w="sm" len="sm"/>
            </a:ln>
          </p:spPr>
        </p:cxnSp>
        <p:sp>
          <p:nvSpPr>
            <p:cNvPr id="483" name="Google Shape;483;p49"/>
            <p:cNvSpPr/>
            <p:nvPr/>
          </p:nvSpPr>
          <p:spPr>
            <a:xfrm>
              <a:off x="478524" y="3960565"/>
              <a:ext cx="79068" cy="81457"/>
            </a:xfrm>
            <a:prstGeom prst="ellipse">
              <a:avLst/>
            </a:prstGeom>
            <a:solidFill>
              <a:srgbClr val="BF50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4" name="Google Shape;484;p49"/>
            <p:cNvSpPr/>
            <p:nvPr/>
          </p:nvSpPr>
          <p:spPr>
            <a:xfrm rot="-2700000">
              <a:off x="1480469" y="5360253"/>
              <a:ext cx="310611" cy="310611"/>
            </a:xfrm>
            <a:prstGeom prst="teardrop">
              <a:avLst>
                <a:gd name="adj" fmla="val 115000"/>
              </a:avLst>
            </a:prstGeom>
            <a:solidFill>
              <a:srgbClr val="BD6D4F"/>
            </a:solidFill>
            <a:ln w="25400" cap="flat" cmpd="sng">
              <a:solidFill>
                <a:srgbClr val="BD6D4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5" name="Google Shape;485;p49"/>
            <p:cNvSpPr/>
            <p:nvPr/>
          </p:nvSpPr>
          <p:spPr>
            <a:xfrm>
              <a:off x="1514975" y="5394760"/>
              <a:ext cx="241598" cy="241598"/>
            </a:xfrm>
            <a:prstGeom prst="ellipse">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6" name="Google Shape;486;p49"/>
            <p:cNvSpPr/>
            <p:nvPr/>
          </p:nvSpPr>
          <p:spPr>
            <a:xfrm>
              <a:off x="1855410" y="4001294"/>
              <a:ext cx="1821103" cy="12879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7" name="Google Shape;487;p49"/>
            <p:cNvSpPr txBox="1"/>
            <p:nvPr/>
          </p:nvSpPr>
          <p:spPr>
            <a:xfrm>
              <a:off x="1877726" y="3814422"/>
              <a:ext cx="1821103" cy="1287996"/>
            </a:xfrm>
            <a:prstGeom prst="rect">
              <a:avLst/>
            </a:prstGeom>
            <a:noFill/>
            <a:ln>
              <a:noFill/>
            </a:ln>
          </p:spPr>
          <p:txBody>
            <a:bodyPr spcFirstLastPara="1" wrap="square" lIns="0" tIns="104775" rIns="0" bIns="69850" anchor="b"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Questions how kids in AV are to be safe: research, design, development, testing and marketing</a:t>
              </a:r>
              <a:endParaRPr sz="1400" b="0" i="0" u="none" strike="noStrike" cap="none" dirty="0">
                <a:solidFill>
                  <a:srgbClr val="000000"/>
                </a:solidFill>
                <a:latin typeface="Arial"/>
                <a:ea typeface="Arial"/>
                <a:cs typeface="Arial"/>
                <a:sym typeface="Arial"/>
              </a:endParaRPr>
            </a:p>
          </p:txBody>
        </p:sp>
        <p:sp>
          <p:nvSpPr>
            <p:cNvPr id="488" name="Google Shape;488;p49"/>
            <p:cNvSpPr/>
            <p:nvPr/>
          </p:nvSpPr>
          <p:spPr>
            <a:xfrm>
              <a:off x="1855410" y="5289290"/>
              <a:ext cx="1821103" cy="4525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89" name="Google Shape;489;p49"/>
            <p:cNvSpPr txBox="1"/>
            <p:nvPr/>
          </p:nvSpPr>
          <p:spPr>
            <a:xfrm>
              <a:off x="1855410" y="5289290"/>
              <a:ext cx="1821103" cy="452539"/>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1" i="0" u="none" strike="noStrike" cap="none" dirty="0">
                  <a:solidFill>
                    <a:schemeClr val="dk1"/>
                  </a:solidFill>
                  <a:latin typeface="Calibri"/>
                  <a:ea typeface="Calibri"/>
                  <a:cs typeface="Calibri"/>
                  <a:sym typeface="Calibri"/>
                </a:rPr>
                <a:t>2016</a:t>
              </a:r>
              <a:endParaRPr sz="1400" b="0" i="0" u="none" strike="noStrike" cap="none" dirty="0">
                <a:solidFill>
                  <a:srgbClr val="000000"/>
                </a:solidFill>
                <a:latin typeface="Arial"/>
                <a:ea typeface="Arial"/>
                <a:cs typeface="Arial"/>
                <a:sym typeface="Arial"/>
              </a:endParaRPr>
            </a:p>
          </p:txBody>
        </p:sp>
        <p:cxnSp>
          <p:nvCxnSpPr>
            <p:cNvPr id="490" name="Google Shape;490;p49"/>
            <p:cNvCxnSpPr/>
            <p:nvPr/>
          </p:nvCxnSpPr>
          <p:spPr>
            <a:xfrm>
              <a:off x="1635775" y="4001294"/>
              <a:ext cx="0" cy="1287996"/>
            </a:xfrm>
            <a:prstGeom prst="straightConnector1">
              <a:avLst/>
            </a:prstGeom>
            <a:noFill/>
            <a:ln w="12700" cap="flat" cmpd="sng">
              <a:solidFill>
                <a:srgbClr val="BD6D4F"/>
              </a:solidFill>
              <a:prstDash val="dash"/>
              <a:round/>
              <a:headEnd type="none" w="sm" len="sm"/>
              <a:tailEnd type="none" w="sm" len="sm"/>
            </a:ln>
          </p:spPr>
        </p:cxnSp>
        <p:sp>
          <p:nvSpPr>
            <p:cNvPr id="491" name="Google Shape;491;p49"/>
            <p:cNvSpPr/>
            <p:nvPr/>
          </p:nvSpPr>
          <p:spPr>
            <a:xfrm>
              <a:off x="1602875" y="3960565"/>
              <a:ext cx="79068" cy="81457"/>
            </a:xfrm>
            <a:prstGeom prst="ellipse">
              <a:avLst/>
            </a:prstGeom>
            <a:solidFill>
              <a:srgbClr val="BD6D4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2" name="Google Shape;492;p49"/>
            <p:cNvSpPr/>
            <p:nvPr/>
          </p:nvSpPr>
          <p:spPr>
            <a:xfrm rot="8100000">
              <a:off x="2518960" y="2331722"/>
              <a:ext cx="310611" cy="310611"/>
            </a:xfrm>
            <a:prstGeom prst="teardrop">
              <a:avLst>
                <a:gd name="adj" fmla="val 115000"/>
              </a:avLst>
            </a:prstGeom>
            <a:solidFill>
              <a:srgbClr val="BC8B51"/>
            </a:solidFill>
            <a:ln w="25400" cap="flat" cmpd="sng">
              <a:solidFill>
                <a:srgbClr val="BC8B5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3" name="Google Shape;493;p49"/>
            <p:cNvSpPr/>
            <p:nvPr/>
          </p:nvSpPr>
          <p:spPr>
            <a:xfrm>
              <a:off x="2553466" y="2366228"/>
              <a:ext cx="241598" cy="241598"/>
            </a:xfrm>
            <a:prstGeom prst="ellipse">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4" name="Google Shape;494;p49"/>
            <p:cNvSpPr/>
            <p:nvPr/>
          </p:nvSpPr>
          <p:spPr>
            <a:xfrm>
              <a:off x="3001226" y="2713297"/>
              <a:ext cx="1821103" cy="12879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5" name="Google Shape;495;p49"/>
            <p:cNvSpPr txBox="1"/>
            <p:nvPr/>
          </p:nvSpPr>
          <p:spPr>
            <a:xfrm>
              <a:off x="3001226" y="2713297"/>
              <a:ext cx="1821103" cy="1287996"/>
            </a:xfrm>
            <a:prstGeom prst="rect">
              <a:avLst/>
            </a:prstGeom>
            <a:noFill/>
            <a:ln>
              <a:noFill/>
            </a:ln>
          </p:spPr>
          <p:txBody>
            <a:bodyPr spcFirstLastPara="1" wrap="square" lIns="0" tIns="69850" rIns="69850" bIns="104775" anchor="t"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Develops expert Panel to set guidance and best practice; GM provides seed money</a:t>
              </a:r>
              <a:endParaRPr sz="1400" b="0" i="0" u="none" strike="noStrike" cap="none" dirty="0">
                <a:solidFill>
                  <a:srgbClr val="000000"/>
                </a:solidFill>
                <a:latin typeface="Arial"/>
                <a:ea typeface="Arial"/>
                <a:cs typeface="Arial"/>
                <a:sym typeface="Arial"/>
              </a:endParaRPr>
            </a:p>
          </p:txBody>
        </p:sp>
        <p:sp>
          <p:nvSpPr>
            <p:cNvPr id="496" name="Google Shape;496;p49"/>
            <p:cNvSpPr/>
            <p:nvPr/>
          </p:nvSpPr>
          <p:spPr>
            <a:xfrm>
              <a:off x="2893901" y="2260758"/>
              <a:ext cx="1821103" cy="4525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497" name="Google Shape;497;p49"/>
            <p:cNvSpPr txBox="1"/>
            <p:nvPr/>
          </p:nvSpPr>
          <p:spPr>
            <a:xfrm>
              <a:off x="2893901" y="2260758"/>
              <a:ext cx="1821103" cy="452539"/>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1" i="0" u="none" strike="noStrike" cap="none" dirty="0">
                  <a:solidFill>
                    <a:schemeClr val="dk1"/>
                  </a:solidFill>
                  <a:latin typeface="Calibri"/>
                  <a:ea typeface="Calibri"/>
                  <a:cs typeface="Calibri"/>
                  <a:sym typeface="Calibri"/>
                </a:rPr>
                <a:t>2017</a:t>
              </a:r>
              <a:endParaRPr sz="1400" b="0" i="0" u="none" strike="noStrike" cap="none" dirty="0">
                <a:solidFill>
                  <a:srgbClr val="000000"/>
                </a:solidFill>
                <a:latin typeface="Arial"/>
                <a:ea typeface="Arial"/>
                <a:cs typeface="Arial"/>
                <a:sym typeface="Arial"/>
              </a:endParaRPr>
            </a:p>
          </p:txBody>
        </p:sp>
        <p:cxnSp>
          <p:nvCxnSpPr>
            <p:cNvPr id="498" name="Google Shape;498;p49"/>
            <p:cNvCxnSpPr/>
            <p:nvPr/>
          </p:nvCxnSpPr>
          <p:spPr>
            <a:xfrm>
              <a:off x="2674265" y="2713297"/>
              <a:ext cx="0" cy="1287996"/>
            </a:xfrm>
            <a:prstGeom prst="straightConnector1">
              <a:avLst/>
            </a:prstGeom>
            <a:noFill/>
            <a:ln w="12700" cap="flat" cmpd="sng">
              <a:solidFill>
                <a:srgbClr val="BC8B51"/>
              </a:solidFill>
              <a:prstDash val="dash"/>
              <a:round/>
              <a:headEnd type="none" w="sm" len="sm"/>
              <a:tailEnd type="none" w="sm" len="sm"/>
            </a:ln>
          </p:spPr>
        </p:cxnSp>
        <p:sp>
          <p:nvSpPr>
            <p:cNvPr id="499" name="Google Shape;499;p49"/>
            <p:cNvSpPr/>
            <p:nvPr/>
          </p:nvSpPr>
          <p:spPr>
            <a:xfrm>
              <a:off x="2645658" y="3960565"/>
              <a:ext cx="79068" cy="81457"/>
            </a:xfrm>
            <a:prstGeom prst="ellipse">
              <a:avLst/>
            </a:prstGeom>
            <a:solidFill>
              <a:srgbClr val="BC8B5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0" name="Google Shape;500;p49"/>
            <p:cNvSpPr/>
            <p:nvPr/>
          </p:nvSpPr>
          <p:spPr>
            <a:xfrm rot="-2700000">
              <a:off x="3729170" y="5360253"/>
              <a:ext cx="310611" cy="310611"/>
            </a:xfrm>
            <a:prstGeom prst="teardrop">
              <a:avLst>
                <a:gd name="adj" fmla="val 115000"/>
              </a:avLst>
            </a:prstGeom>
            <a:solidFill>
              <a:srgbClr val="BBA754"/>
            </a:solidFill>
            <a:ln w="25400" cap="flat" cmpd="sng">
              <a:solidFill>
                <a:srgbClr val="BBA75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1" name="Google Shape;501;p49"/>
            <p:cNvSpPr/>
            <p:nvPr/>
          </p:nvSpPr>
          <p:spPr>
            <a:xfrm>
              <a:off x="3763677" y="5394760"/>
              <a:ext cx="241598" cy="241598"/>
            </a:xfrm>
            <a:prstGeom prst="ellipse">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2" name="Google Shape;502;p49"/>
            <p:cNvSpPr/>
            <p:nvPr/>
          </p:nvSpPr>
          <p:spPr>
            <a:xfrm>
              <a:off x="4104111" y="4001294"/>
              <a:ext cx="1821103" cy="12879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3" name="Google Shape;503;p49"/>
            <p:cNvSpPr txBox="1"/>
            <p:nvPr/>
          </p:nvSpPr>
          <p:spPr>
            <a:xfrm>
              <a:off x="4104012" y="3941685"/>
              <a:ext cx="1821103" cy="1287996"/>
            </a:xfrm>
            <a:prstGeom prst="rect">
              <a:avLst/>
            </a:prstGeom>
            <a:noFill/>
            <a:ln>
              <a:noFill/>
            </a:ln>
          </p:spPr>
          <p:txBody>
            <a:bodyPr spcFirstLastPara="1" wrap="square" lIns="0" tIns="104775" rIns="0" bIns="69850" anchor="b"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Convenes Blue Ribbon Panel of high level child and traffic safety experts; report has 5 Calls to Action and 8 Recommendations</a:t>
              </a:r>
              <a:endParaRPr sz="1400" b="0" i="0" u="none" strike="noStrike" cap="none" dirty="0">
                <a:solidFill>
                  <a:srgbClr val="000000"/>
                </a:solidFill>
                <a:latin typeface="Arial"/>
                <a:ea typeface="Arial"/>
                <a:cs typeface="Arial"/>
                <a:sym typeface="Arial"/>
              </a:endParaRPr>
            </a:p>
          </p:txBody>
        </p:sp>
        <p:sp>
          <p:nvSpPr>
            <p:cNvPr id="504" name="Google Shape;504;p49"/>
            <p:cNvSpPr/>
            <p:nvPr/>
          </p:nvSpPr>
          <p:spPr>
            <a:xfrm>
              <a:off x="4104111" y="5289290"/>
              <a:ext cx="1821103" cy="4525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5" name="Google Shape;505;p49"/>
            <p:cNvSpPr txBox="1"/>
            <p:nvPr/>
          </p:nvSpPr>
          <p:spPr>
            <a:xfrm>
              <a:off x="4104111" y="5289290"/>
              <a:ext cx="1821103" cy="452539"/>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1" i="0" u="none" strike="noStrike" cap="none" dirty="0">
                  <a:solidFill>
                    <a:schemeClr val="dk1"/>
                  </a:solidFill>
                  <a:latin typeface="Calibri"/>
                  <a:ea typeface="Calibri"/>
                  <a:cs typeface="Calibri"/>
                  <a:sym typeface="Calibri"/>
                </a:rPr>
                <a:t>2018</a:t>
              </a:r>
              <a:endParaRPr sz="1400" b="0" i="0" u="none" strike="noStrike" cap="none" dirty="0">
                <a:solidFill>
                  <a:srgbClr val="000000"/>
                </a:solidFill>
                <a:latin typeface="Arial"/>
                <a:ea typeface="Arial"/>
                <a:cs typeface="Arial"/>
                <a:sym typeface="Arial"/>
              </a:endParaRPr>
            </a:p>
          </p:txBody>
        </p:sp>
        <p:cxnSp>
          <p:nvCxnSpPr>
            <p:cNvPr id="506" name="Google Shape;506;p49"/>
            <p:cNvCxnSpPr/>
            <p:nvPr/>
          </p:nvCxnSpPr>
          <p:spPr>
            <a:xfrm>
              <a:off x="3884476" y="4001294"/>
              <a:ext cx="0" cy="1287996"/>
            </a:xfrm>
            <a:prstGeom prst="straightConnector1">
              <a:avLst/>
            </a:prstGeom>
            <a:noFill/>
            <a:ln w="12700" cap="flat" cmpd="sng">
              <a:solidFill>
                <a:srgbClr val="BBA754"/>
              </a:solidFill>
              <a:prstDash val="dash"/>
              <a:round/>
              <a:headEnd type="none" w="sm" len="sm"/>
              <a:tailEnd type="none" w="sm" len="sm"/>
            </a:ln>
          </p:spPr>
        </p:cxnSp>
        <p:sp>
          <p:nvSpPr>
            <p:cNvPr id="507" name="Google Shape;507;p49"/>
            <p:cNvSpPr/>
            <p:nvPr/>
          </p:nvSpPr>
          <p:spPr>
            <a:xfrm>
              <a:off x="3830111" y="3960565"/>
              <a:ext cx="79068" cy="81457"/>
            </a:xfrm>
            <a:prstGeom prst="ellipse">
              <a:avLst/>
            </a:prstGeom>
            <a:solidFill>
              <a:srgbClr val="BBA75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8" name="Google Shape;508;p49"/>
            <p:cNvSpPr/>
            <p:nvPr/>
          </p:nvSpPr>
          <p:spPr>
            <a:xfrm rot="8100000">
              <a:off x="4767661" y="2331722"/>
              <a:ext cx="310611" cy="310611"/>
            </a:xfrm>
            <a:prstGeom prst="teardrop">
              <a:avLst>
                <a:gd name="adj" fmla="val 115000"/>
              </a:avLst>
            </a:prstGeom>
            <a:solidFill>
              <a:srgbClr val="B4BA55"/>
            </a:solidFill>
            <a:ln w="25400" cap="flat" cmpd="sng">
              <a:solidFill>
                <a:srgbClr val="B4BA5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09" name="Google Shape;509;p49"/>
            <p:cNvSpPr/>
            <p:nvPr/>
          </p:nvSpPr>
          <p:spPr>
            <a:xfrm>
              <a:off x="4802167" y="2366228"/>
              <a:ext cx="241598" cy="241598"/>
            </a:xfrm>
            <a:prstGeom prst="ellipse">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0" name="Google Shape;510;p49"/>
            <p:cNvSpPr/>
            <p:nvPr/>
          </p:nvSpPr>
          <p:spPr>
            <a:xfrm>
              <a:off x="5249927" y="2713297"/>
              <a:ext cx="1821103" cy="12879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1" name="Google Shape;511;p49"/>
            <p:cNvSpPr txBox="1"/>
            <p:nvPr/>
          </p:nvSpPr>
          <p:spPr>
            <a:xfrm>
              <a:off x="5249927" y="2713297"/>
              <a:ext cx="1821103" cy="1287996"/>
            </a:xfrm>
            <a:prstGeom prst="rect">
              <a:avLst/>
            </a:prstGeom>
            <a:noFill/>
            <a:ln>
              <a:noFill/>
            </a:ln>
          </p:spPr>
          <p:txBody>
            <a:bodyPr spcFirstLastPara="1" wrap="square" lIns="0" tIns="69850" rIns="69850" bIns="104775" anchor="t"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Launches  Consortium to develop GUIDANCE per Panel recommendations (18 month)</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85"/>
                </a:spcBef>
                <a:spcAft>
                  <a:spcPts val="0"/>
                </a:spcAft>
                <a:buClr>
                  <a:schemeClr val="dk1"/>
                </a:buClr>
                <a:buSzPts val="1100"/>
                <a:buFont typeface="Calibri"/>
                <a:buNone/>
              </a:pPr>
              <a:endParaRPr sz="1100" b="0" i="0" u="none" strike="noStrike" cap="none" dirty="0">
                <a:solidFill>
                  <a:schemeClr val="dk1"/>
                </a:solidFill>
                <a:latin typeface="Calibri"/>
                <a:ea typeface="Calibri"/>
                <a:cs typeface="Calibri"/>
                <a:sym typeface="Calibri"/>
              </a:endParaRPr>
            </a:p>
            <a:p>
              <a:pPr marL="0" marR="0" lvl="0" indent="0" algn="l" rtl="0">
                <a:lnSpc>
                  <a:spcPct val="90000"/>
                </a:lnSpc>
                <a:spcBef>
                  <a:spcPts val="385"/>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Launch Kids in AVs Interest Group</a:t>
              </a:r>
              <a:endParaRPr sz="1400" b="0" i="0" u="none" strike="noStrike" cap="none" dirty="0">
                <a:solidFill>
                  <a:srgbClr val="000000"/>
                </a:solidFill>
                <a:latin typeface="Arial"/>
                <a:ea typeface="Arial"/>
                <a:cs typeface="Arial"/>
                <a:sym typeface="Arial"/>
              </a:endParaRPr>
            </a:p>
          </p:txBody>
        </p:sp>
        <p:sp>
          <p:nvSpPr>
            <p:cNvPr id="512" name="Google Shape;512;p49"/>
            <p:cNvSpPr/>
            <p:nvPr/>
          </p:nvSpPr>
          <p:spPr>
            <a:xfrm>
              <a:off x="5142602" y="2260758"/>
              <a:ext cx="1821103" cy="4525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3" name="Google Shape;513;p49"/>
            <p:cNvSpPr txBox="1"/>
            <p:nvPr/>
          </p:nvSpPr>
          <p:spPr>
            <a:xfrm>
              <a:off x="5142602" y="2260758"/>
              <a:ext cx="1821103" cy="452539"/>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1" i="0" u="none" strike="noStrike" cap="none" dirty="0">
                  <a:solidFill>
                    <a:schemeClr val="dk1"/>
                  </a:solidFill>
                  <a:latin typeface="Calibri"/>
                  <a:ea typeface="Calibri"/>
                  <a:cs typeface="Calibri"/>
                  <a:sym typeface="Calibri"/>
                </a:rPr>
                <a:t>2019</a:t>
              </a:r>
              <a:endParaRPr sz="1400" b="0" i="0" u="none" strike="noStrike" cap="none" dirty="0">
                <a:solidFill>
                  <a:srgbClr val="000000"/>
                </a:solidFill>
                <a:latin typeface="Arial"/>
                <a:ea typeface="Arial"/>
                <a:cs typeface="Arial"/>
                <a:sym typeface="Arial"/>
              </a:endParaRPr>
            </a:p>
          </p:txBody>
        </p:sp>
        <p:cxnSp>
          <p:nvCxnSpPr>
            <p:cNvPr id="514" name="Google Shape;514;p49"/>
            <p:cNvCxnSpPr/>
            <p:nvPr/>
          </p:nvCxnSpPr>
          <p:spPr>
            <a:xfrm>
              <a:off x="4922967" y="2713297"/>
              <a:ext cx="0" cy="1287996"/>
            </a:xfrm>
            <a:prstGeom prst="straightConnector1">
              <a:avLst/>
            </a:prstGeom>
            <a:noFill/>
            <a:ln w="12700" cap="flat" cmpd="sng">
              <a:solidFill>
                <a:srgbClr val="B4BA55"/>
              </a:solidFill>
              <a:prstDash val="dash"/>
              <a:round/>
              <a:headEnd type="none" w="sm" len="sm"/>
              <a:tailEnd type="none" w="sm" len="sm"/>
            </a:ln>
          </p:spPr>
        </p:cxnSp>
        <p:sp>
          <p:nvSpPr>
            <p:cNvPr id="515" name="Google Shape;515;p49"/>
            <p:cNvSpPr/>
            <p:nvPr/>
          </p:nvSpPr>
          <p:spPr>
            <a:xfrm>
              <a:off x="4898653" y="3960565"/>
              <a:ext cx="79068" cy="81457"/>
            </a:xfrm>
            <a:prstGeom prst="ellipse">
              <a:avLst/>
            </a:prstGeom>
            <a:solidFill>
              <a:srgbClr val="B4BA5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6" name="Google Shape;516;p49"/>
            <p:cNvSpPr/>
            <p:nvPr/>
          </p:nvSpPr>
          <p:spPr>
            <a:xfrm rot="-2700000">
              <a:off x="5977872" y="5360253"/>
              <a:ext cx="310611" cy="310611"/>
            </a:xfrm>
            <a:prstGeom prst="teardrop">
              <a:avLst>
                <a:gd name="adj" fmla="val 115000"/>
              </a:avLst>
            </a:prstGeom>
            <a:solidFill>
              <a:srgbClr val="99B958"/>
            </a:solidFill>
            <a:ln w="25400" cap="flat" cmpd="sng">
              <a:solidFill>
                <a:srgbClr val="99B95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7" name="Google Shape;517;p49"/>
            <p:cNvSpPr/>
            <p:nvPr/>
          </p:nvSpPr>
          <p:spPr>
            <a:xfrm>
              <a:off x="6012378" y="5394760"/>
              <a:ext cx="241598" cy="241598"/>
            </a:xfrm>
            <a:prstGeom prst="ellipse">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8" name="Google Shape;518;p49"/>
            <p:cNvSpPr/>
            <p:nvPr/>
          </p:nvSpPr>
          <p:spPr>
            <a:xfrm>
              <a:off x="6352813" y="4001294"/>
              <a:ext cx="1821103" cy="12879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19" name="Google Shape;519;p49"/>
            <p:cNvSpPr txBox="1"/>
            <p:nvPr/>
          </p:nvSpPr>
          <p:spPr>
            <a:xfrm>
              <a:off x="6352813" y="3876663"/>
              <a:ext cx="1821103" cy="1287996"/>
            </a:xfrm>
            <a:prstGeom prst="rect">
              <a:avLst/>
            </a:prstGeom>
            <a:noFill/>
            <a:ln>
              <a:noFill/>
            </a:ln>
          </p:spPr>
          <p:txBody>
            <a:bodyPr spcFirstLastPara="1" wrap="square" lIns="0" tIns="104775" rIns="0" bIns="69850" anchor="b"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Progress from WGs</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85"/>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Activate Kids in AVs Interest Group surveys/communication</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385"/>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COVID-19 Effects</a:t>
              </a:r>
              <a:endParaRPr sz="1400" b="0" i="0" u="none" strike="noStrike" cap="none" dirty="0">
                <a:solidFill>
                  <a:srgbClr val="000000"/>
                </a:solidFill>
                <a:latin typeface="Arial"/>
                <a:ea typeface="Arial"/>
                <a:cs typeface="Arial"/>
                <a:sym typeface="Arial"/>
              </a:endParaRPr>
            </a:p>
          </p:txBody>
        </p:sp>
        <p:sp>
          <p:nvSpPr>
            <p:cNvPr id="520" name="Google Shape;520;p49"/>
            <p:cNvSpPr/>
            <p:nvPr/>
          </p:nvSpPr>
          <p:spPr>
            <a:xfrm>
              <a:off x="6352813" y="5289290"/>
              <a:ext cx="1821103" cy="45253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1" name="Google Shape;521;p49"/>
            <p:cNvSpPr txBox="1"/>
            <p:nvPr/>
          </p:nvSpPr>
          <p:spPr>
            <a:xfrm>
              <a:off x="6352813" y="5289290"/>
              <a:ext cx="1821103" cy="452539"/>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1" i="0" u="none" strike="noStrike" cap="none" dirty="0">
                  <a:solidFill>
                    <a:schemeClr val="dk1"/>
                  </a:solidFill>
                  <a:latin typeface="Calibri"/>
                  <a:ea typeface="Calibri"/>
                  <a:cs typeface="Calibri"/>
                  <a:sym typeface="Calibri"/>
                </a:rPr>
                <a:t>2020</a:t>
              </a:r>
              <a:endParaRPr sz="1400" b="0" i="0" u="none" strike="noStrike" cap="none" dirty="0">
                <a:solidFill>
                  <a:srgbClr val="000000"/>
                </a:solidFill>
                <a:latin typeface="Arial"/>
                <a:ea typeface="Arial"/>
                <a:cs typeface="Arial"/>
                <a:sym typeface="Arial"/>
              </a:endParaRPr>
            </a:p>
          </p:txBody>
        </p:sp>
        <p:cxnSp>
          <p:nvCxnSpPr>
            <p:cNvPr id="522" name="Google Shape;522;p49"/>
            <p:cNvCxnSpPr/>
            <p:nvPr/>
          </p:nvCxnSpPr>
          <p:spPr>
            <a:xfrm>
              <a:off x="6133177" y="4001294"/>
              <a:ext cx="0" cy="1287996"/>
            </a:xfrm>
            <a:prstGeom prst="straightConnector1">
              <a:avLst/>
            </a:prstGeom>
            <a:noFill/>
            <a:ln w="12700" cap="flat" cmpd="sng">
              <a:solidFill>
                <a:srgbClr val="99B958"/>
              </a:solidFill>
              <a:prstDash val="dash"/>
              <a:round/>
              <a:headEnd type="none" w="sm" len="sm"/>
              <a:tailEnd type="none" w="sm" len="sm"/>
            </a:ln>
          </p:spPr>
        </p:cxnSp>
        <p:sp>
          <p:nvSpPr>
            <p:cNvPr id="523" name="Google Shape;523;p49"/>
            <p:cNvSpPr/>
            <p:nvPr/>
          </p:nvSpPr>
          <p:spPr>
            <a:xfrm>
              <a:off x="6065933" y="3960565"/>
              <a:ext cx="79068" cy="81457"/>
            </a:xfrm>
            <a:prstGeom prst="ellipse">
              <a:avLst/>
            </a:prstGeom>
            <a:solidFill>
              <a:srgbClr val="99B958"/>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4" name="Google Shape;524;p49"/>
            <p:cNvSpPr/>
            <p:nvPr/>
          </p:nvSpPr>
          <p:spPr>
            <a:xfrm rot="8100000">
              <a:off x="6862158" y="2329574"/>
              <a:ext cx="310611" cy="310611"/>
            </a:xfrm>
            <a:prstGeom prst="teardrop">
              <a:avLst>
                <a:gd name="adj" fmla="val 115000"/>
              </a:avLst>
            </a:prstGeom>
            <a:solidFill>
              <a:srgbClr val="BF504D"/>
            </a:solidFill>
            <a:ln w="25400" cap="flat" cmpd="sng">
              <a:solidFill>
                <a:srgbClr val="BF50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5" name="Google Shape;525;p49"/>
            <p:cNvSpPr/>
            <p:nvPr/>
          </p:nvSpPr>
          <p:spPr>
            <a:xfrm>
              <a:off x="6896665" y="2364080"/>
              <a:ext cx="241598" cy="241598"/>
            </a:xfrm>
            <a:prstGeom prst="ellipse">
              <a:avLst/>
            </a:prstGeom>
            <a:solidFill>
              <a:schemeClr val="lt1">
                <a:alpha val="89411"/>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cxnSp>
          <p:nvCxnSpPr>
            <p:cNvPr id="526" name="Google Shape;526;p49"/>
            <p:cNvCxnSpPr/>
            <p:nvPr/>
          </p:nvCxnSpPr>
          <p:spPr>
            <a:xfrm>
              <a:off x="7017464" y="2711149"/>
              <a:ext cx="0" cy="1287996"/>
            </a:xfrm>
            <a:prstGeom prst="straightConnector1">
              <a:avLst/>
            </a:prstGeom>
            <a:noFill/>
            <a:ln w="12700" cap="flat" cmpd="sng">
              <a:solidFill>
                <a:srgbClr val="BF504D"/>
              </a:solidFill>
              <a:prstDash val="dash"/>
              <a:round/>
              <a:headEnd type="none" w="sm" len="sm"/>
              <a:tailEnd type="none" w="sm" len="sm"/>
            </a:ln>
          </p:spPr>
        </p:cxnSp>
        <p:sp>
          <p:nvSpPr>
            <p:cNvPr id="527" name="Google Shape;527;p49"/>
            <p:cNvSpPr/>
            <p:nvPr/>
          </p:nvSpPr>
          <p:spPr>
            <a:xfrm>
              <a:off x="6993150" y="3958417"/>
              <a:ext cx="79068" cy="81457"/>
            </a:xfrm>
            <a:prstGeom prst="ellipse">
              <a:avLst/>
            </a:prstGeom>
            <a:solidFill>
              <a:srgbClr val="BF504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8" name="Google Shape;528;p49"/>
            <p:cNvSpPr/>
            <p:nvPr/>
          </p:nvSpPr>
          <p:spPr>
            <a:xfrm>
              <a:off x="8087450" y="3958417"/>
              <a:ext cx="79068" cy="81457"/>
            </a:xfrm>
            <a:prstGeom prst="ellipse">
              <a:avLst/>
            </a:prstGeom>
            <a:solidFill>
              <a:srgbClr val="BD6D4F"/>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29" name="Google Shape;529;p49"/>
            <p:cNvSpPr txBox="1"/>
            <p:nvPr/>
          </p:nvSpPr>
          <p:spPr>
            <a:xfrm>
              <a:off x="7493018" y="2254317"/>
              <a:ext cx="1821103" cy="452539"/>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chemeClr val="dk1"/>
                </a:buClr>
                <a:buSzPts val="1500"/>
                <a:buFont typeface="Calibri"/>
                <a:buNone/>
              </a:pPr>
              <a:r>
                <a:rPr lang="en-US" sz="1500" b="1" i="0" u="none" strike="noStrike" cap="none" dirty="0">
                  <a:solidFill>
                    <a:schemeClr val="dk1"/>
                  </a:solidFill>
                  <a:latin typeface="Calibri"/>
                  <a:ea typeface="Calibri"/>
                  <a:cs typeface="Calibri"/>
                  <a:sym typeface="Calibri"/>
                </a:rPr>
                <a:t>2021</a:t>
              </a:r>
              <a:endParaRPr sz="1400" b="0" i="0" u="none" strike="noStrike" cap="none" dirty="0">
                <a:solidFill>
                  <a:srgbClr val="000000"/>
                </a:solidFill>
                <a:latin typeface="Arial"/>
                <a:ea typeface="Arial"/>
                <a:cs typeface="Arial"/>
                <a:sym typeface="Arial"/>
              </a:endParaRPr>
            </a:p>
          </p:txBody>
        </p:sp>
        <p:sp>
          <p:nvSpPr>
            <p:cNvPr id="530" name="Google Shape;530;p49"/>
            <p:cNvSpPr txBox="1"/>
            <p:nvPr/>
          </p:nvSpPr>
          <p:spPr>
            <a:xfrm>
              <a:off x="7441502" y="2706856"/>
              <a:ext cx="1821103" cy="1287996"/>
            </a:xfrm>
            <a:prstGeom prst="rect">
              <a:avLst/>
            </a:prstGeom>
            <a:noFill/>
            <a:ln>
              <a:noFill/>
            </a:ln>
          </p:spPr>
          <p:txBody>
            <a:bodyPr spcFirstLastPara="1" wrap="square" lIns="0" tIns="69850" rIns="69850" bIns="104775" anchor="t" anchorCtr="0">
              <a:noAutofit/>
            </a:bodyPr>
            <a:lstStyle/>
            <a:p>
              <a:pPr marL="0" marR="0" lvl="0" indent="0" algn="l" rtl="0">
                <a:lnSpc>
                  <a:spcPct val="90000"/>
                </a:lnSpc>
                <a:spcBef>
                  <a:spcPts val="0"/>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Consortium releases</a:t>
              </a:r>
              <a:endParaRPr dirty="0"/>
            </a:p>
            <a:p>
              <a:pPr marL="0" marR="0" lvl="0" indent="0" algn="l" rtl="0">
                <a:lnSpc>
                  <a:spcPct val="90000"/>
                </a:lnSpc>
                <a:spcBef>
                  <a:spcPts val="0"/>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tool kit</a:t>
              </a:r>
              <a:endParaRPr dirty="0"/>
            </a:p>
            <a:p>
              <a:pPr marL="0" marR="0" lvl="0" indent="0" algn="l" rtl="0">
                <a:lnSpc>
                  <a:spcPct val="90000"/>
                </a:lnSpc>
                <a:spcBef>
                  <a:spcPts val="0"/>
                </a:spcBef>
                <a:spcAft>
                  <a:spcPts val="0"/>
                </a:spcAft>
                <a:buClr>
                  <a:schemeClr val="dk1"/>
                </a:buClr>
                <a:buSzPts val="1100"/>
                <a:buFont typeface="Calibri"/>
                <a:buNone/>
              </a:pPr>
              <a:endParaRPr sz="1100" b="0" i="0" u="none" strike="noStrike" cap="none"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Presentations and </a:t>
              </a:r>
              <a:endParaRPr dirty="0"/>
            </a:p>
            <a:p>
              <a:pPr marL="0" marR="0" lvl="0" indent="0" algn="l" rtl="0">
                <a:lnSpc>
                  <a:spcPct val="90000"/>
                </a:lnSpc>
                <a:spcBef>
                  <a:spcPts val="0"/>
                </a:spcBef>
                <a:spcAft>
                  <a:spcPts val="0"/>
                </a:spcAft>
                <a:buClr>
                  <a:schemeClr val="dk1"/>
                </a:buClr>
                <a:buSzPts val="1100"/>
                <a:buFont typeface="Calibri"/>
                <a:buNone/>
              </a:pPr>
              <a:r>
                <a:rPr lang="en-US" sz="1100" b="0" i="0" u="none" strike="noStrike" cap="none" dirty="0">
                  <a:solidFill>
                    <a:schemeClr val="dk1"/>
                  </a:solidFill>
                  <a:latin typeface="Calibri"/>
                  <a:ea typeface="Calibri"/>
                  <a:cs typeface="Calibri"/>
                  <a:sym typeface="Calibri"/>
                </a:rPr>
                <a:t>webinars begin</a:t>
              </a:r>
              <a:endParaRPr sz="1400" b="0" i="0" u="none" strike="noStrike" cap="none" dirty="0">
                <a:solidFill>
                  <a:srgbClr val="000000"/>
                </a:solidFill>
                <a:latin typeface="Arial"/>
                <a:ea typeface="Arial"/>
                <a:cs typeface="Arial"/>
                <a:sym typeface="Arial"/>
              </a:endParaRPr>
            </a:p>
          </p:txBody>
        </p:sp>
      </p:grpSp>
      <p:sp>
        <p:nvSpPr>
          <p:cNvPr id="3" name="Footer Placeholder 2">
            <a:extLst>
              <a:ext uri="{FF2B5EF4-FFF2-40B4-BE49-F238E27FC236}">
                <a16:creationId xmlns:a16="http://schemas.microsoft.com/office/drawing/2014/main" id="{A55B4675-B159-184D-A038-F17F3C410A73}"/>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A421A927-20C2-FE4E-90F1-E7F0F6D8FC36}"/>
              </a:ext>
            </a:extLst>
          </p:cNvPr>
          <p:cNvSpPr>
            <a:spLocks noGrp="1"/>
          </p:cNvSpPr>
          <p:nvPr>
            <p:ph type="sldNum" sz="quarter" idx="11"/>
          </p:nvPr>
        </p:nvSpPr>
        <p:spPr/>
        <p:txBody>
          <a:bodyPr/>
          <a:lstStyle/>
          <a:p>
            <a:fld id="{B8634249-BF14-6246-840A-0EE707C2739C}" type="slidenum">
              <a:rPr lang="en-US" smtClean="0"/>
              <a:pPr/>
              <a:t>38</a:t>
            </a:fld>
            <a:endParaRPr lang="en-US" dirty="0"/>
          </a:p>
        </p:txBody>
      </p:sp>
    </p:spTree>
    <p:extLst>
      <p:ext uri="{BB962C8B-B14F-4D97-AF65-F5344CB8AC3E}">
        <p14:creationId xmlns:p14="http://schemas.microsoft.com/office/powerpoint/2010/main" val="3337659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0"/>
          <p:cNvSpPr txBox="1">
            <a:spLocks noGrp="1"/>
          </p:cNvSpPr>
          <p:nvPr>
            <p:ph type="title"/>
          </p:nvPr>
        </p:nvSpPr>
        <p:spPr>
          <a:xfrm>
            <a:off x="628650" y="0"/>
            <a:ext cx="7886700" cy="1325563"/>
          </a:xfrm>
          <a:prstGeom prst="rect">
            <a:avLst/>
          </a:prstGeom>
          <a:noFill/>
          <a:ln>
            <a:noFill/>
          </a:ln>
        </p:spPr>
        <p:txBody>
          <a:bodyPr spcFirstLastPara="1" wrap="square" lIns="91425" tIns="45700" rIns="91425" bIns="45700" anchor="ctr" anchorCtr="0">
            <a:noAutofit/>
          </a:bodyPr>
          <a:lstStyle/>
          <a:p>
            <a:pPr lvl="0" algn="ctr">
              <a:spcBef>
                <a:spcPts val="0"/>
              </a:spcBef>
              <a:buClr>
                <a:schemeClr val="dk1"/>
              </a:buClr>
              <a:buSzPts val="4400"/>
            </a:pPr>
            <a:r>
              <a:rPr lang="en-US" dirty="0">
                <a:sym typeface="Calibri"/>
              </a:rPr>
              <a:t>CPS Techs Need Updated Info</a:t>
            </a:r>
            <a:endParaRPr dirty="0">
              <a:sym typeface="Arial"/>
            </a:endParaRPr>
          </a:p>
        </p:txBody>
      </p:sp>
      <p:sp>
        <p:nvSpPr>
          <p:cNvPr id="538" name="Google Shape;538;p50"/>
          <p:cNvSpPr/>
          <p:nvPr/>
        </p:nvSpPr>
        <p:spPr>
          <a:xfrm>
            <a:off x="628650" y="4655280"/>
            <a:ext cx="7886700" cy="1212120"/>
          </a:xfrm>
          <a:custGeom>
            <a:avLst/>
            <a:gdLst/>
            <a:ahLst/>
            <a:cxnLst/>
            <a:rect l="l" t="t" r="r" b="b"/>
            <a:pathLst>
              <a:path w="7886700" h="1212120" extrusionOk="0">
                <a:moveTo>
                  <a:pt x="0" y="202024"/>
                </a:moveTo>
                <a:cubicBezTo>
                  <a:pt x="0" y="90449"/>
                  <a:pt x="90449" y="0"/>
                  <a:pt x="202024" y="0"/>
                </a:cubicBezTo>
                <a:lnTo>
                  <a:pt x="7684676" y="0"/>
                </a:lnTo>
                <a:cubicBezTo>
                  <a:pt x="7796251" y="0"/>
                  <a:pt x="7886700" y="90449"/>
                  <a:pt x="7886700" y="202024"/>
                </a:cubicBezTo>
                <a:lnTo>
                  <a:pt x="7886700" y="1010096"/>
                </a:lnTo>
                <a:cubicBezTo>
                  <a:pt x="7886700" y="1121671"/>
                  <a:pt x="7796251" y="1212120"/>
                  <a:pt x="7684676" y="1212120"/>
                </a:cubicBezTo>
                <a:lnTo>
                  <a:pt x="202024" y="1212120"/>
                </a:lnTo>
                <a:cubicBezTo>
                  <a:pt x="90449" y="1212120"/>
                  <a:pt x="0" y="1121671"/>
                  <a:pt x="0" y="1010096"/>
                </a:cubicBezTo>
                <a:lnTo>
                  <a:pt x="0" y="202024"/>
                </a:lnTo>
                <a:close/>
              </a:path>
            </a:pathLst>
          </a:custGeom>
          <a:solidFill>
            <a:schemeClr val="accent2"/>
          </a:solidFill>
          <a:ln w="25400" cap="flat" cmpd="sng">
            <a:solidFill>
              <a:schemeClr val="lt1"/>
            </a:solidFill>
            <a:prstDash val="solid"/>
            <a:round/>
            <a:headEnd type="none" w="sm" len="sm"/>
            <a:tailEnd type="none" w="sm" len="sm"/>
          </a:ln>
        </p:spPr>
        <p:txBody>
          <a:bodyPr spcFirstLastPara="1" wrap="square" lIns="165850" tIns="165850" rIns="165850" bIns="165850" anchor="ctr" anchorCtr="0">
            <a:no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AV design &amp; development have been progressing for decades, but widespread visibility is now increasing</a:t>
            </a:r>
            <a:endParaRPr sz="1400" b="0" i="0" u="none" strike="noStrike" cap="none" dirty="0">
              <a:solidFill>
                <a:srgbClr val="000000"/>
              </a:solidFill>
              <a:latin typeface="Arial"/>
              <a:ea typeface="Arial"/>
              <a:cs typeface="Arial"/>
              <a:sym typeface="Arial"/>
            </a:endParaRPr>
          </a:p>
        </p:txBody>
      </p:sp>
      <p:sp>
        <p:nvSpPr>
          <p:cNvPr id="539" name="Google Shape;539;p50"/>
          <p:cNvSpPr/>
          <p:nvPr/>
        </p:nvSpPr>
        <p:spPr>
          <a:xfrm>
            <a:off x="628650" y="1531080"/>
            <a:ext cx="7886700" cy="1212120"/>
          </a:xfrm>
          <a:custGeom>
            <a:avLst/>
            <a:gdLst/>
            <a:ahLst/>
            <a:cxnLst/>
            <a:rect l="l" t="t" r="r" b="b"/>
            <a:pathLst>
              <a:path w="7886700" h="1212120" extrusionOk="0">
                <a:moveTo>
                  <a:pt x="0" y="202024"/>
                </a:moveTo>
                <a:cubicBezTo>
                  <a:pt x="0" y="90449"/>
                  <a:pt x="90449" y="0"/>
                  <a:pt x="202024" y="0"/>
                </a:cubicBezTo>
                <a:lnTo>
                  <a:pt x="7684676" y="0"/>
                </a:lnTo>
                <a:cubicBezTo>
                  <a:pt x="7796251" y="0"/>
                  <a:pt x="7886700" y="90449"/>
                  <a:pt x="7886700" y="202024"/>
                </a:cubicBezTo>
                <a:lnTo>
                  <a:pt x="7886700" y="1010096"/>
                </a:lnTo>
                <a:cubicBezTo>
                  <a:pt x="7886700" y="1121671"/>
                  <a:pt x="7796251" y="1212120"/>
                  <a:pt x="7684676" y="1212120"/>
                </a:cubicBezTo>
                <a:lnTo>
                  <a:pt x="202024" y="1212120"/>
                </a:lnTo>
                <a:cubicBezTo>
                  <a:pt x="90449" y="1212120"/>
                  <a:pt x="0" y="1121671"/>
                  <a:pt x="0" y="1010096"/>
                </a:cubicBezTo>
                <a:lnTo>
                  <a:pt x="0" y="202024"/>
                </a:lnTo>
                <a:close/>
              </a:path>
            </a:pathLst>
          </a:custGeom>
          <a:solidFill>
            <a:schemeClr val="accent2"/>
          </a:solidFill>
          <a:ln w="25400" cap="flat" cmpd="sng">
            <a:solidFill>
              <a:schemeClr val="lt1"/>
            </a:solidFill>
            <a:prstDash val="solid"/>
            <a:round/>
            <a:headEnd type="none" w="sm" len="sm"/>
            <a:tailEnd type="none" w="sm" len="sm"/>
          </a:ln>
        </p:spPr>
        <p:txBody>
          <a:bodyPr spcFirstLastPara="1" wrap="square" lIns="165850" tIns="165850" rIns="165850" bIns="165850" anchor="ctr" anchorCtr="0">
            <a:noAutofit/>
          </a:bodyPr>
          <a:lstStyle/>
          <a:p>
            <a:pPr marL="0" marR="0" lvl="0" indent="0" algn="l" rtl="0">
              <a:lnSpc>
                <a:spcPct val="10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2017 survey: 1300 certified CPS Technicians</a:t>
            </a:r>
            <a:endParaRPr sz="1400" b="0" i="0" u="none" strike="noStrike" cap="none" dirty="0">
              <a:solidFill>
                <a:srgbClr val="000000"/>
              </a:solidFill>
              <a:latin typeface="Arial"/>
              <a:ea typeface="Arial"/>
              <a:cs typeface="Arial"/>
              <a:sym typeface="Arial"/>
            </a:endParaRPr>
          </a:p>
        </p:txBody>
      </p:sp>
      <p:sp>
        <p:nvSpPr>
          <p:cNvPr id="540" name="Google Shape;540;p50"/>
          <p:cNvSpPr/>
          <p:nvPr/>
        </p:nvSpPr>
        <p:spPr>
          <a:xfrm>
            <a:off x="628650" y="2895600"/>
            <a:ext cx="7886700" cy="1651860"/>
          </a:xfrm>
          <a:custGeom>
            <a:avLst/>
            <a:gdLst/>
            <a:ahLst/>
            <a:cxnLst/>
            <a:rect l="l" t="t" r="r" b="b"/>
            <a:pathLst>
              <a:path w="7886700" h="1651860" extrusionOk="0">
                <a:moveTo>
                  <a:pt x="0" y="0"/>
                </a:moveTo>
                <a:lnTo>
                  <a:pt x="7886700" y="0"/>
                </a:lnTo>
                <a:lnTo>
                  <a:pt x="7886700" y="1651860"/>
                </a:lnTo>
                <a:lnTo>
                  <a:pt x="0" y="1651860"/>
                </a:lnTo>
                <a:lnTo>
                  <a:pt x="0" y="0"/>
                </a:lnTo>
                <a:close/>
              </a:path>
            </a:pathLst>
          </a:custGeom>
          <a:noFill/>
          <a:ln>
            <a:noFill/>
          </a:ln>
        </p:spPr>
        <p:txBody>
          <a:bodyPr spcFirstLastPara="1" wrap="square" lIns="250400" tIns="35550" rIns="199125" bIns="35550" anchor="t" anchorCtr="0">
            <a:noAutofit/>
          </a:bodyPr>
          <a:lstStyle/>
          <a:p>
            <a:pPr marL="228600" marR="0" lvl="1" indent="-228600" algn="l" rtl="0">
              <a:lnSpc>
                <a:spcPct val="100000"/>
              </a:lnSpc>
              <a:spcBef>
                <a:spcPts val="0"/>
              </a:spcBef>
              <a:spcAft>
                <a:spcPts val="0"/>
              </a:spcAft>
              <a:buClr>
                <a:schemeClr val="accent2"/>
              </a:buClr>
              <a:buSzPts val="2200"/>
              <a:buFont typeface="Calibri"/>
              <a:buChar char="•"/>
            </a:pPr>
            <a:r>
              <a:rPr lang="en-US" sz="2200" b="0" i="0" u="none" strike="noStrike" cap="none" dirty="0">
                <a:solidFill>
                  <a:schemeClr val="dk1"/>
                </a:solidFill>
                <a:latin typeface="+mj-lt"/>
                <a:ea typeface="Calibri"/>
                <a:cs typeface="Calibri"/>
                <a:sym typeface="Calibri"/>
              </a:rPr>
              <a:t>131 actively following and 811 “know a little” about AV</a:t>
            </a:r>
            <a:endParaRPr sz="1400" b="0" i="0" u="none" strike="noStrike" cap="none" dirty="0">
              <a:solidFill>
                <a:srgbClr val="000000"/>
              </a:solidFill>
              <a:latin typeface="+mj-lt"/>
              <a:ea typeface="Arial"/>
              <a:cs typeface="Arial"/>
              <a:sym typeface="Arial"/>
            </a:endParaRPr>
          </a:p>
          <a:p>
            <a:pPr marL="228600" marR="0" lvl="1" indent="-228600" algn="l" rtl="0">
              <a:lnSpc>
                <a:spcPct val="100000"/>
              </a:lnSpc>
              <a:spcBef>
                <a:spcPts val="440"/>
              </a:spcBef>
              <a:spcAft>
                <a:spcPts val="0"/>
              </a:spcAft>
              <a:buClr>
                <a:schemeClr val="accent2"/>
              </a:buClr>
              <a:buSzPts val="2200"/>
              <a:buFont typeface="Calibri"/>
              <a:buChar char="•"/>
            </a:pPr>
            <a:r>
              <a:rPr lang="en-US" sz="2200" b="0" i="0" u="none" strike="noStrike" cap="none" dirty="0">
                <a:solidFill>
                  <a:schemeClr val="dk1"/>
                </a:solidFill>
                <a:latin typeface="+mj-lt"/>
                <a:ea typeface="Calibri"/>
                <a:cs typeface="Calibri"/>
                <a:sym typeface="Calibri"/>
              </a:rPr>
              <a:t>975 have never started a conversation about AV</a:t>
            </a:r>
            <a:endParaRPr sz="1400" b="0" i="0" u="none" strike="noStrike" cap="none" dirty="0">
              <a:solidFill>
                <a:srgbClr val="000000"/>
              </a:solidFill>
              <a:latin typeface="+mj-lt"/>
              <a:ea typeface="Arial"/>
              <a:cs typeface="Arial"/>
              <a:sym typeface="Arial"/>
            </a:endParaRPr>
          </a:p>
          <a:p>
            <a:pPr marL="228600" marR="0" lvl="1" indent="-228600" algn="l" rtl="0">
              <a:lnSpc>
                <a:spcPct val="100000"/>
              </a:lnSpc>
              <a:spcBef>
                <a:spcPts val="440"/>
              </a:spcBef>
              <a:spcAft>
                <a:spcPts val="0"/>
              </a:spcAft>
              <a:buClr>
                <a:schemeClr val="accent2"/>
              </a:buClr>
              <a:buSzPts val="2200"/>
              <a:buFont typeface="Calibri"/>
              <a:buChar char="•"/>
            </a:pPr>
            <a:r>
              <a:rPr lang="en-US" sz="2200" b="0" i="0" u="none" strike="noStrike" cap="none" dirty="0">
                <a:solidFill>
                  <a:schemeClr val="dk1"/>
                </a:solidFill>
                <a:latin typeface="+mj-lt"/>
                <a:ea typeface="Calibri"/>
                <a:cs typeface="Calibri"/>
                <a:sym typeface="Calibri"/>
              </a:rPr>
              <a:t>Child supervision (1005) is the b</a:t>
            </a:r>
            <a:r>
              <a:rPr lang="en-US" sz="2200" dirty="0">
                <a:solidFill>
                  <a:schemeClr val="dk1"/>
                </a:solidFill>
                <a:latin typeface="+mj-lt"/>
                <a:ea typeface="Calibri"/>
                <a:cs typeface="Calibri"/>
                <a:sym typeface="Calibri"/>
              </a:rPr>
              <a:t>iggest </a:t>
            </a:r>
            <a:r>
              <a:rPr lang="en-US" sz="2200" b="0" i="0" u="none" strike="noStrike" cap="none" dirty="0">
                <a:solidFill>
                  <a:schemeClr val="dk1"/>
                </a:solidFill>
                <a:latin typeface="+mj-lt"/>
                <a:ea typeface="Calibri"/>
                <a:cs typeface="Calibri"/>
                <a:sym typeface="Calibri"/>
              </a:rPr>
              <a:t>AV concern </a:t>
            </a:r>
            <a:endParaRPr sz="1400" b="0" i="0" u="none" strike="noStrike" cap="none" dirty="0">
              <a:solidFill>
                <a:srgbClr val="000000"/>
              </a:solidFill>
              <a:latin typeface="+mj-lt"/>
              <a:ea typeface="Arial"/>
              <a:cs typeface="Arial"/>
              <a:sym typeface="Arial"/>
            </a:endParaRPr>
          </a:p>
          <a:p>
            <a:pPr marL="228600" marR="0" lvl="1" indent="-228600" algn="l" rtl="0">
              <a:lnSpc>
                <a:spcPct val="100000"/>
              </a:lnSpc>
              <a:spcBef>
                <a:spcPts val="440"/>
              </a:spcBef>
              <a:spcAft>
                <a:spcPts val="0"/>
              </a:spcAft>
              <a:buClr>
                <a:schemeClr val="accent2"/>
              </a:buClr>
              <a:buSzPts val="2200"/>
              <a:buFont typeface="Calibri"/>
              <a:buChar char="•"/>
            </a:pPr>
            <a:r>
              <a:rPr lang="en-US" sz="2200" b="0" i="0" u="none" strike="noStrike" cap="none" dirty="0">
                <a:solidFill>
                  <a:schemeClr val="dk1"/>
                </a:solidFill>
                <a:latin typeface="+mj-lt"/>
                <a:ea typeface="Calibri"/>
                <a:cs typeface="Calibri"/>
                <a:sym typeface="Calibri"/>
              </a:rPr>
              <a:t>Believe AV is in distant future </a:t>
            </a:r>
            <a:endParaRPr sz="1400" b="0" i="0" u="none" strike="noStrike" cap="none" dirty="0">
              <a:solidFill>
                <a:srgbClr val="000000"/>
              </a:solidFill>
              <a:latin typeface="+mj-lt"/>
              <a:ea typeface="Arial"/>
              <a:cs typeface="Arial"/>
              <a:sym typeface="Arial"/>
            </a:endParaRPr>
          </a:p>
        </p:txBody>
      </p:sp>
      <p:sp>
        <p:nvSpPr>
          <p:cNvPr id="3" name="Footer Placeholder 2">
            <a:extLst>
              <a:ext uri="{FF2B5EF4-FFF2-40B4-BE49-F238E27FC236}">
                <a16:creationId xmlns:a16="http://schemas.microsoft.com/office/drawing/2014/main" id="{CE88B4AB-6C49-AA49-8FF7-D60F3715E2DD}"/>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C143AE30-F409-284C-BCAB-414DB8EB7D5C}"/>
              </a:ext>
            </a:extLst>
          </p:cNvPr>
          <p:cNvSpPr>
            <a:spLocks noGrp="1"/>
          </p:cNvSpPr>
          <p:nvPr>
            <p:ph type="sldNum" sz="quarter" idx="11"/>
          </p:nvPr>
        </p:nvSpPr>
        <p:spPr/>
        <p:txBody>
          <a:bodyPr/>
          <a:lstStyle/>
          <a:p>
            <a:fld id="{B8634249-BF14-6246-840A-0EE707C2739C}" type="slidenum">
              <a:rPr lang="en-US" smtClean="0"/>
              <a:pPr/>
              <a:t>39</a:t>
            </a:fld>
            <a:endParaRPr lang="en-US" dirty="0"/>
          </a:p>
        </p:txBody>
      </p:sp>
    </p:spTree>
    <p:extLst>
      <p:ext uri="{BB962C8B-B14F-4D97-AF65-F5344CB8AC3E}">
        <p14:creationId xmlns:p14="http://schemas.microsoft.com/office/powerpoint/2010/main" val="2442184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5" name="Title 4">
            <a:extLst>
              <a:ext uri="{FF2B5EF4-FFF2-40B4-BE49-F238E27FC236}">
                <a16:creationId xmlns:a16="http://schemas.microsoft.com/office/drawing/2014/main" id="{7F51D075-1C03-7249-8031-056DE39CDE44}"/>
              </a:ext>
            </a:extLst>
          </p:cNvPr>
          <p:cNvSpPr>
            <a:spLocks noGrp="1"/>
          </p:cNvSpPr>
          <p:nvPr>
            <p:ph type="title"/>
          </p:nvPr>
        </p:nvSpPr>
        <p:spPr/>
        <p:txBody>
          <a:bodyPr/>
          <a:lstStyle/>
          <a:p>
            <a:r>
              <a:rPr lang="en-US" dirty="0">
                <a:solidFill>
                  <a:schemeClr val="tx1"/>
                </a:solidFill>
              </a:rPr>
              <a:t>Driver Assistance &amp; Autonomy</a:t>
            </a:r>
          </a:p>
        </p:txBody>
      </p:sp>
      <p:sp>
        <p:nvSpPr>
          <p:cNvPr id="4" name="Content Placeholder 3">
            <a:extLst>
              <a:ext uri="{FF2B5EF4-FFF2-40B4-BE49-F238E27FC236}">
                <a16:creationId xmlns:a16="http://schemas.microsoft.com/office/drawing/2014/main" id="{BFAD9E6D-40FE-794C-8602-A56E37A25E13}"/>
              </a:ext>
            </a:extLst>
          </p:cNvPr>
          <p:cNvSpPr>
            <a:spLocks noGrp="1"/>
          </p:cNvSpPr>
          <p:nvPr>
            <p:ph type="body" idx="1"/>
          </p:nvPr>
        </p:nvSpPr>
        <p:spPr>
          <a:xfrm>
            <a:off x="623888" y="2505077"/>
            <a:ext cx="7886700" cy="1500187"/>
          </a:xfrm>
        </p:spPr>
        <p:txBody>
          <a:bodyPr>
            <a:noAutofit/>
          </a:bodyPr>
          <a:lstStyle/>
          <a:p>
            <a:br>
              <a:rPr lang="en-US" dirty="0">
                <a:solidFill>
                  <a:schemeClr val="accent4"/>
                </a:solidFill>
                <a:latin typeface="+mj-lt"/>
              </a:rPr>
            </a:br>
            <a:br>
              <a:rPr lang="en-US" dirty="0">
                <a:solidFill>
                  <a:schemeClr val="accent4"/>
                </a:solidFill>
                <a:latin typeface="+mj-lt"/>
              </a:rPr>
            </a:br>
            <a:r>
              <a:rPr lang="en-US" dirty="0">
                <a:solidFill>
                  <a:schemeClr val="accent4"/>
                </a:solidFill>
                <a:latin typeface="+mj-lt"/>
              </a:rPr>
              <a:t>Safety and convenience features like anti-lock braking and cruise control have been developed since the 1950s.</a:t>
            </a:r>
            <a:br>
              <a:rPr lang="en-US" dirty="0">
                <a:solidFill>
                  <a:schemeClr val="accent4"/>
                </a:solidFill>
                <a:latin typeface="+mj-lt"/>
              </a:rPr>
            </a:br>
            <a:br>
              <a:rPr lang="en-US" dirty="0">
                <a:solidFill>
                  <a:schemeClr val="accent4"/>
                </a:solidFill>
                <a:latin typeface="+mj-lt"/>
              </a:rPr>
            </a:br>
            <a:r>
              <a:rPr lang="en-US" dirty="0">
                <a:solidFill>
                  <a:schemeClr val="accent4"/>
                </a:solidFill>
                <a:latin typeface="+mj-lt"/>
              </a:rPr>
              <a:t>Advanced safety, driver assistance and foundation systems have existed and evolved since the early 2000s and continue to advance.</a:t>
            </a:r>
          </a:p>
        </p:txBody>
      </p:sp>
      <p:sp>
        <p:nvSpPr>
          <p:cNvPr id="8" name="Footer Placeholder 7">
            <a:extLst>
              <a:ext uri="{FF2B5EF4-FFF2-40B4-BE49-F238E27FC236}">
                <a16:creationId xmlns:a16="http://schemas.microsoft.com/office/drawing/2014/main" id="{FE30DA34-2187-B74B-8048-3ED9697A12C0}"/>
              </a:ext>
            </a:extLst>
          </p:cNvPr>
          <p:cNvSpPr>
            <a:spLocks noGrp="1"/>
          </p:cNvSpPr>
          <p:nvPr>
            <p:ph type="ftr" sz="quarter" idx="10"/>
          </p:nvPr>
        </p:nvSpPr>
        <p:spPr/>
        <p:txBody>
          <a:bodyPr/>
          <a:lstStyle/>
          <a:p>
            <a:r>
              <a:rPr lang="en-US" dirty="0"/>
              <a:t>Children in Automated Vehicles</a:t>
            </a:r>
          </a:p>
        </p:txBody>
      </p:sp>
      <p:sp>
        <p:nvSpPr>
          <p:cNvPr id="9" name="Slide Number Placeholder 8">
            <a:extLst>
              <a:ext uri="{FF2B5EF4-FFF2-40B4-BE49-F238E27FC236}">
                <a16:creationId xmlns:a16="http://schemas.microsoft.com/office/drawing/2014/main" id="{B2D236D6-0E73-254C-B51D-2BE240587AAC}"/>
              </a:ext>
            </a:extLst>
          </p:cNvPr>
          <p:cNvSpPr>
            <a:spLocks noGrp="1"/>
          </p:cNvSpPr>
          <p:nvPr>
            <p:ph type="sldNum" sz="quarter" idx="11"/>
          </p:nvPr>
        </p:nvSpPr>
        <p:spPr/>
        <p:txBody>
          <a:bodyPr/>
          <a:lstStyle/>
          <a:p>
            <a:fld id="{B8634249-BF14-6246-840A-0EE707C2739C}" type="slidenum">
              <a:rPr lang="en-US" smtClean="0"/>
              <a:pPr/>
              <a:t>4</a:t>
            </a:fld>
            <a:endParaRPr lang="en-US" dirty="0"/>
          </a:p>
        </p:txBody>
      </p:sp>
    </p:spTree>
    <p:extLst>
      <p:ext uri="{BB962C8B-B14F-4D97-AF65-F5344CB8AC3E}">
        <p14:creationId xmlns:p14="http://schemas.microsoft.com/office/powerpoint/2010/main" val="2825537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1"/>
          <p:cNvSpPr txBox="1">
            <a:spLocks noGrp="1"/>
          </p:cNvSpPr>
          <p:nvPr>
            <p:ph type="title"/>
          </p:nvPr>
        </p:nvSpPr>
        <p:spPr>
          <a:xfrm>
            <a:off x="0" y="184857"/>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What do CPS Advocates Need to Know?</a:t>
            </a:r>
            <a:endParaRPr dirty="0"/>
          </a:p>
        </p:txBody>
      </p:sp>
      <p:sp>
        <p:nvSpPr>
          <p:cNvPr id="547" name="Google Shape;547;p51"/>
          <p:cNvSpPr txBox="1">
            <a:spLocks noGrp="1"/>
          </p:cNvSpPr>
          <p:nvPr>
            <p:ph type="body" idx="1"/>
          </p:nvPr>
        </p:nvSpPr>
        <p:spPr>
          <a:xfrm>
            <a:off x="97538" y="1527048"/>
            <a:ext cx="8314942" cy="4525963"/>
          </a:xfrm>
          <a:prstGeom prst="rect">
            <a:avLst/>
          </a:prstGeom>
          <a:noFill/>
          <a:ln>
            <a:noFill/>
          </a:ln>
        </p:spPr>
        <p:txBody>
          <a:bodyPr spcFirstLastPara="1" wrap="square" lIns="91425" tIns="45700" rIns="91425" bIns="45700" anchor="t" anchorCtr="0">
            <a:noAutofit/>
          </a:bodyPr>
          <a:lstStyle/>
          <a:p>
            <a:pPr marL="76200" lvl="0" indent="0" algn="ctr" rtl="0">
              <a:lnSpc>
                <a:spcPct val="100000"/>
              </a:lnSpc>
              <a:spcBef>
                <a:spcPts val="480"/>
              </a:spcBef>
              <a:spcAft>
                <a:spcPts val="0"/>
              </a:spcAft>
              <a:buSzPts val="2400"/>
              <a:buNone/>
            </a:pPr>
            <a:r>
              <a:rPr lang="en-US" sz="2800" b="1" dirty="0"/>
              <a:t>Advocates play an important role in family education</a:t>
            </a:r>
            <a:endParaRPr dirty="0"/>
          </a:p>
        </p:txBody>
      </p:sp>
      <p:sp>
        <p:nvSpPr>
          <p:cNvPr id="549" name="Google Shape;549;p51"/>
          <p:cNvSpPr txBox="1"/>
          <p:nvPr/>
        </p:nvSpPr>
        <p:spPr>
          <a:xfrm>
            <a:off x="213362" y="2423161"/>
            <a:ext cx="5419342" cy="2292386"/>
          </a:xfrm>
          <a:prstGeom prst="rect">
            <a:avLst/>
          </a:prstGeom>
          <a:noFill/>
          <a:ln>
            <a:noFill/>
          </a:ln>
        </p:spPr>
        <p:txBody>
          <a:bodyPr spcFirstLastPara="1" wrap="square" lIns="91425" tIns="45700" rIns="91425" bIns="45700" anchor="t" anchorCtr="0">
            <a:noAutofit/>
          </a:bodyPr>
          <a:lstStyle/>
          <a:p>
            <a:pPr marL="419100" marR="0" lvl="0" indent="-342900" algn="l" rtl="0">
              <a:lnSpc>
                <a:spcPct val="100000"/>
              </a:lnSpc>
              <a:spcBef>
                <a:spcPts val="480"/>
              </a:spcBef>
              <a:spcAft>
                <a:spcPts val="0"/>
              </a:spcAft>
              <a:buClr>
                <a:schemeClr val="accent2"/>
              </a:buClr>
              <a:buSzPts val="2400"/>
              <a:buFont typeface="Arial" panose="020B0604020202020204" pitchFamily="34" charset="0"/>
              <a:buChar char="•"/>
            </a:pPr>
            <a:r>
              <a:rPr lang="en-US" sz="2400" b="0" i="0" u="none" strike="noStrike" cap="none" dirty="0">
                <a:solidFill>
                  <a:srgbClr val="4D616C"/>
                </a:solidFill>
                <a:latin typeface="+mj-lt"/>
                <a:ea typeface="Calibri"/>
                <a:cs typeface="Calibri"/>
                <a:sym typeface="Calibri"/>
              </a:rPr>
              <a:t>Restraint use for all</a:t>
            </a:r>
            <a:endParaRPr dirty="0">
              <a:latin typeface="+mj-lt"/>
            </a:endParaRPr>
          </a:p>
          <a:p>
            <a:pPr marL="419100" marR="0" lvl="0" indent="-342900" algn="l" rtl="0">
              <a:lnSpc>
                <a:spcPct val="100000"/>
              </a:lnSpc>
              <a:spcBef>
                <a:spcPts val="480"/>
              </a:spcBef>
              <a:spcAft>
                <a:spcPts val="0"/>
              </a:spcAft>
              <a:buClr>
                <a:schemeClr val="accent2"/>
              </a:buClr>
              <a:buSzPts val="2400"/>
              <a:buFont typeface="Arial" panose="020B0604020202020204" pitchFamily="34" charset="0"/>
              <a:buChar char="•"/>
            </a:pPr>
            <a:r>
              <a:rPr lang="en-US" sz="2400" b="0" i="0" u="none" strike="noStrike" cap="none" dirty="0">
                <a:solidFill>
                  <a:srgbClr val="4D616C"/>
                </a:solidFill>
                <a:latin typeface="+mj-lt"/>
                <a:ea typeface="Calibri"/>
                <a:cs typeface="Calibri"/>
                <a:sym typeface="Calibri"/>
              </a:rPr>
              <a:t>Car seat selection, installation and use</a:t>
            </a:r>
            <a:endParaRPr dirty="0">
              <a:latin typeface="+mj-lt"/>
            </a:endParaRPr>
          </a:p>
          <a:p>
            <a:pPr marL="419100" marR="0" lvl="0" indent="-342900" algn="l" rtl="0">
              <a:lnSpc>
                <a:spcPct val="100000"/>
              </a:lnSpc>
              <a:spcBef>
                <a:spcPts val="480"/>
              </a:spcBef>
              <a:spcAft>
                <a:spcPts val="0"/>
              </a:spcAft>
              <a:buClr>
                <a:schemeClr val="accent2"/>
              </a:buClr>
              <a:buSzPts val="2400"/>
              <a:buFont typeface="Arial" panose="020B0604020202020204" pitchFamily="34" charset="0"/>
              <a:buChar char="•"/>
            </a:pPr>
            <a:r>
              <a:rPr lang="en-US" sz="2400" b="0" i="0" u="none" strike="noStrike" cap="none" dirty="0">
                <a:solidFill>
                  <a:srgbClr val="4D616C"/>
                </a:solidFill>
                <a:latin typeface="+mj-lt"/>
                <a:ea typeface="Calibri"/>
                <a:cs typeface="Calibri"/>
                <a:sym typeface="Calibri"/>
              </a:rPr>
              <a:t>Air bag interaction and warnings</a:t>
            </a:r>
            <a:endParaRPr dirty="0">
              <a:latin typeface="+mj-lt"/>
            </a:endParaRPr>
          </a:p>
          <a:p>
            <a:pPr marL="419100" marR="0" lvl="0" indent="-342900" algn="l" rtl="0">
              <a:lnSpc>
                <a:spcPct val="100000"/>
              </a:lnSpc>
              <a:spcBef>
                <a:spcPts val="480"/>
              </a:spcBef>
              <a:spcAft>
                <a:spcPts val="0"/>
              </a:spcAft>
              <a:buClr>
                <a:schemeClr val="accent2"/>
              </a:buClr>
              <a:buSzPts val="2400"/>
              <a:buFont typeface="Arial" panose="020B0604020202020204" pitchFamily="34" charset="0"/>
              <a:buChar char="•"/>
            </a:pPr>
            <a:r>
              <a:rPr lang="en-US" sz="2400" b="0" i="0" u="none" strike="noStrike" cap="none" dirty="0">
                <a:solidFill>
                  <a:srgbClr val="4D616C"/>
                </a:solidFill>
                <a:latin typeface="+mj-lt"/>
                <a:ea typeface="Calibri"/>
                <a:cs typeface="Calibri"/>
                <a:sym typeface="Calibri"/>
              </a:rPr>
              <a:t>Supervision for children under age 13</a:t>
            </a:r>
            <a:endParaRPr dirty="0">
              <a:latin typeface="+mj-lt"/>
            </a:endParaRPr>
          </a:p>
        </p:txBody>
      </p:sp>
      <p:sp>
        <p:nvSpPr>
          <p:cNvPr id="550" name="Google Shape;550;p51"/>
          <p:cNvSpPr txBox="1"/>
          <p:nvPr/>
        </p:nvSpPr>
        <p:spPr>
          <a:xfrm>
            <a:off x="875" y="4810589"/>
            <a:ext cx="9144000" cy="13759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2400" b="1" i="0" u="none" strike="noStrike" cap="none" dirty="0">
                <a:solidFill>
                  <a:srgbClr val="0095DA"/>
                </a:solidFill>
                <a:latin typeface="Calibri"/>
                <a:ea typeface="Calibri"/>
                <a:cs typeface="Calibri"/>
                <a:sym typeface="Calibri"/>
              </a:rPr>
              <a:t>Advocates can also play a role in state legislation.</a:t>
            </a:r>
            <a:endParaRPr dirty="0"/>
          </a:p>
          <a:p>
            <a:pPr marL="0" marR="0" lvl="0" indent="0" algn="ctr" rtl="0">
              <a:lnSpc>
                <a:spcPct val="100000"/>
              </a:lnSpc>
              <a:spcBef>
                <a:spcPts val="0"/>
              </a:spcBef>
              <a:spcAft>
                <a:spcPts val="0"/>
              </a:spcAft>
              <a:buClr>
                <a:srgbClr val="0095DA"/>
              </a:buClr>
              <a:buSzPts val="4000"/>
              <a:buFont typeface="Calibri"/>
              <a:buNone/>
            </a:pPr>
            <a:r>
              <a:rPr lang="en-US" sz="2400" b="1" i="0" u="none" strike="noStrike" cap="none" dirty="0">
                <a:solidFill>
                  <a:srgbClr val="0095DA"/>
                </a:solidFill>
                <a:latin typeface="Calibri"/>
                <a:ea typeface="Calibri"/>
                <a:cs typeface="Calibri"/>
                <a:sym typeface="Calibri"/>
              </a:rPr>
              <a:t>Familiarity with basic vehicle features is important.</a:t>
            </a:r>
            <a:endParaRPr dirty="0"/>
          </a:p>
          <a:p>
            <a:pPr marL="0" marR="0" lvl="0" indent="0" algn="ctr" rtl="0">
              <a:lnSpc>
                <a:spcPct val="100000"/>
              </a:lnSpc>
              <a:spcBef>
                <a:spcPts val="0"/>
              </a:spcBef>
              <a:spcAft>
                <a:spcPts val="0"/>
              </a:spcAft>
              <a:buClr>
                <a:srgbClr val="0095DA"/>
              </a:buClr>
              <a:buSzPts val="4000"/>
              <a:buFont typeface="Calibri"/>
              <a:buNone/>
            </a:pPr>
            <a:r>
              <a:rPr lang="en-US" sz="2400" b="1" i="0" u="none" strike="noStrike" cap="none" dirty="0">
                <a:solidFill>
                  <a:srgbClr val="0095DA"/>
                </a:solidFill>
                <a:latin typeface="Calibri"/>
                <a:ea typeface="Calibri"/>
                <a:cs typeface="Calibri"/>
                <a:sym typeface="Calibri"/>
              </a:rPr>
              <a:t>Vehicle owner’s manuals and online resources must be consulted.</a:t>
            </a:r>
            <a:endParaRPr dirty="0"/>
          </a:p>
        </p:txBody>
      </p:sp>
      <p:pic>
        <p:nvPicPr>
          <p:cNvPr id="551" name="Google Shape;551;p51"/>
          <p:cNvPicPr preferRelativeResize="0"/>
          <p:nvPr/>
        </p:nvPicPr>
        <p:blipFill rotWithShape="1">
          <a:blip r:embed="rId3">
            <a:alphaModFix/>
          </a:blip>
          <a:srcRect/>
          <a:stretch/>
        </p:blipFill>
        <p:spPr>
          <a:xfrm>
            <a:off x="6129674" y="2318197"/>
            <a:ext cx="3014325" cy="2260744"/>
          </a:xfrm>
          <a:prstGeom prst="rect">
            <a:avLst/>
          </a:prstGeom>
          <a:noFill/>
          <a:ln>
            <a:noFill/>
          </a:ln>
        </p:spPr>
      </p:pic>
      <p:sp>
        <p:nvSpPr>
          <p:cNvPr id="3" name="Footer Placeholder 2">
            <a:extLst>
              <a:ext uri="{FF2B5EF4-FFF2-40B4-BE49-F238E27FC236}">
                <a16:creationId xmlns:a16="http://schemas.microsoft.com/office/drawing/2014/main" id="{238FB5DE-DB7F-3344-A085-8E7CCAC8D97E}"/>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F88557E1-51E7-6E4E-817B-B8FF7EF0EFBA}"/>
              </a:ext>
            </a:extLst>
          </p:cNvPr>
          <p:cNvSpPr>
            <a:spLocks noGrp="1"/>
          </p:cNvSpPr>
          <p:nvPr>
            <p:ph type="sldNum" sz="quarter" idx="11"/>
          </p:nvPr>
        </p:nvSpPr>
        <p:spPr/>
        <p:txBody>
          <a:bodyPr/>
          <a:lstStyle/>
          <a:p>
            <a:fld id="{B8634249-BF14-6246-840A-0EE707C2739C}" type="slidenum">
              <a:rPr lang="en-US" smtClean="0"/>
              <a:pPr/>
              <a:t>40</a:t>
            </a:fld>
            <a:endParaRPr lang="en-US" dirty="0"/>
          </a:p>
        </p:txBody>
      </p:sp>
    </p:spTree>
    <p:extLst>
      <p:ext uri="{BB962C8B-B14F-4D97-AF65-F5344CB8AC3E}">
        <p14:creationId xmlns:p14="http://schemas.microsoft.com/office/powerpoint/2010/main" val="948708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2" name="Text Placeholder 1">
            <a:extLst>
              <a:ext uri="{FF2B5EF4-FFF2-40B4-BE49-F238E27FC236}">
                <a16:creationId xmlns:a16="http://schemas.microsoft.com/office/drawing/2014/main" id="{1029C61B-2DC6-4641-86D7-3D7A23A0501A}"/>
              </a:ext>
            </a:extLst>
          </p:cNvPr>
          <p:cNvSpPr>
            <a:spLocks noGrp="1"/>
          </p:cNvSpPr>
          <p:nvPr>
            <p:ph type="body" idx="1"/>
          </p:nvPr>
        </p:nvSpPr>
        <p:spPr/>
        <p:txBody>
          <a:bodyPr/>
          <a:lstStyle/>
          <a:p>
            <a:r>
              <a:rPr lang="en-US" dirty="0">
                <a:solidFill>
                  <a:schemeClr val="accent4"/>
                </a:solidFill>
              </a:rPr>
              <a:t>AV Developers, Vehicle Manufacturers, Car Seat Manufacturers, Regulators and Safety Experts…</a:t>
            </a:r>
            <a:br>
              <a:rPr lang="en-US" dirty="0">
                <a:solidFill>
                  <a:schemeClr val="accent4"/>
                </a:solidFill>
              </a:rPr>
            </a:br>
            <a:br>
              <a:rPr lang="en-US" dirty="0">
                <a:solidFill>
                  <a:schemeClr val="accent4"/>
                </a:solidFill>
              </a:rPr>
            </a:br>
            <a:r>
              <a:rPr lang="en-US" dirty="0">
                <a:solidFill>
                  <a:schemeClr val="accent4"/>
                </a:solidFill>
              </a:rPr>
              <a:t>MUST COMMUNICATE THROUGHOUT PROCESS!</a:t>
            </a:r>
          </a:p>
        </p:txBody>
      </p:sp>
      <p:sp>
        <p:nvSpPr>
          <p:cNvPr id="4" name="Footer Placeholder 3">
            <a:extLst>
              <a:ext uri="{FF2B5EF4-FFF2-40B4-BE49-F238E27FC236}">
                <a16:creationId xmlns:a16="http://schemas.microsoft.com/office/drawing/2014/main" id="{A7AB39EE-B55B-C14E-881B-38E37C5F1E57}"/>
              </a:ext>
            </a:extLst>
          </p:cNvPr>
          <p:cNvSpPr>
            <a:spLocks noGrp="1"/>
          </p:cNvSpPr>
          <p:nvPr>
            <p:ph type="ftr" sz="quarter" idx="10"/>
          </p:nvPr>
        </p:nvSpPr>
        <p:spPr/>
        <p:txBody>
          <a:bodyPr/>
          <a:lstStyle/>
          <a:p>
            <a:r>
              <a:rPr lang="en-US" dirty="0"/>
              <a:t>Children in Automated Vehicles</a:t>
            </a:r>
          </a:p>
        </p:txBody>
      </p:sp>
      <p:sp>
        <p:nvSpPr>
          <p:cNvPr id="5" name="Slide Number Placeholder 4">
            <a:extLst>
              <a:ext uri="{FF2B5EF4-FFF2-40B4-BE49-F238E27FC236}">
                <a16:creationId xmlns:a16="http://schemas.microsoft.com/office/drawing/2014/main" id="{7EACE981-3CE0-9441-8894-09B6826D79AB}"/>
              </a:ext>
            </a:extLst>
          </p:cNvPr>
          <p:cNvSpPr>
            <a:spLocks noGrp="1"/>
          </p:cNvSpPr>
          <p:nvPr>
            <p:ph type="sldNum" sz="quarter" idx="11"/>
          </p:nvPr>
        </p:nvSpPr>
        <p:spPr/>
        <p:txBody>
          <a:bodyPr/>
          <a:lstStyle/>
          <a:p>
            <a:fld id="{B8634249-BF14-6246-840A-0EE707C2739C}" type="slidenum">
              <a:rPr lang="en-US" smtClean="0"/>
              <a:pPr/>
              <a:t>41</a:t>
            </a:fld>
            <a:endParaRPr lang="en-US" dirty="0"/>
          </a:p>
        </p:txBody>
      </p:sp>
      <p:sp>
        <p:nvSpPr>
          <p:cNvPr id="9" name="Title 1">
            <a:extLst>
              <a:ext uri="{FF2B5EF4-FFF2-40B4-BE49-F238E27FC236}">
                <a16:creationId xmlns:a16="http://schemas.microsoft.com/office/drawing/2014/main" id="{16AF94C9-9291-D247-A2EA-FFB3E41AD6DF}"/>
              </a:ext>
            </a:extLst>
          </p:cNvPr>
          <p:cNvSpPr txBox="1">
            <a:spLocks/>
          </p:cNvSpPr>
          <p:nvPr/>
        </p:nvSpPr>
        <p:spPr>
          <a:xfrm>
            <a:off x="623888" y="51990"/>
            <a:ext cx="78867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Child Safety </a:t>
            </a:r>
            <a:br>
              <a:rPr lang="en-US" dirty="0"/>
            </a:br>
            <a:r>
              <a:rPr lang="en-US" dirty="0"/>
              <a:t>at the Forefront</a:t>
            </a:r>
          </a:p>
        </p:txBody>
      </p:sp>
    </p:spTree>
    <p:extLst>
      <p:ext uri="{BB962C8B-B14F-4D97-AF65-F5344CB8AC3E}">
        <p14:creationId xmlns:p14="http://schemas.microsoft.com/office/powerpoint/2010/main" val="22366726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53"/>
          <p:cNvSpPr txBox="1">
            <a:spLocks noGrp="1"/>
          </p:cNvSpPr>
          <p:nvPr>
            <p:ph type="title"/>
          </p:nvPr>
        </p:nvSpPr>
        <p:spPr>
          <a:xfrm>
            <a:off x="457200" y="169748"/>
            <a:ext cx="8229600" cy="1143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Will Common Crash Types Shift?</a:t>
            </a:r>
            <a:endParaRPr dirty="0"/>
          </a:p>
        </p:txBody>
      </p:sp>
      <p:sp>
        <p:nvSpPr>
          <p:cNvPr id="565" name="Google Shape;565;p53"/>
          <p:cNvSpPr txBox="1">
            <a:spLocks noGrp="1"/>
          </p:cNvSpPr>
          <p:nvPr>
            <p:ph type="body" idx="1"/>
          </p:nvPr>
        </p:nvSpPr>
        <p:spPr>
          <a:xfrm>
            <a:off x="628650" y="1235191"/>
            <a:ext cx="8839200" cy="617934"/>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2400"/>
              <a:buNone/>
            </a:pPr>
            <a:r>
              <a:rPr lang="en-US" dirty="0">
                <a:latin typeface="+mj-lt"/>
              </a:rPr>
              <a:t>Will frontal crashes continue to be the most common type?</a:t>
            </a:r>
            <a:endParaRPr dirty="0">
              <a:latin typeface="+mj-lt"/>
            </a:endParaRPr>
          </a:p>
        </p:txBody>
      </p:sp>
      <p:sp>
        <p:nvSpPr>
          <p:cNvPr id="566" name="Google Shape;566;p53"/>
          <p:cNvSpPr txBox="1">
            <a:spLocks noGrp="1"/>
          </p:cNvSpPr>
          <p:nvPr>
            <p:ph type="body" idx="2"/>
          </p:nvPr>
        </p:nvSpPr>
        <p:spPr>
          <a:xfrm>
            <a:off x="629842" y="4147838"/>
            <a:ext cx="7904558" cy="20243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400" b="1" dirty="0">
                <a:latin typeface="+mj-lt"/>
              </a:rPr>
              <a:t>Regulatory and Testing Consideration in the United States:</a:t>
            </a:r>
            <a:endParaRPr sz="2400" dirty="0">
              <a:latin typeface="+mj-lt"/>
            </a:endParaRPr>
          </a:p>
          <a:p>
            <a:pPr marL="342900" lvl="0" indent="-342900" algn="l" rtl="0">
              <a:lnSpc>
                <a:spcPct val="100000"/>
              </a:lnSpc>
              <a:spcBef>
                <a:spcPts val="480"/>
              </a:spcBef>
              <a:spcAft>
                <a:spcPts val="0"/>
              </a:spcAft>
              <a:buSzPts val="2400"/>
              <a:buChar char="•"/>
            </a:pPr>
            <a:r>
              <a:rPr lang="en-US" sz="2400" b="1" dirty="0">
                <a:latin typeface="+mj-lt"/>
              </a:rPr>
              <a:t>FMVSS 213 requires frontal crash protection for car seats</a:t>
            </a:r>
            <a:endParaRPr sz="2400" dirty="0">
              <a:latin typeface="+mj-lt"/>
            </a:endParaRPr>
          </a:p>
          <a:p>
            <a:pPr marL="342900" lvl="0" indent="-342900" algn="l" rtl="0">
              <a:lnSpc>
                <a:spcPct val="100000"/>
              </a:lnSpc>
              <a:spcBef>
                <a:spcPts val="480"/>
              </a:spcBef>
              <a:spcAft>
                <a:spcPts val="0"/>
              </a:spcAft>
              <a:buSzPts val="2400"/>
              <a:buChar char="•"/>
            </a:pPr>
            <a:r>
              <a:rPr lang="en-US" sz="2400" b="1" dirty="0">
                <a:latin typeface="+mj-lt"/>
              </a:rPr>
              <a:t>Near-side lateral testing is anticipated</a:t>
            </a:r>
            <a:endParaRPr sz="2400" dirty="0">
              <a:latin typeface="+mj-lt"/>
            </a:endParaRPr>
          </a:p>
          <a:p>
            <a:pPr marL="342900" lvl="0" indent="-342900" algn="l" rtl="0">
              <a:lnSpc>
                <a:spcPct val="100000"/>
              </a:lnSpc>
              <a:spcBef>
                <a:spcPts val="480"/>
              </a:spcBef>
              <a:spcAft>
                <a:spcPts val="0"/>
              </a:spcAft>
              <a:buSzPts val="2400"/>
              <a:buChar char="•"/>
            </a:pPr>
            <a:r>
              <a:rPr lang="en-US" sz="2400" b="1" dirty="0">
                <a:latin typeface="+mj-lt"/>
              </a:rPr>
              <a:t>No rear or rollover testing is required</a:t>
            </a:r>
            <a:endParaRPr sz="2400" dirty="0">
              <a:latin typeface="+mj-lt"/>
            </a:endParaRPr>
          </a:p>
        </p:txBody>
      </p:sp>
      <p:pic>
        <p:nvPicPr>
          <p:cNvPr id="567" name="Google Shape;567;p53" descr="Blue vehicle"/>
          <p:cNvPicPr preferRelativeResize="0"/>
          <p:nvPr/>
        </p:nvPicPr>
        <p:blipFill rotWithShape="1">
          <a:blip r:embed="rId3">
            <a:alphaModFix/>
          </a:blip>
          <a:srcRect/>
          <a:stretch/>
        </p:blipFill>
        <p:spPr>
          <a:xfrm rot="5400000" flipH="1">
            <a:off x="3760064" y="1260362"/>
            <a:ext cx="1644114" cy="3316412"/>
          </a:xfrm>
          <a:prstGeom prst="rect">
            <a:avLst/>
          </a:prstGeom>
          <a:noFill/>
          <a:ln>
            <a:noFill/>
          </a:ln>
        </p:spPr>
      </p:pic>
      <p:sp>
        <p:nvSpPr>
          <p:cNvPr id="568" name="Google Shape;568;p53"/>
          <p:cNvSpPr/>
          <p:nvPr/>
        </p:nvSpPr>
        <p:spPr>
          <a:xfrm>
            <a:off x="2446039" y="2296691"/>
            <a:ext cx="955752" cy="1243753"/>
          </a:xfrm>
          <a:prstGeom prst="irregularSeal1">
            <a:avLst/>
          </a:prstGeom>
          <a:solidFill>
            <a:schemeClr val="accent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dirty="0">
              <a:solidFill>
                <a:schemeClr val="lt1"/>
              </a:solidFill>
              <a:latin typeface="Calibri"/>
              <a:ea typeface="Calibri"/>
              <a:cs typeface="Calibri"/>
              <a:sym typeface="Calibri"/>
            </a:endParaRPr>
          </a:p>
        </p:txBody>
      </p:sp>
      <p:sp>
        <p:nvSpPr>
          <p:cNvPr id="4" name="Footer Placeholder 3">
            <a:extLst>
              <a:ext uri="{FF2B5EF4-FFF2-40B4-BE49-F238E27FC236}">
                <a16:creationId xmlns:a16="http://schemas.microsoft.com/office/drawing/2014/main" id="{8EAD98FD-A02B-D44A-8520-C0DB0CFC491B}"/>
              </a:ext>
            </a:extLst>
          </p:cNvPr>
          <p:cNvSpPr>
            <a:spLocks noGrp="1"/>
          </p:cNvSpPr>
          <p:nvPr>
            <p:ph type="ftr" sz="quarter" idx="10"/>
          </p:nvPr>
        </p:nvSpPr>
        <p:spPr/>
        <p:txBody>
          <a:bodyPr/>
          <a:lstStyle/>
          <a:p>
            <a:r>
              <a:rPr lang="en-US" dirty="0"/>
              <a:t>Children in Automated Vehicles</a:t>
            </a:r>
          </a:p>
        </p:txBody>
      </p:sp>
      <p:sp>
        <p:nvSpPr>
          <p:cNvPr id="5" name="Slide Number Placeholder 4">
            <a:extLst>
              <a:ext uri="{FF2B5EF4-FFF2-40B4-BE49-F238E27FC236}">
                <a16:creationId xmlns:a16="http://schemas.microsoft.com/office/drawing/2014/main" id="{8F3585CA-B13F-0D48-9002-1B087245655F}"/>
              </a:ext>
            </a:extLst>
          </p:cNvPr>
          <p:cNvSpPr>
            <a:spLocks noGrp="1"/>
          </p:cNvSpPr>
          <p:nvPr>
            <p:ph type="sldNum" sz="quarter" idx="11"/>
          </p:nvPr>
        </p:nvSpPr>
        <p:spPr/>
        <p:txBody>
          <a:bodyPr/>
          <a:lstStyle/>
          <a:p>
            <a:fld id="{B8634249-BF14-6246-840A-0EE707C2739C}" type="slidenum">
              <a:rPr lang="en-US" smtClean="0"/>
              <a:pPr/>
              <a:t>42</a:t>
            </a:fld>
            <a:endParaRPr lang="en-US" dirty="0"/>
          </a:p>
        </p:txBody>
      </p:sp>
    </p:spTree>
    <p:extLst>
      <p:ext uri="{BB962C8B-B14F-4D97-AF65-F5344CB8AC3E}">
        <p14:creationId xmlns:p14="http://schemas.microsoft.com/office/powerpoint/2010/main" val="3769828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4"/>
          <p:cNvSpPr txBox="1">
            <a:spLocks noGrp="1"/>
          </p:cNvSpPr>
          <p:nvPr>
            <p:ph type="body" idx="4"/>
          </p:nvPr>
        </p:nvSpPr>
        <p:spPr>
          <a:xfrm>
            <a:off x="238025" y="1143000"/>
            <a:ext cx="8697000" cy="5105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200"/>
              <a:buNone/>
            </a:pPr>
            <a:r>
              <a:rPr lang="en-US" sz="2100" b="1" dirty="0"/>
              <a:t>Seat Configuration</a:t>
            </a:r>
            <a:endParaRPr sz="2300" dirty="0"/>
          </a:p>
          <a:p>
            <a:pPr marL="342900" lvl="0" indent="-336550" algn="l" rtl="0">
              <a:lnSpc>
                <a:spcPct val="100000"/>
              </a:lnSpc>
              <a:spcBef>
                <a:spcPts val="440"/>
              </a:spcBef>
              <a:spcAft>
                <a:spcPts val="0"/>
              </a:spcAft>
              <a:buSzPts val="2100"/>
              <a:buChar char="•"/>
            </a:pPr>
            <a:r>
              <a:rPr lang="en-US" sz="2100" dirty="0"/>
              <a:t>Require front-facing seat for CR use?</a:t>
            </a:r>
            <a:endParaRPr sz="2100" dirty="0"/>
          </a:p>
          <a:p>
            <a:pPr marL="342900" lvl="0" indent="-336550" algn="l" rtl="0">
              <a:lnSpc>
                <a:spcPct val="100000"/>
              </a:lnSpc>
              <a:spcBef>
                <a:spcPts val="440"/>
              </a:spcBef>
              <a:spcAft>
                <a:spcPts val="0"/>
              </a:spcAft>
              <a:buSzPts val="2100"/>
              <a:buChar char="•"/>
            </a:pPr>
            <a:r>
              <a:rPr lang="en-US" sz="2100" dirty="0"/>
              <a:t>Can directional misuse be mechanically prevented?</a:t>
            </a:r>
            <a:endParaRPr sz="2100" dirty="0"/>
          </a:p>
          <a:p>
            <a:pPr marL="342900" lvl="0" indent="-336550" algn="l" rtl="0">
              <a:lnSpc>
                <a:spcPct val="100000"/>
              </a:lnSpc>
              <a:spcBef>
                <a:spcPts val="440"/>
              </a:spcBef>
              <a:spcAft>
                <a:spcPts val="0"/>
              </a:spcAft>
              <a:buSzPts val="2100"/>
              <a:buChar char="•"/>
            </a:pPr>
            <a:r>
              <a:rPr lang="en-US" sz="2100" dirty="0"/>
              <a:t>Instruction label on vehicle seats or belts?</a:t>
            </a:r>
            <a:endParaRPr sz="2300" dirty="0"/>
          </a:p>
          <a:p>
            <a:pPr marL="342900" lvl="0" indent="-336550" algn="l" rtl="0">
              <a:lnSpc>
                <a:spcPct val="100000"/>
              </a:lnSpc>
              <a:spcBef>
                <a:spcPts val="440"/>
              </a:spcBef>
              <a:spcAft>
                <a:spcPts val="0"/>
              </a:spcAft>
              <a:buSzPts val="2100"/>
              <a:buChar char="•"/>
            </a:pPr>
            <a:r>
              <a:rPr lang="en-US" sz="2100" dirty="0"/>
              <a:t>Labels for booster seat use facing front?</a:t>
            </a:r>
            <a:endParaRPr sz="2300" dirty="0"/>
          </a:p>
          <a:p>
            <a:pPr marL="342900" lvl="0" indent="-336550" algn="l" rtl="0">
              <a:lnSpc>
                <a:spcPct val="100000"/>
              </a:lnSpc>
              <a:spcBef>
                <a:spcPts val="440"/>
              </a:spcBef>
              <a:spcAft>
                <a:spcPts val="0"/>
              </a:spcAft>
              <a:buSzPts val="2100"/>
              <a:buChar char="•"/>
            </a:pPr>
            <a:r>
              <a:rPr lang="en-US" sz="2100" dirty="0"/>
              <a:t>Mechanical block to force compliance?</a:t>
            </a:r>
            <a:endParaRPr sz="2300" dirty="0"/>
          </a:p>
          <a:p>
            <a:pPr marL="0" lvl="0" indent="0" algn="l" rtl="0">
              <a:lnSpc>
                <a:spcPct val="100000"/>
              </a:lnSpc>
              <a:spcBef>
                <a:spcPts val="440"/>
              </a:spcBef>
              <a:spcAft>
                <a:spcPts val="0"/>
              </a:spcAft>
              <a:buSzPts val="2200"/>
              <a:buNone/>
            </a:pPr>
            <a:r>
              <a:rPr lang="en-US" sz="2100" b="1" dirty="0"/>
              <a:t>Compatibility</a:t>
            </a:r>
            <a:endParaRPr sz="2300" dirty="0"/>
          </a:p>
          <a:p>
            <a:pPr marL="342900" lvl="0" indent="-336550" algn="l" rtl="0">
              <a:lnSpc>
                <a:spcPct val="100000"/>
              </a:lnSpc>
              <a:spcBef>
                <a:spcPts val="440"/>
              </a:spcBef>
              <a:spcAft>
                <a:spcPts val="0"/>
              </a:spcAft>
              <a:buSzPts val="2100"/>
              <a:buChar char="•"/>
            </a:pPr>
            <a:r>
              <a:rPr lang="en-US" sz="2100" dirty="0"/>
              <a:t>Differences in lower or tether anchors?</a:t>
            </a:r>
            <a:endParaRPr sz="2300" dirty="0"/>
          </a:p>
          <a:p>
            <a:pPr marL="342900" lvl="0" indent="-336550" algn="l" rtl="0">
              <a:lnSpc>
                <a:spcPct val="100000"/>
              </a:lnSpc>
              <a:spcBef>
                <a:spcPts val="440"/>
              </a:spcBef>
              <a:spcAft>
                <a:spcPts val="0"/>
              </a:spcAft>
              <a:buSzPts val="2100"/>
              <a:buChar char="•"/>
            </a:pPr>
            <a:r>
              <a:rPr lang="en-US" sz="2100" dirty="0"/>
              <a:t>Differences in air bags?</a:t>
            </a:r>
            <a:endParaRPr sz="2300" dirty="0"/>
          </a:p>
          <a:p>
            <a:pPr marL="0" lvl="0" indent="0" algn="l" rtl="0">
              <a:lnSpc>
                <a:spcPct val="100000"/>
              </a:lnSpc>
              <a:spcBef>
                <a:spcPts val="440"/>
              </a:spcBef>
              <a:spcAft>
                <a:spcPts val="0"/>
              </a:spcAft>
              <a:buSzPts val="2200"/>
              <a:buNone/>
            </a:pPr>
            <a:r>
              <a:rPr lang="en-US" sz="2100" b="1" dirty="0"/>
              <a:t>Other</a:t>
            </a:r>
            <a:endParaRPr sz="2300" dirty="0"/>
          </a:p>
          <a:p>
            <a:pPr marL="342900" lvl="0" indent="-336550" algn="l" rtl="0">
              <a:lnSpc>
                <a:spcPct val="100000"/>
              </a:lnSpc>
              <a:spcBef>
                <a:spcPts val="440"/>
              </a:spcBef>
              <a:spcAft>
                <a:spcPts val="0"/>
              </a:spcAft>
              <a:buSzPts val="2100"/>
              <a:buChar char="•"/>
            </a:pPr>
            <a:r>
              <a:rPr lang="en-US" sz="2100" dirty="0"/>
              <a:t>Front seat installation?</a:t>
            </a:r>
            <a:endParaRPr sz="2300" dirty="0"/>
          </a:p>
          <a:p>
            <a:pPr marL="342900" lvl="0" indent="-342900" algn="l" rtl="0">
              <a:lnSpc>
                <a:spcPct val="100000"/>
              </a:lnSpc>
              <a:spcBef>
                <a:spcPts val="480"/>
              </a:spcBef>
              <a:spcAft>
                <a:spcPts val="0"/>
              </a:spcAft>
              <a:buSzPts val="2200"/>
              <a:buChar char="•"/>
            </a:pPr>
            <a:r>
              <a:rPr lang="en-US" sz="2100" dirty="0"/>
              <a:t>Potential crash interaction among occupants</a:t>
            </a:r>
            <a:r>
              <a:rPr lang="en-US" sz="2300" dirty="0"/>
              <a:t>?</a:t>
            </a:r>
            <a:endParaRPr sz="2300" dirty="0"/>
          </a:p>
          <a:p>
            <a:pPr marL="342900" lvl="0" indent="-349250" algn="l" rtl="0">
              <a:lnSpc>
                <a:spcPct val="100000"/>
              </a:lnSpc>
              <a:spcBef>
                <a:spcPts val="480"/>
              </a:spcBef>
              <a:spcAft>
                <a:spcPts val="0"/>
              </a:spcAft>
              <a:buSzPts val="2300"/>
              <a:buChar char="•"/>
            </a:pPr>
            <a:r>
              <a:rPr lang="en-US" sz="2100" dirty="0"/>
              <a:t>How will bi-directional vehicles address CRs?</a:t>
            </a:r>
            <a:endParaRPr sz="2100" dirty="0"/>
          </a:p>
          <a:p>
            <a:pPr marL="342900" lvl="0" indent="-190500" algn="l" rtl="0">
              <a:lnSpc>
                <a:spcPct val="100000"/>
              </a:lnSpc>
              <a:spcBef>
                <a:spcPts val="480"/>
              </a:spcBef>
              <a:spcAft>
                <a:spcPts val="0"/>
              </a:spcAft>
              <a:buSzPts val="2400"/>
              <a:buNone/>
            </a:pPr>
            <a:endParaRPr sz="2300" dirty="0"/>
          </a:p>
        </p:txBody>
      </p:sp>
      <p:sp>
        <p:nvSpPr>
          <p:cNvPr id="574" name="Google Shape;574;p54"/>
          <p:cNvSpPr txBox="1">
            <a:spLocks noGrp="1"/>
          </p:cNvSpPr>
          <p:nvPr>
            <p:ph type="title"/>
          </p:nvPr>
        </p:nvSpPr>
        <p:spPr>
          <a:xfrm>
            <a:off x="0" y="152805"/>
            <a:ext cx="9144000" cy="1143000"/>
          </a:xfrm>
          <a:prstGeom prst="rect">
            <a:avLst/>
          </a:prstGeom>
          <a:noFill/>
          <a:ln>
            <a:noFill/>
          </a:ln>
        </p:spPr>
        <p:txBody>
          <a:bodyPr spcFirstLastPara="1" wrap="square" lIns="91425" tIns="45700" rIns="91425" bIns="45700" anchor="t" anchorCtr="0">
            <a:noAutofit/>
          </a:bodyPr>
          <a:lstStyle/>
          <a:p>
            <a:pPr lvl="0" algn="ctr">
              <a:lnSpc>
                <a:spcPct val="100000"/>
              </a:lnSpc>
              <a:spcBef>
                <a:spcPts val="0"/>
              </a:spcBef>
              <a:buClr>
                <a:srgbClr val="0095DA"/>
              </a:buClr>
              <a:buSzPts val="4000"/>
            </a:pPr>
            <a:r>
              <a:rPr lang="en-US" dirty="0"/>
              <a:t>Example AV Child Safety Considerations</a:t>
            </a:r>
            <a:endParaRPr dirty="0"/>
          </a:p>
        </p:txBody>
      </p:sp>
      <p:grpSp>
        <p:nvGrpSpPr>
          <p:cNvPr id="575" name="Google Shape;575;p54"/>
          <p:cNvGrpSpPr/>
          <p:nvPr/>
        </p:nvGrpSpPr>
        <p:grpSpPr>
          <a:xfrm>
            <a:off x="6134953" y="2338484"/>
            <a:ext cx="2856844" cy="2830311"/>
            <a:chOff x="1827060" y="2846457"/>
            <a:chExt cx="2911285" cy="2890137"/>
          </a:xfrm>
        </p:grpSpPr>
        <p:pic>
          <p:nvPicPr>
            <p:cNvPr id="576" name="Google Shape;576;p54" descr="Car seat rear-facing"/>
            <p:cNvPicPr preferRelativeResize="0"/>
            <p:nvPr/>
          </p:nvPicPr>
          <p:blipFill rotWithShape="1">
            <a:blip r:embed="rId3">
              <a:alphaModFix/>
            </a:blip>
            <a:srcRect/>
            <a:stretch/>
          </p:blipFill>
          <p:spPr>
            <a:xfrm>
              <a:off x="1827060" y="2846457"/>
              <a:ext cx="1352550" cy="1200150"/>
            </a:xfrm>
            <a:prstGeom prst="rect">
              <a:avLst/>
            </a:prstGeom>
            <a:noFill/>
            <a:ln>
              <a:noFill/>
            </a:ln>
          </p:spPr>
        </p:pic>
        <p:pic>
          <p:nvPicPr>
            <p:cNvPr id="577" name="Google Shape;577;p54" descr="Car seat forward-facing"/>
            <p:cNvPicPr preferRelativeResize="0"/>
            <p:nvPr/>
          </p:nvPicPr>
          <p:blipFill rotWithShape="1">
            <a:blip r:embed="rId4">
              <a:alphaModFix/>
            </a:blip>
            <a:srcRect/>
            <a:stretch/>
          </p:blipFill>
          <p:spPr>
            <a:xfrm>
              <a:off x="3342585" y="2884164"/>
              <a:ext cx="1352550" cy="1323975"/>
            </a:xfrm>
            <a:prstGeom prst="rect">
              <a:avLst/>
            </a:prstGeom>
            <a:noFill/>
            <a:ln>
              <a:noFill/>
            </a:ln>
          </p:spPr>
        </p:pic>
        <p:pic>
          <p:nvPicPr>
            <p:cNvPr id="578" name="Google Shape;578;p54" descr="Car seat booster"/>
            <p:cNvPicPr preferRelativeResize="0"/>
            <p:nvPr/>
          </p:nvPicPr>
          <p:blipFill rotWithShape="1">
            <a:blip r:embed="rId5">
              <a:alphaModFix/>
            </a:blip>
            <a:srcRect/>
            <a:stretch/>
          </p:blipFill>
          <p:spPr>
            <a:xfrm>
              <a:off x="1865519" y="4412619"/>
              <a:ext cx="1352550" cy="1323975"/>
            </a:xfrm>
            <a:prstGeom prst="rect">
              <a:avLst/>
            </a:prstGeom>
            <a:noFill/>
            <a:ln>
              <a:noFill/>
            </a:ln>
          </p:spPr>
        </p:pic>
        <p:pic>
          <p:nvPicPr>
            <p:cNvPr id="579" name="Google Shape;579;p54" descr="Seat Belt"/>
            <p:cNvPicPr preferRelativeResize="0"/>
            <p:nvPr/>
          </p:nvPicPr>
          <p:blipFill rotWithShape="1">
            <a:blip r:embed="rId6">
              <a:alphaModFix/>
            </a:blip>
            <a:srcRect/>
            <a:stretch/>
          </p:blipFill>
          <p:spPr>
            <a:xfrm>
              <a:off x="3385795" y="4412619"/>
              <a:ext cx="1352550" cy="1200150"/>
            </a:xfrm>
            <a:prstGeom prst="rect">
              <a:avLst/>
            </a:prstGeom>
            <a:noFill/>
            <a:ln>
              <a:noFill/>
            </a:ln>
          </p:spPr>
        </p:pic>
      </p:grpSp>
      <p:sp>
        <p:nvSpPr>
          <p:cNvPr id="4" name="Footer Placeholder 3">
            <a:extLst>
              <a:ext uri="{FF2B5EF4-FFF2-40B4-BE49-F238E27FC236}">
                <a16:creationId xmlns:a16="http://schemas.microsoft.com/office/drawing/2014/main" id="{44F77B82-B2B5-464A-BBD5-A1B59A408617}"/>
              </a:ext>
            </a:extLst>
          </p:cNvPr>
          <p:cNvSpPr>
            <a:spLocks noGrp="1"/>
          </p:cNvSpPr>
          <p:nvPr>
            <p:ph type="ftr" sz="quarter" idx="10"/>
          </p:nvPr>
        </p:nvSpPr>
        <p:spPr/>
        <p:txBody>
          <a:bodyPr/>
          <a:lstStyle/>
          <a:p>
            <a:r>
              <a:rPr lang="en-US" dirty="0"/>
              <a:t>Children in Automated Vehicles</a:t>
            </a:r>
          </a:p>
        </p:txBody>
      </p:sp>
      <p:sp>
        <p:nvSpPr>
          <p:cNvPr id="5" name="Slide Number Placeholder 4">
            <a:extLst>
              <a:ext uri="{FF2B5EF4-FFF2-40B4-BE49-F238E27FC236}">
                <a16:creationId xmlns:a16="http://schemas.microsoft.com/office/drawing/2014/main" id="{5560DE65-601B-5A4C-B75C-31AF742943F5}"/>
              </a:ext>
            </a:extLst>
          </p:cNvPr>
          <p:cNvSpPr>
            <a:spLocks noGrp="1"/>
          </p:cNvSpPr>
          <p:nvPr>
            <p:ph type="sldNum" sz="quarter" idx="11"/>
          </p:nvPr>
        </p:nvSpPr>
        <p:spPr/>
        <p:txBody>
          <a:bodyPr/>
          <a:lstStyle/>
          <a:p>
            <a:fld id="{B8634249-BF14-6246-840A-0EE707C2739C}" type="slidenum">
              <a:rPr lang="en-US" smtClean="0"/>
              <a:pPr/>
              <a:t>43</a:t>
            </a:fld>
            <a:endParaRPr lang="en-US" dirty="0"/>
          </a:p>
        </p:txBody>
      </p:sp>
    </p:spTree>
    <p:extLst>
      <p:ext uri="{BB962C8B-B14F-4D97-AF65-F5344CB8AC3E}">
        <p14:creationId xmlns:p14="http://schemas.microsoft.com/office/powerpoint/2010/main" val="20733737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55"/>
          <p:cNvSpPr txBox="1">
            <a:spLocks noGrp="1"/>
          </p:cNvSpPr>
          <p:nvPr>
            <p:ph type="title"/>
          </p:nvPr>
        </p:nvSpPr>
        <p:spPr>
          <a:xfrm>
            <a:off x="0" y="227806"/>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Safety Is Important for All Uses</a:t>
            </a:r>
            <a:endParaRPr dirty="0"/>
          </a:p>
        </p:txBody>
      </p:sp>
      <p:sp>
        <p:nvSpPr>
          <p:cNvPr id="586" name="Google Shape;586;p55"/>
          <p:cNvSpPr txBox="1">
            <a:spLocks noGrp="1"/>
          </p:cNvSpPr>
          <p:nvPr>
            <p:ph type="body" idx="1"/>
          </p:nvPr>
        </p:nvSpPr>
        <p:spPr>
          <a:xfrm>
            <a:off x="1295401" y="1600200"/>
            <a:ext cx="6705599"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EB242"/>
              </a:buClr>
              <a:buSzPts val="2220"/>
              <a:buNone/>
            </a:pPr>
            <a:r>
              <a:rPr lang="en-US" sz="2220" b="1" dirty="0"/>
              <a:t>Multiple User Vehicles Becoming More Common</a:t>
            </a:r>
            <a:endParaRPr b="1" dirty="0"/>
          </a:p>
          <a:p>
            <a:pPr marL="742950" lvl="1" indent="-285750" algn="l" rtl="0">
              <a:lnSpc>
                <a:spcPct val="90000"/>
              </a:lnSpc>
              <a:spcBef>
                <a:spcPts val="370"/>
              </a:spcBef>
              <a:spcAft>
                <a:spcPts val="0"/>
              </a:spcAft>
              <a:buSzPts val="1850"/>
              <a:buChar char="•"/>
            </a:pPr>
            <a:r>
              <a:rPr lang="en-US" sz="1850" dirty="0"/>
              <a:t>Rideshare, rentals, shared vehicles</a:t>
            </a:r>
            <a:endParaRPr dirty="0"/>
          </a:p>
          <a:p>
            <a:pPr marL="742950" lvl="1" indent="-285750" algn="l" rtl="0">
              <a:lnSpc>
                <a:spcPct val="90000"/>
              </a:lnSpc>
              <a:spcBef>
                <a:spcPts val="370"/>
              </a:spcBef>
              <a:spcAft>
                <a:spcPts val="0"/>
              </a:spcAft>
              <a:buSzPts val="1850"/>
              <a:buChar char="•"/>
            </a:pPr>
            <a:r>
              <a:rPr lang="en-US" sz="1850" dirty="0"/>
              <a:t>Certain car seats are becoming more portable, lightweight</a:t>
            </a:r>
            <a:endParaRPr dirty="0"/>
          </a:p>
          <a:p>
            <a:pPr marL="742950" lvl="1" indent="-285750" algn="l" rtl="0">
              <a:lnSpc>
                <a:spcPct val="90000"/>
              </a:lnSpc>
              <a:spcBef>
                <a:spcPts val="370"/>
              </a:spcBef>
              <a:spcAft>
                <a:spcPts val="0"/>
              </a:spcAft>
              <a:buSzPts val="1850"/>
              <a:buChar char="•"/>
            </a:pPr>
            <a:r>
              <a:rPr lang="en-US" sz="1850" dirty="0"/>
              <a:t>Easy use, accessible instructions and dexterity are needed</a:t>
            </a:r>
            <a:endParaRPr dirty="0"/>
          </a:p>
          <a:p>
            <a:pPr marL="742950" lvl="1" indent="-285750" algn="l" rtl="0">
              <a:lnSpc>
                <a:spcPct val="90000"/>
              </a:lnSpc>
              <a:spcBef>
                <a:spcPts val="370"/>
              </a:spcBef>
              <a:spcAft>
                <a:spcPts val="0"/>
              </a:spcAft>
              <a:buSzPts val="1850"/>
              <a:buChar char="•"/>
            </a:pPr>
            <a:r>
              <a:rPr lang="en-US" sz="1850" dirty="0"/>
              <a:t>Labels—pictorial    </a:t>
            </a:r>
            <a:endParaRPr dirty="0"/>
          </a:p>
          <a:p>
            <a:pPr marL="342900" lvl="0" indent="-201930" algn="l" rtl="0">
              <a:lnSpc>
                <a:spcPct val="90000"/>
              </a:lnSpc>
              <a:spcBef>
                <a:spcPts val="444"/>
              </a:spcBef>
              <a:spcAft>
                <a:spcPts val="0"/>
              </a:spcAft>
              <a:buClr>
                <a:srgbClr val="7EB242"/>
              </a:buClr>
              <a:buSzPts val="2220"/>
              <a:buFont typeface="Calibri"/>
              <a:buNone/>
            </a:pPr>
            <a:endParaRPr sz="2220" dirty="0"/>
          </a:p>
          <a:p>
            <a:pPr marL="0" lvl="0" indent="0" algn="l" rtl="0">
              <a:lnSpc>
                <a:spcPct val="90000"/>
              </a:lnSpc>
              <a:spcBef>
                <a:spcPts val="444"/>
              </a:spcBef>
              <a:spcAft>
                <a:spcPts val="0"/>
              </a:spcAft>
              <a:buClr>
                <a:srgbClr val="7EB242"/>
              </a:buClr>
              <a:buSzPts val="2220"/>
              <a:buNone/>
            </a:pPr>
            <a:r>
              <a:rPr lang="en-US" sz="2220" b="1" dirty="0"/>
              <a:t>Standardized, harmonized terms for a new field</a:t>
            </a:r>
            <a:endParaRPr b="1" dirty="0"/>
          </a:p>
          <a:p>
            <a:pPr marL="742950" lvl="1" indent="-285750" algn="l" rtl="0">
              <a:lnSpc>
                <a:spcPct val="90000"/>
              </a:lnSpc>
              <a:spcBef>
                <a:spcPts val="370"/>
              </a:spcBef>
              <a:spcAft>
                <a:spcPts val="0"/>
              </a:spcAft>
              <a:buSzPts val="1850"/>
              <a:buChar char="•"/>
            </a:pPr>
            <a:r>
              <a:rPr lang="en-US" sz="1850" dirty="0"/>
              <a:t>10 years ago, no one talked about GOOGLING, for example</a:t>
            </a:r>
            <a:endParaRPr dirty="0"/>
          </a:p>
          <a:p>
            <a:pPr marL="742950" lvl="1" indent="-168275" algn="l" rtl="0">
              <a:lnSpc>
                <a:spcPct val="90000"/>
              </a:lnSpc>
              <a:spcBef>
                <a:spcPts val="370"/>
              </a:spcBef>
              <a:spcAft>
                <a:spcPts val="0"/>
              </a:spcAft>
              <a:buSzPts val="1850"/>
              <a:buNone/>
            </a:pPr>
            <a:endParaRPr sz="1850" dirty="0"/>
          </a:p>
          <a:p>
            <a:pPr marL="0" lvl="0" indent="0" algn="l" rtl="0">
              <a:lnSpc>
                <a:spcPct val="90000"/>
              </a:lnSpc>
              <a:spcBef>
                <a:spcPts val="444"/>
              </a:spcBef>
              <a:spcAft>
                <a:spcPts val="0"/>
              </a:spcAft>
              <a:buClr>
                <a:srgbClr val="7EB242"/>
              </a:buClr>
              <a:buSzPts val="2220"/>
              <a:buNone/>
            </a:pPr>
            <a:r>
              <a:rPr lang="en-US" sz="2220" b="1" dirty="0"/>
              <a:t>Vehicle Differences – Cars, trucks, shuttles</a:t>
            </a:r>
            <a:endParaRPr b="1" dirty="0"/>
          </a:p>
          <a:p>
            <a:pPr marL="742950" lvl="1" indent="-285750" algn="l" rtl="0">
              <a:lnSpc>
                <a:spcPct val="90000"/>
              </a:lnSpc>
              <a:spcBef>
                <a:spcPts val="370"/>
              </a:spcBef>
              <a:spcAft>
                <a:spcPts val="0"/>
              </a:spcAft>
              <a:buSzPts val="1850"/>
              <a:buChar char="•"/>
            </a:pPr>
            <a:r>
              <a:rPr lang="en-US" sz="1850" dirty="0"/>
              <a:t>Interior designs</a:t>
            </a:r>
            <a:endParaRPr dirty="0"/>
          </a:p>
          <a:p>
            <a:pPr marL="742950" lvl="1" indent="-285750" algn="l" rtl="0">
              <a:lnSpc>
                <a:spcPct val="90000"/>
              </a:lnSpc>
              <a:spcBef>
                <a:spcPts val="370"/>
              </a:spcBef>
              <a:spcAft>
                <a:spcPts val="0"/>
              </a:spcAft>
              <a:buSzPts val="1850"/>
              <a:buChar char="•"/>
            </a:pPr>
            <a:r>
              <a:rPr lang="en-US" sz="1850" dirty="0"/>
              <a:t>Swivel seats</a:t>
            </a:r>
            <a:endParaRPr dirty="0"/>
          </a:p>
          <a:p>
            <a:pPr marL="742950" lvl="1" indent="-285750" algn="l" rtl="0">
              <a:lnSpc>
                <a:spcPct val="90000"/>
              </a:lnSpc>
              <a:spcBef>
                <a:spcPts val="370"/>
              </a:spcBef>
              <a:spcAft>
                <a:spcPts val="0"/>
              </a:spcAft>
              <a:buSzPts val="1850"/>
              <a:buChar char="•"/>
            </a:pPr>
            <a:r>
              <a:rPr lang="en-US" sz="1850" dirty="0"/>
              <a:t>Number of rows and configurations</a:t>
            </a:r>
            <a:endParaRPr dirty="0"/>
          </a:p>
          <a:p>
            <a:pPr marL="742950" lvl="1" indent="-168275" algn="l" rtl="0">
              <a:lnSpc>
                <a:spcPct val="90000"/>
              </a:lnSpc>
              <a:spcBef>
                <a:spcPts val="370"/>
              </a:spcBef>
              <a:spcAft>
                <a:spcPts val="0"/>
              </a:spcAft>
              <a:buSzPts val="1850"/>
              <a:buNone/>
            </a:pPr>
            <a:endParaRPr sz="1850" dirty="0"/>
          </a:p>
        </p:txBody>
      </p:sp>
      <p:sp>
        <p:nvSpPr>
          <p:cNvPr id="3" name="Footer Placeholder 2">
            <a:extLst>
              <a:ext uri="{FF2B5EF4-FFF2-40B4-BE49-F238E27FC236}">
                <a16:creationId xmlns:a16="http://schemas.microsoft.com/office/drawing/2014/main" id="{ECF8C1CB-9262-8547-8528-C3955FE65660}"/>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17F0EBE8-8E70-C449-9184-EF1832BFA6FB}"/>
              </a:ext>
            </a:extLst>
          </p:cNvPr>
          <p:cNvSpPr>
            <a:spLocks noGrp="1"/>
          </p:cNvSpPr>
          <p:nvPr>
            <p:ph type="sldNum" sz="quarter" idx="11"/>
          </p:nvPr>
        </p:nvSpPr>
        <p:spPr/>
        <p:txBody>
          <a:bodyPr/>
          <a:lstStyle/>
          <a:p>
            <a:fld id="{B8634249-BF14-6246-840A-0EE707C2739C}" type="slidenum">
              <a:rPr lang="en-US" smtClean="0"/>
              <a:pPr/>
              <a:t>44</a:t>
            </a:fld>
            <a:endParaRPr lang="en-US" dirty="0"/>
          </a:p>
        </p:txBody>
      </p:sp>
    </p:spTree>
    <p:extLst>
      <p:ext uri="{BB962C8B-B14F-4D97-AF65-F5344CB8AC3E}">
        <p14:creationId xmlns:p14="http://schemas.microsoft.com/office/powerpoint/2010/main" val="4077282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6"/>
          <p:cNvSpPr txBox="1">
            <a:spLocks noGrp="1"/>
          </p:cNvSpPr>
          <p:nvPr>
            <p:ph type="title"/>
          </p:nvPr>
        </p:nvSpPr>
        <p:spPr>
          <a:xfrm>
            <a:off x="0" y="174624"/>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Marketing &amp; Media Must Be Consistent</a:t>
            </a:r>
            <a:endParaRPr dirty="0"/>
          </a:p>
        </p:txBody>
      </p:sp>
      <p:sp>
        <p:nvSpPr>
          <p:cNvPr id="594" name="Google Shape;594;p56"/>
          <p:cNvSpPr txBox="1">
            <a:spLocks noGrp="1"/>
          </p:cNvSpPr>
          <p:nvPr>
            <p:ph type="body" idx="1"/>
          </p:nvPr>
        </p:nvSpPr>
        <p:spPr>
          <a:xfrm>
            <a:off x="1295401" y="1600200"/>
            <a:ext cx="6705599" cy="4525963"/>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480"/>
              </a:spcBef>
              <a:spcAft>
                <a:spcPts val="0"/>
              </a:spcAft>
              <a:buClr>
                <a:srgbClr val="7EB242"/>
              </a:buClr>
              <a:buSzPts val="2400"/>
              <a:buFont typeface="Calibri"/>
              <a:buNone/>
            </a:pPr>
            <a:endParaRPr dirty="0"/>
          </a:p>
        </p:txBody>
      </p:sp>
      <p:pic>
        <p:nvPicPr>
          <p:cNvPr id="596" name="Google Shape;596;p56" descr="https://thumbor.forbes.com/thumbor/960x0/https%3A%2F%2Fspecials-images.forbesimg.com%2Fdam%2Fimageserve%2F658278048%2F960x0.jpg%3Ffit%3Dscale"/>
          <p:cNvPicPr preferRelativeResize="0"/>
          <p:nvPr/>
        </p:nvPicPr>
        <p:blipFill rotWithShape="1">
          <a:blip r:embed="rId3">
            <a:alphaModFix/>
          </a:blip>
          <a:srcRect l="11000" r="-1" b="-1"/>
          <a:stretch/>
        </p:blipFill>
        <p:spPr>
          <a:xfrm>
            <a:off x="1219200" y="1143000"/>
            <a:ext cx="6705599" cy="5027014"/>
          </a:xfrm>
          <a:prstGeom prst="rect">
            <a:avLst/>
          </a:prstGeom>
          <a:noFill/>
          <a:ln>
            <a:noFill/>
          </a:ln>
        </p:spPr>
      </p:pic>
      <p:sp>
        <p:nvSpPr>
          <p:cNvPr id="3" name="Footer Placeholder 2">
            <a:extLst>
              <a:ext uri="{FF2B5EF4-FFF2-40B4-BE49-F238E27FC236}">
                <a16:creationId xmlns:a16="http://schemas.microsoft.com/office/drawing/2014/main" id="{983F730A-7682-AE41-B37B-7685401FEE8C}"/>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9CEFC2A3-68E6-6C4D-919E-F5D6C76D0D4D}"/>
              </a:ext>
            </a:extLst>
          </p:cNvPr>
          <p:cNvSpPr>
            <a:spLocks noGrp="1"/>
          </p:cNvSpPr>
          <p:nvPr>
            <p:ph type="sldNum" sz="quarter" idx="11"/>
          </p:nvPr>
        </p:nvSpPr>
        <p:spPr/>
        <p:txBody>
          <a:bodyPr/>
          <a:lstStyle/>
          <a:p>
            <a:fld id="{B8634249-BF14-6246-840A-0EE707C2739C}" type="slidenum">
              <a:rPr lang="en-US" smtClean="0"/>
              <a:pPr/>
              <a:t>45</a:t>
            </a:fld>
            <a:endParaRPr lang="en-US" dirty="0"/>
          </a:p>
        </p:txBody>
      </p:sp>
    </p:spTree>
    <p:extLst>
      <p:ext uri="{BB962C8B-B14F-4D97-AF65-F5344CB8AC3E}">
        <p14:creationId xmlns:p14="http://schemas.microsoft.com/office/powerpoint/2010/main" val="347246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4" name="Google Shape;604;p57"/>
          <p:cNvSpPr txBox="1"/>
          <p:nvPr/>
        </p:nvSpPr>
        <p:spPr>
          <a:xfrm>
            <a:off x="162639" y="2230947"/>
            <a:ext cx="3361736" cy="3804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FFFF"/>
              </a:buClr>
              <a:buSzPts val="3600"/>
              <a:buFont typeface="Calibri"/>
              <a:buNone/>
            </a:pPr>
            <a:r>
              <a:rPr lang="en-US" sz="2800" b="1" i="0" u="none" strike="noStrike" cap="none" dirty="0">
                <a:solidFill>
                  <a:schemeClr val="accent4"/>
                </a:solidFill>
                <a:latin typeface="Calibri"/>
                <a:ea typeface="Calibri"/>
                <a:cs typeface="Calibri"/>
                <a:sym typeface="Calibri"/>
              </a:rPr>
              <a:t>2021</a:t>
            </a:r>
            <a:endParaRPr sz="2800" dirty="0">
              <a:solidFill>
                <a:schemeClr val="accent4"/>
              </a:solidFill>
            </a:endParaRPr>
          </a:p>
          <a:p>
            <a:pPr marL="0" marR="0" lvl="0" indent="0" algn="ctr" rtl="0">
              <a:lnSpc>
                <a:spcPct val="90000"/>
              </a:lnSpc>
              <a:spcBef>
                <a:spcPts val="0"/>
              </a:spcBef>
              <a:spcAft>
                <a:spcPts val="0"/>
              </a:spcAft>
              <a:buClr>
                <a:srgbClr val="FFFFFF"/>
              </a:buClr>
              <a:buSzPts val="3600"/>
              <a:buFont typeface="Calibri"/>
              <a:buNone/>
            </a:pPr>
            <a:r>
              <a:rPr lang="en-US" sz="2800" b="1" i="0" u="none" strike="noStrike" cap="none" dirty="0">
                <a:solidFill>
                  <a:schemeClr val="accent4"/>
                </a:solidFill>
                <a:latin typeface="Calibri"/>
                <a:ea typeface="Calibri"/>
                <a:cs typeface="Calibri"/>
                <a:sym typeface="Calibri"/>
              </a:rPr>
              <a:t>The Autonomous Vehicles Consortium is creating, publishing and adding resources</a:t>
            </a:r>
            <a:endParaRPr sz="2800" dirty="0">
              <a:solidFill>
                <a:schemeClr val="accent4"/>
              </a:solidFill>
            </a:endParaRPr>
          </a:p>
        </p:txBody>
      </p:sp>
      <p:sp>
        <p:nvSpPr>
          <p:cNvPr id="614" name="Google Shape;614;p57"/>
          <p:cNvSpPr txBox="1"/>
          <p:nvPr/>
        </p:nvSpPr>
        <p:spPr>
          <a:xfrm>
            <a:off x="2922570" y="6211669"/>
            <a:ext cx="4621778"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b="1" i="0" u="none" strike="noStrike" cap="none" dirty="0" err="1">
                <a:solidFill>
                  <a:schemeClr val="lt1"/>
                </a:solidFill>
                <a:latin typeface="Arial"/>
                <a:ea typeface="Arial"/>
                <a:cs typeface="Arial"/>
                <a:sym typeface="Arial"/>
              </a:rPr>
              <a:t>www.safekids.org</a:t>
            </a:r>
            <a:r>
              <a:rPr lang="en-US" sz="2800" b="1" i="0" u="none" strike="noStrike" cap="none" dirty="0">
                <a:solidFill>
                  <a:schemeClr val="lt1"/>
                </a:solidFill>
                <a:latin typeface="Arial"/>
                <a:ea typeface="Arial"/>
                <a:cs typeface="Arial"/>
                <a:sym typeface="Arial"/>
              </a:rPr>
              <a:t>/AVs</a:t>
            </a:r>
            <a:endParaRPr sz="2800" dirty="0"/>
          </a:p>
        </p:txBody>
      </p:sp>
      <p:sp>
        <p:nvSpPr>
          <p:cNvPr id="615" name="Google Shape;615;p57"/>
          <p:cNvSpPr txBox="1">
            <a:spLocks noGrp="1"/>
          </p:cNvSpPr>
          <p:nvPr>
            <p:ph type="title"/>
          </p:nvPr>
        </p:nvSpPr>
        <p:spPr>
          <a:xfrm>
            <a:off x="0" y="214172"/>
            <a:ext cx="9144000" cy="115887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Additional Resources</a:t>
            </a:r>
            <a:endParaRPr dirty="0"/>
          </a:p>
        </p:txBody>
      </p:sp>
      <p:sp>
        <p:nvSpPr>
          <p:cNvPr id="3" name="Footer Placeholder 2">
            <a:extLst>
              <a:ext uri="{FF2B5EF4-FFF2-40B4-BE49-F238E27FC236}">
                <a16:creationId xmlns:a16="http://schemas.microsoft.com/office/drawing/2014/main" id="{AB1CF30C-F61E-F649-A265-081F8FB21442}"/>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8F7165D5-C9B2-1B41-AFF9-BD4E8FEC56CF}"/>
              </a:ext>
            </a:extLst>
          </p:cNvPr>
          <p:cNvSpPr>
            <a:spLocks noGrp="1"/>
          </p:cNvSpPr>
          <p:nvPr>
            <p:ph type="sldNum" sz="quarter" idx="11"/>
          </p:nvPr>
        </p:nvSpPr>
        <p:spPr/>
        <p:txBody>
          <a:bodyPr/>
          <a:lstStyle/>
          <a:p>
            <a:fld id="{B8634249-BF14-6246-840A-0EE707C2739C}" type="slidenum">
              <a:rPr lang="en-US" smtClean="0"/>
              <a:pPr/>
              <a:t>46</a:t>
            </a:fld>
            <a:endParaRPr lang="en-US" dirty="0"/>
          </a:p>
        </p:txBody>
      </p:sp>
      <p:sp>
        <p:nvSpPr>
          <p:cNvPr id="17" name="Google Shape;228;p29">
            <a:extLst>
              <a:ext uri="{FF2B5EF4-FFF2-40B4-BE49-F238E27FC236}">
                <a16:creationId xmlns:a16="http://schemas.microsoft.com/office/drawing/2014/main" id="{67E883D2-E168-A048-B8F7-A42155C1108A}"/>
              </a:ext>
            </a:extLst>
          </p:cNvPr>
          <p:cNvSpPr txBox="1"/>
          <p:nvPr/>
        </p:nvSpPr>
        <p:spPr>
          <a:xfrm>
            <a:off x="3714750" y="1910378"/>
            <a:ext cx="2233143" cy="1200329"/>
          </a:xfrm>
          <a:prstGeom prst="rect">
            <a:avLst/>
          </a:prstGeom>
          <a:solidFill>
            <a:schemeClr val="accent2"/>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lang="en-US"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Policy, Legislation </a:t>
            </a:r>
            <a:br>
              <a:rPr lang="en-US" sz="1800" b="0" i="0" u="none" strike="noStrike" cap="none" dirty="0">
                <a:solidFill>
                  <a:srgbClr val="000000"/>
                </a:solidFill>
                <a:latin typeface="Arial"/>
                <a:ea typeface="Arial"/>
                <a:cs typeface="Arial"/>
                <a:sym typeface="Arial"/>
              </a:rPr>
            </a:br>
            <a:r>
              <a:rPr lang="en-US" sz="1800" b="0" i="0" u="none" strike="noStrike" cap="none" dirty="0">
                <a:solidFill>
                  <a:srgbClr val="000000"/>
                </a:solidFill>
                <a:latin typeface="Arial"/>
                <a:ea typeface="Arial"/>
                <a:cs typeface="Arial"/>
                <a:sym typeface="Arial"/>
              </a:rPr>
              <a:t>&amp; Enforcement</a:t>
            </a:r>
            <a:endParaRPr sz="1800" b="0" i="0" u="none" strike="noStrike" cap="none" dirty="0">
              <a:solidFill>
                <a:srgbClr val="000000"/>
              </a:solidFill>
              <a:latin typeface="Arial"/>
              <a:ea typeface="Arial"/>
              <a:cs typeface="Arial"/>
              <a:sym typeface="Arial"/>
            </a:endParaRPr>
          </a:p>
        </p:txBody>
      </p:sp>
      <p:sp>
        <p:nvSpPr>
          <p:cNvPr id="18" name="Google Shape;229;p29">
            <a:extLst>
              <a:ext uri="{FF2B5EF4-FFF2-40B4-BE49-F238E27FC236}">
                <a16:creationId xmlns:a16="http://schemas.microsoft.com/office/drawing/2014/main" id="{96095C5D-597E-7D46-A845-87F3268015CC}"/>
              </a:ext>
            </a:extLst>
          </p:cNvPr>
          <p:cNvSpPr txBox="1"/>
          <p:nvPr/>
        </p:nvSpPr>
        <p:spPr>
          <a:xfrm>
            <a:off x="3714750" y="3995261"/>
            <a:ext cx="2260727" cy="1200329"/>
          </a:xfrm>
          <a:prstGeom prst="rect">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800" b="0" i="0" u="none" strike="noStrike" cap="none" dirty="0">
                <a:solidFill>
                  <a:srgbClr val="000000"/>
                </a:solidFill>
                <a:latin typeface="Arial"/>
                <a:ea typeface="Arial"/>
                <a:cs typeface="Arial"/>
                <a:sym typeface="Arial"/>
              </a:rPr>
              <a:t>Public Information</a:t>
            </a:r>
            <a:br>
              <a:rPr lang="en-US" sz="1800" b="0" i="0" u="none" strike="noStrike" cap="none" dirty="0">
                <a:solidFill>
                  <a:srgbClr val="000000"/>
                </a:solidFill>
                <a:latin typeface="Arial"/>
                <a:ea typeface="Arial"/>
                <a:cs typeface="Arial"/>
                <a:sym typeface="Arial"/>
              </a:rPr>
            </a:br>
            <a:r>
              <a:rPr lang="en-US" sz="1800" b="0" i="0" u="none" strike="noStrike" cap="none" dirty="0">
                <a:solidFill>
                  <a:srgbClr val="000000"/>
                </a:solidFill>
                <a:latin typeface="Arial"/>
                <a:ea typeface="Arial"/>
                <a:cs typeface="Arial"/>
                <a:sym typeface="Arial"/>
              </a:rPr>
              <a:t>&amp; Education</a:t>
            </a:r>
            <a:endParaRPr dirty="0"/>
          </a:p>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strike="noStrike" cap="none" dirty="0">
              <a:solidFill>
                <a:srgbClr val="000000"/>
              </a:solidFill>
              <a:latin typeface="Arial"/>
              <a:ea typeface="Arial"/>
              <a:cs typeface="Arial"/>
              <a:sym typeface="Arial"/>
            </a:endParaRPr>
          </a:p>
        </p:txBody>
      </p:sp>
      <p:sp>
        <p:nvSpPr>
          <p:cNvPr id="19" name="TextBox 18">
            <a:extLst>
              <a:ext uri="{FF2B5EF4-FFF2-40B4-BE49-F238E27FC236}">
                <a16:creationId xmlns:a16="http://schemas.microsoft.com/office/drawing/2014/main" id="{5D644435-E1E1-4E43-820B-2915E62DD150}"/>
              </a:ext>
            </a:extLst>
          </p:cNvPr>
          <p:cNvSpPr txBox="1"/>
          <p:nvPr/>
        </p:nvSpPr>
        <p:spPr>
          <a:xfrm>
            <a:off x="6049493" y="1891067"/>
            <a:ext cx="3156768" cy="1200329"/>
          </a:xfrm>
          <a:prstGeom prst="rect">
            <a:avLst/>
          </a:prstGeom>
          <a:noFill/>
        </p:spPr>
        <p:txBody>
          <a:bodyPr wrap="square" rtlCol="0">
            <a:spAutoFit/>
          </a:bodyPr>
          <a:lstStyle/>
          <a:p>
            <a:pPr marL="171450" lvl="1" indent="-171450">
              <a:lnSpc>
                <a:spcPct val="90000"/>
              </a:lnSpc>
              <a:buClr>
                <a:schemeClr val="dk1"/>
              </a:buClr>
              <a:buSzPts val="1700"/>
              <a:buFont typeface="Calibri"/>
              <a:buChar char="•"/>
            </a:pPr>
            <a:r>
              <a:rPr lang="en-US" sz="2000" dirty="0">
                <a:solidFill>
                  <a:schemeClr val="dk1"/>
                </a:solidFill>
                <a:ea typeface="Calibri"/>
                <a:cs typeface="Calibri"/>
                <a:sym typeface="Calibri"/>
              </a:rPr>
              <a:t>Guidance and best practices for ensuring policies and legislation include children</a:t>
            </a:r>
            <a:endParaRPr lang="en-US" sz="1400" dirty="0">
              <a:solidFill>
                <a:srgbClr val="000000"/>
              </a:solidFill>
              <a:latin typeface="Arial"/>
              <a:ea typeface="Arial"/>
              <a:cs typeface="Arial"/>
              <a:sym typeface="Arial"/>
            </a:endParaRPr>
          </a:p>
        </p:txBody>
      </p:sp>
      <p:sp>
        <p:nvSpPr>
          <p:cNvPr id="20" name="TextBox 19">
            <a:extLst>
              <a:ext uri="{FF2B5EF4-FFF2-40B4-BE49-F238E27FC236}">
                <a16:creationId xmlns:a16="http://schemas.microsoft.com/office/drawing/2014/main" id="{65FC6897-8011-0B49-9D38-2C3D60AE54B8}"/>
              </a:ext>
            </a:extLst>
          </p:cNvPr>
          <p:cNvSpPr txBox="1"/>
          <p:nvPr/>
        </p:nvSpPr>
        <p:spPr>
          <a:xfrm>
            <a:off x="6107335" y="4046018"/>
            <a:ext cx="2874026" cy="1477328"/>
          </a:xfrm>
          <a:prstGeom prst="rect">
            <a:avLst/>
          </a:prstGeom>
          <a:noFill/>
        </p:spPr>
        <p:txBody>
          <a:bodyPr wrap="square" rtlCol="0">
            <a:spAutoFit/>
          </a:bodyPr>
          <a:lstStyle/>
          <a:p>
            <a:pPr marL="171450" lvl="1" indent="-171450">
              <a:lnSpc>
                <a:spcPct val="90000"/>
              </a:lnSpc>
              <a:buClr>
                <a:schemeClr val="dk1"/>
              </a:buClr>
              <a:buSzPts val="1700"/>
              <a:buFont typeface="Calibri"/>
              <a:buChar char="•"/>
            </a:pPr>
            <a:r>
              <a:rPr lang="en-US" sz="2000" dirty="0">
                <a:solidFill>
                  <a:schemeClr val="dk1"/>
                </a:solidFill>
                <a:ea typeface="Calibri"/>
                <a:cs typeface="Calibri"/>
                <a:sym typeface="Calibri"/>
              </a:rPr>
              <a:t>Educational information useful for consumers, certified CPS techs, 1st responders, and law enforcement officers</a:t>
            </a:r>
            <a:endParaRPr lang="en-US"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89109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8"/>
          <p:cNvSpPr txBox="1">
            <a:spLocks noGrp="1"/>
          </p:cNvSpPr>
          <p:nvPr>
            <p:ph type="title"/>
          </p:nvPr>
        </p:nvSpPr>
        <p:spPr>
          <a:xfrm>
            <a:off x="0" y="210325"/>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Get Involved &amp; Stay Updated</a:t>
            </a:r>
            <a:endParaRPr dirty="0"/>
          </a:p>
        </p:txBody>
      </p:sp>
      <p:sp>
        <p:nvSpPr>
          <p:cNvPr id="622" name="Google Shape;622;p58"/>
          <p:cNvSpPr txBox="1">
            <a:spLocks noGrp="1"/>
          </p:cNvSpPr>
          <p:nvPr>
            <p:ph type="body" idx="1"/>
          </p:nvPr>
        </p:nvSpPr>
        <p:spPr>
          <a:xfrm>
            <a:off x="278325" y="1600200"/>
            <a:ext cx="6705600" cy="4526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444"/>
              </a:spcBef>
              <a:spcAft>
                <a:spcPts val="0"/>
              </a:spcAft>
              <a:buClr>
                <a:srgbClr val="7EB242"/>
              </a:buClr>
              <a:buSzPts val="2220"/>
              <a:buNone/>
            </a:pPr>
            <a:r>
              <a:rPr lang="en-US" sz="2220" b="1" dirty="0"/>
              <a:t>Online Toolkit:</a:t>
            </a:r>
            <a:endParaRPr b="1" dirty="0"/>
          </a:p>
          <a:p>
            <a:pPr marL="742950" lvl="1" indent="-285750" algn="l" rtl="0">
              <a:lnSpc>
                <a:spcPct val="90000"/>
              </a:lnSpc>
              <a:spcBef>
                <a:spcPts val="370"/>
              </a:spcBef>
              <a:spcAft>
                <a:spcPts val="0"/>
              </a:spcAft>
              <a:buSzPts val="1850"/>
              <a:buChar char="•"/>
            </a:pPr>
            <a:r>
              <a:rPr lang="en-US" sz="1850" dirty="0"/>
              <a:t>Presentations</a:t>
            </a:r>
            <a:endParaRPr dirty="0"/>
          </a:p>
          <a:p>
            <a:pPr marL="742950" lvl="1" indent="-285750" algn="l" rtl="0">
              <a:lnSpc>
                <a:spcPct val="90000"/>
              </a:lnSpc>
              <a:spcBef>
                <a:spcPts val="370"/>
              </a:spcBef>
              <a:spcAft>
                <a:spcPts val="0"/>
              </a:spcAft>
              <a:buSzPts val="1850"/>
              <a:buChar char="•"/>
            </a:pPr>
            <a:r>
              <a:rPr lang="en-US" sz="1850" dirty="0"/>
              <a:t>Webinars</a:t>
            </a:r>
            <a:endParaRPr dirty="0"/>
          </a:p>
          <a:p>
            <a:pPr marL="742950" lvl="1" indent="-285750" algn="l" rtl="0">
              <a:lnSpc>
                <a:spcPct val="90000"/>
              </a:lnSpc>
              <a:spcBef>
                <a:spcPts val="370"/>
              </a:spcBef>
              <a:spcAft>
                <a:spcPts val="0"/>
              </a:spcAft>
              <a:buSzPts val="1850"/>
              <a:buChar char="•"/>
            </a:pPr>
            <a:r>
              <a:rPr lang="en-US" sz="1850" dirty="0"/>
              <a:t>Useful information</a:t>
            </a:r>
            <a:endParaRPr dirty="0"/>
          </a:p>
          <a:p>
            <a:pPr marL="742950" lvl="1" indent="-285750" algn="l" rtl="0">
              <a:lnSpc>
                <a:spcPct val="90000"/>
              </a:lnSpc>
              <a:spcBef>
                <a:spcPts val="370"/>
              </a:spcBef>
              <a:spcAft>
                <a:spcPts val="0"/>
              </a:spcAft>
              <a:buSzPts val="1850"/>
              <a:buChar char="•"/>
            </a:pPr>
            <a:r>
              <a:rPr lang="en-US" sz="1850" dirty="0"/>
              <a:t>Links to additional information sources</a:t>
            </a:r>
            <a:endParaRPr dirty="0"/>
          </a:p>
          <a:p>
            <a:pPr marL="742950" lvl="1" indent="-285750" algn="l" rtl="0">
              <a:lnSpc>
                <a:spcPct val="90000"/>
              </a:lnSpc>
              <a:spcBef>
                <a:spcPts val="370"/>
              </a:spcBef>
              <a:spcAft>
                <a:spcPts val="0"/>
              </a:spcAft>
              <a:buSzPts val="1850"/>
              <a:buChar char="•"/>
            </a:pPr>
            <a:r>
              <a:rPr lang="en-US" sz="1850" b="1" dirty="0">
                <a:solidFill>
                  <a:schemeClr val="dk1"/>
                </a:solidFill>
                <a:hlinkClick r:id="rId3"/>
              </a:rPr>
              <a:t>www.safekids.org/AVs</a:t>
            </a:r>
            <a:endParaRPr b="1" dirty="0">
              <a:solidFill>
                <a:schemeClr val="dk1"/>
              </a:solidFill>
            </a:endParaRPr>
          </a:p>
          <a:p>
            <a:pPr marL="342900" lvl="0" indent="-201930" algn="l" rtl="0">
              <a:lnSpc>
                <a:spcPct val="90000"/>
              </a:lnSpc>
              <a:spcBef>
                <a:spcPts val="0"/>
              </a:spcBef>
              <a:spcAft>
                <a:spcPts val="0"/>
              </a:spcAft>
              <a:buClr>
                <a:srgbClr val="7EB242"/>
              </a:buClr>
              <a:buSzPts val="2220"/>
              <a:buFont typeface="Calibri"/>
              <a:buNone/>
            </a:pPr>
            <a:endParaRPr sz="2220" b="1" dirty="0"/>
          </a:p>
          <a:p>
            <a:pPr marL="0" lvl="0" indent="0" algn="l" rtl="0">
              <a:lnSpc>
                <a:spcPct val="90000"/>
              </a:lnSpc>
              <a:spcBef>
                <a:spcPts val="0"/>
              </a:spcBef>
              <a:spcAft>
                <a:spcPts val="0"/>
              </a:spcAft>
              <a:buClr>
                <a:srgbClr val="7EB242"/>
              </a:buClr>
              <a:buSzPts val="2220"/>
              <a:buNone/>
            </a:pPr>
            <a:r>
              <a:rPr lang="en-US" sz="2220" b="1" dirty="0"/>
              <a:t>Join our Autonomous Vehicles </a:t>
            </a:r>
            <a:br>
              <a:rPr lang="en-US" sz="2220" b="1" dirty="0"/>
            </a:br>
            <a:r>
              <a:rPr lang="en-US" sz="2220" b="1" dirty="0"/>
              <a:t>Interest Group:</a:t>
            </a:r>
            <a:endParaRPr b="1" dirty="0"/>
          </a:p>
          <a:p>
            <a:pPr marL="742950" lvl="1" indent="-285750" algn="l" rtl="0">
              <a:lnSpc>
                <a:spcPct val="90000"/>
              </a:lnSpc>
              <a:spcBef>
                <a:spcPts val="370"/>
              </a:spcBef>
              <a:spcAft>
                <a:spcPts val="0"/>
              </a:spcAft>
              <a:buSzPts val="1850"/>
              <a:buChar char="•"/>
            </a:pPr>
            <a:r>
              <a:rPr lang="en-US" sz="1850" dirty="0"/>
              <a:t>New information will be communicated</a:t>
            </a:r>
            <a:endParaRPr dirty="0"/>
          </a:p>
          <a:p>
            <a:pPr marL="742950" lvl="1" indent="-285750" algn="l" rtl="0">
              <a:lnSpc>
                <a:spcPct val="90000"/>
              </a:lnSpc>
              <a:spcBef>
                <a:spcPts val="370"/>
              </a:spcBef>
              <a:spcAft>
                <a:spcPts val="0"/>
              </a:spcAft>
              <a:buSzPts val="1850"/>
              <a:buChar char="•"/>
            </a:pPr>
            <a:r>
              <a:rPr lang="en-US" sz="1850" dirty="0"/>
              <a:t>Opportunities for input</a:t>
            </a:r>
            <a:endParaRPr dirty="0"/>
          </a:p>
          <a:p>
            <a:pPr marL="742950" lvl="1" indent="-285750" algn="l" rtl="0">
              <a:lnSpc>
                <a:spcPct val="90000"/>
              </a:lnSpc>
              <a:spcBef>
                <a:spcPts val="370"/>
              </a:spcBef>
              <a:spcAft>
                <a:spcPts val="0"/>
              </a:spcAft>
              <a:buSzPts val="1850"/>
              <a:buChar char="•"/>
            </a:pPr>
            <a:r>
              <a:rPr lang="en-US" sz="1850" dirty="0"/>
              <a:t>Educational resources</a:t>
            </a:r>
            <a:endParaRPr dirty="0"/>
          </a:p>
          <a:p>
            <a:pPr marL="742950" lvl="1" indent="-285750">
              <a:spcBef>
                <a:spcPts val="370"/>
              </a:spcBef>
              <a:buSzPts val="1850"/>
            </a:pPr>
            <a:r>
              <a:rPr lang="en-US" sz="1850" b="1" dirty="0">
                <a:solidFill>
                  <a:schemeClr val="dk1"/>
                </a:solidFill>
                <a:hlinkClick r:id="rId3"/>
              </a:rPr>
              <a:t>www.safekids.org/AVs</a:t>
            </a:r>
            <a:endParaRPr lang="en-US" sz="2000" b="1" dirty="0">
              <a:solidFill>
                <a:schemeClr val="dk1"/>
              </a:solidFill>
            </a:endParaRPr>
          </a:p>
          <a:p>
            <a:pPr marL="457200" lvl="1" indent="0" algn="l" rtl="0">
              <a:lnSpc>
                <a:spcPct val="90000"/>
              </a:lnSpc>
              <a:spcBef>
                <a:spcPts val="370"/>
              </a:spcBef>
              <a:spcAft>
                <a:spcPts val="0"/>
              </a:spcAft>
              <a:buSzPts val="1850"/>
              <a:buNone/>
            </a:pPr>
            <a:endParaRPr sz="2220" dirty="0"/>
          </a:p>
          <a:p>
            <a:pPr marL="742950" lvl="1" indent="-168275" algn="l" rtl="0">
              <a:lnSpc>
                <a:spcPct val="90000"/>
              </a:lnSpc>
              <a:spcBef>
                <a:spcPts val="370"/>
              </a:spcBef>
              <a:spcAft>
                <a:spcPts val="0"/>
              </a:spcAft>
              <a:buSzPts val="1850"/>
              <a:buNone/>
            </a:pPr>
            <a:endParaRPr sz="1850" dirty="0"/>
          </a:p>
          <a:p>
            <a:pPr marL="742950" lvl="1" indent="-168275" algn="l" rtl="0">
              <a:lnSpc>
                <a:spcPct val="90000"/>
              </a:lnSpc>
              <a:spcBef>
                <a:spcPts val="370"/>
              </a:spcBef>
              <a:spcAft>
                <a:spcPts val="0"/>
              </a:spcAft>
              <a:buSzPts val="1850"/>
              <a:buNone/>
            </a:pPr>
            <a:endParaRPr sz="1850" dirty="0"/>
          </a:p>
        </p:txBody>
      </p:sp>
      <p:sp>
        <p:nvSpPr>
          <p:cNvPr id="3" name="Footer Placeholder 2">
            <a:extLst>
              <a:ext uri="{FF2B5EF4-FFF2-40B4-BE49-F238E27FC236}">
                <a16:creationId xmlns:a16="http://schemas.microsoft.com/office/drawing/2014/main" id="{79D886B4-8D01-5144-9049-9A712D486164}"/>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89AE96B4-BA3C-BB41-95E8-91784F306A36}"/>
              </a:ext>
            </a:extLst>
          </p:cNvPr>
          <p:cNvSpPr>
            <a:spLocks noGrp="1"/>
          </p:cNvSpPr>
          <p:nvPr>
            <p:ph type="sldNum" sz="quarter" idx="11"/>
          </p:nvPr>
        </p:nvSpPr>
        <p:spPr/>
        <p:txBody>
          <a:bodyPr/>
          <a:lstStyle/>
          <a:p>
            <a:fld id="{B8634249-BF14-6246-840A-0EE707C2739C}" type="slidenum">
              <a:rPr lang="en-US" smtClean="0"/>
              <a:pPr/>
              <a:t>47</a:t>
            </a:fld>
            <a:endParaRPr lang="en-US" dirty="0"/>
          </a:p>
        </p:txBody>
      </p:sp>
      <p:pic>
        <p:nvPicPr>
          <p:cNvPr id="5" name="Picture 4">
            <a:extLst>
              <a:ext uri="{FF2B5EF4-FFF2-40B4-BE49-F238E27FC236}">
                <a16:creationId xmlns:a16="http://schemas.microsoft.com/office/drawing/2014/main" id="{D0441605-43E2-8946-A3FC-97FD23BDB889}"/>
              </a:ext>
            </a:extLst>
          </p:cNvPr>
          <p:cNvPicPr>
            <a:picLocks noChangeAspect="1"/>
          </p:cNvPicPr>
          <p:nvPr/>
        </p:nvPicPr>
        <p:blipFill>
          <a:blip r:embed="rId4"/>
          <a:srcRect/>
          <a:stretch/>
        </p:blipFill>
        <p:spPr>
          <a:xfrm>
            <a:off x="5502342" y="1527941"/>
            <a:ext cx="3360586" cy="4348994"/>
          </a:xfrm>
          <a:prstGeom prst="rect">
            <a:avLst/>
          </a:prstGeom>
          <a:ln w="3175">
            <a:solidFill>
              <a:schemeClr val="tx1"/>
            </a:solidFill>
          </a:ln>
        </p:spPr>
      </p:pic>
    </p:spTree>
    <p:extLst>
      <p:ext uri="{BB962C8B-B14F-4D97-AF65-F5344CB8AC3E}">
        <p14:creationId xmlns:p14="http://schemas.microsoft.com/office/powerpoint/2010/main" val="1927687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4" name="Google Shape;634;p59"/>
          <p:cNvSpPr/>
          <p:nvPr/>
        </p:nvSpPr>
        <p:spPr>
          <a:xfrm>
            <a:off x="0" y="6096000"/>
            <a:ext cx="9144000" cy="762000"/>
          </a:xfrm>
          <a:prstGeom prst="rect">
            <a:avLst/>
          </a:prstGeom>
          <a:solidFill>
            <a:srgbClr val="0095DA"/>
          </a:solidFill>
          <a:ln w="25400" cap="flat" cmpd="sng">
            <a:solidFill>
              <a:srgbClr val="0095D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35" name="Google Shape;635;p59"/>
          <p:cNvSpPr txBox="1"/>
          <p:nvPr/>
        </p:nvSpPr>
        <p:spPr>
          <a:xfrm>
            <a:off x="281354" y="3437811"/>
            <a:ext cx="8710246"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120"/>
              <a:buFont typeface="Calibri"/>
              <a:buNone/>
            </a:pPr>
            <a:r>
              <a:rPr lang="en-US" sz="3120" b="1" i="0" u="none" strike="noStrike" cap="none" dirty="0">
                <a:solidFill>
                  <a:schemeClr val="accent4"/>
                </a:solidFill>
                <a:latin typeface="Calibri"/>
                <a:ea typeface="Calibri"/>
                <a:cs typeface="Calibri"/>
                <a:sym typeface="Calibri"/>
              </a:rPr>
              <a:t>www.safekids.org/AVs</a:t>
            </a:r>
            <a:endParaRPr sz="1400" b="0" i="0" u="none" strike="noStrike" cap="none" dirty="0">
              <a:solidFill>
                <a:schemeClr val="accent4"/>
              </a:solidFill>
              <a:latin typeface="Arial"/>
              <a:ea typeface="Arial"/>
              <a:cs typeface="Arial"/>
              <a:sym typeface="Arial"/>
            </a:endParaRPr>
          </a:p>
        </p:txBody>
      </p:sp>
      <p:sp>
        <p:nvSpPr>
          <p:cNvPr id="4" name="Footer Placeholder 3">
            <a:extLst>
              <a:ext uri="{FF2B5EF4-FFF2-40B4-BE49-F238E27FC236}">
                <a16:creationId xmlns:a16="http://schemas.microsoft.com/office/drawing/2014/main" id="{0111DF1C-55BE-5D4E-8132-FC664F7ADA36}"/>
              </a:ext>
            </a:extLst>
          </p:cNvPr>
          <p:cNvSpPr>
            <a:spLocks noGrp="1"/>
          </p:cNvSpPr>
          <p:nvPr>
            <p:ph type="ftr" sz="quarter" idx="10"/>
          </p:nvPr>
        </p:nvSpPr>
        <p:spPr/>
        <p:txBody>
          <a:bodyPr/>
          <a:lstStyle/>
          <a:p>
            <a:r>
              <a:rPr lang="en-US" dirty="0"/>
              <a:t>Children in Automated Vehicles</a:t>
            </a:r>
          </a:p>
        </p:txBody>
      </p:sp>
      <p:sp>
        <p:nvSpPr>
          <p:cNvPr id="5" name="Slide Number Placeholder 4">
            <a:extLst>
              <a:ext uri="{FF2B5EF4-FFF2-40B4-BE49-F238E27FC236}">
                <a16:creationId xmlns:a16="http://schemas.microsoft.com/office/drawing/2014/main" id="{62DEC7AD-A59A-2648-8335-4BC915A4DE3B}"/>
              </a:ext>
            </a:extLst>
          </p:cNvPr>
          <p:cNvSpPr>
            <a:spLocks noGrp="1"/>
          </p:cNvSpPr>
          <p:nvPr>
            <p:ph type="sldNum" sz="quarter" idx="11"/>
          </p:nvPr>
        </p:nvSpPr>
        <p:spPr/>
        <p:txBody>
          <a:bodyPr/>
          <a:lstStyle/>
          <a:p>
            <a:fld id="{B8634249-BF14-6246-840A-0EE707C2739C}" type="slidenum">
              <a:rPr lang="en-US" smtClean="0"/>
              <a:pPr/>
              <a:t>48</a:t>
            </a:fld>
            <a:endParaRPr lang="en-US" dirty="0"/>
          </a:p>
        </p:txBody>
      </p:sp>
      <p:sp>
        <p:nvSpPr>
          <p:cNvPr id="3" name="TextBox 2">
            <a:extLst>
              <a:ext uri="{FF2B5EF4-FFF2-40B4-BE49-F238E27FC236}">
                <a16:creationId xmlns:a16="http://schemas.microsoft.com/office/drawing/2014/main" id="{9272CBAA-4833-004D-912C-E34994E020B0}"/>
              </a:ext>
            </a:extLst>
          </p:cNvPr>
          <p:cNvSpPr txBox="1"/>
          <p:nvPr/>
        </p:nvSpPr>
        <p:spPr>
          <a:xfrm>
            <a:off x="0" y="2278559"/>
            <a:ext cx="9144000" cy="1015663"/>
          </a:xfrm>
          <a:prstGeom prst="rect">
            <a:avLst/>
          </a:prstGeom>
          <a:noFill/>
        </p:spPr>
        <p:txBody>
          <a:bodyPr wrap="square" rtlCol="0">
            <a:spAutoFit/>
          </a:bodyPr>
          <a:lstStyle/>
          <a:p>
            <a:pPr algn="ctr"/>
            <a:r>
              <a:rPr lang="en-US" sz="6000" dirty="0">
                <a:latin typeface="+mj-lt"/>
              </a:rPr>
              <a:t>Questions?</a:t>
            </a:r>
          </a:p>
        </p:txBody>
      </p:sp>
    </p:spTree>
    <p:extLst>
      <p:ext uri="{BB962C8B-B14F-4D97-AF65-F5344CB8AC3E}">
        <p14:creationId xmlns:p14="http://schemas.microsoft.com/office/powerpoint/2010/main" val="2070390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title"/>
          </p:nvPr>
        </p:nvSpPr>
        <p:spPr>
          <a:xfrm>
            <a:off x="628650" y="205254"/>
            <a:ext cx="7886700" cy="132556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On the Way to Automated Driving</a:t>
            </a:r>
            <a:endParaRPr dirty="0"/>
          </a:p>
        </p:txBody>
      </p:sp>
      <p:sp>
        <p:nvSpPr>
          <p:cNvPr id="115" name="Google Shape;115;p16"/>
          <p:cNvSpPr txBox="1">
            <a:spLocks noGrp="1"/>
          </p:cNvSpPr>
          <p:nvPr>
            <p:ph idx="1"/>
          </p:nvPr>
        </p:nvSpPr>
        <p:spPr>
          <a:xfrm>
            <a:off x="4711700" y="1480017"/>
            <a:ext cx="7886700" cy="4351338"/>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SzPts val="2400"/>
              <a:buNone/>
            </a:pPr>
            <a:r>
              <a:rPr lang="en-US" sz="2000" b="1" dirty="0">
                <a:solidFill>
                  <a:schemeClr val="accent4"/>
                </a:solidFill>
                <a:latin typeface="+mj-lt"/>
              </a:rPr>
              <a:t>Partially Automated Safety Features</a:t>
            </a:r>
            <a:endParaRPr lang="en-US" sz="2000" dirty="0">
              <a:solidFill>
                <a:schemeClr val="accent4"/>
              </a:solidFill>
              <a:latin typeface="+mj-lt"/>
            </a:endParaRPr>
          </a:p>
          <a:p>
            <a:pPr lvl="1">
              <a:lnSpc>
                <a:spcPct val="100000"/>
              </a:lnSpc>
              <a:spcBef>
                <a:spcPts val="0"/>
              </a:spcBef>
              <a:buSzPts val="2400"/>
            </a:pPr>
            <a:r>
              <a:rPr lang="en-US" sz="2000" b="1" dirty="0">
                <a:latin typeface="+mj-lt"/>
              </a:rPr>
              <a:t>Lane keeping assist</a:t>
            </a:r>
          </a:p>
          <a:p>
            <a:pPr lvl="1">
              <a:lnSpc>
                <a:spcPct val="100000"/>
              </a:lnSpc>
              <a:spcBef>
                <a:spcPts val="0"/>
              </a:spcBef>
              <a:buSzPts val="2400"/>
            </a:pPr>
            <a:r>
              <a:rPr lang="en-US" sz="2000" b="1" dirty="0">
                <a:latin typeface="+mj-lt"/>
              </a:rPr>
              <a:t>Adaptive cruise control </a:t>
            </a:r>
            <a:endParaRPr lang="en-US" sz="2000" dirty="0">
              <a:latin typeface="+mj-lt"/>
            </a:endParaRPr>
          </a:p>
          <a:p>
            <a:pPr lvl="1">
              <a:lnSpc>
                <a:spcPct val="100000"/>
              </a:lnSpc>
              <a:spcBef>
                <a:spcPts val="0"/>
              </a:spcBef>
              <a:buSzPts val="2400"/>
            </a:pPr>
            <a:r>
              <a:rPr lang="en-US" sz="2000" b="1" dirty="0">
                <a:latin typeface="+mj-lt"/>
              </a:rPr>
              <a:t>Traffic jam assist</a:t>
            </a:r>
          </a:p>
          <a:p>
            <a:pPr lvl="1">
              <a:lnSpc>
                <a:spcPct val="100000"/>
              </a:lnSpc>
              <a:spcBef>
                <a:spcPts val="0"/>
              </a:spcBef>
              <a:buSzPts val="2400"/>
            </a:pPr>
            <a:r>
              <a:rPr lang="en-US" sz="2000" b="1" dirty="0">
                <a:latin typeface="+mj-lt"/>
              </a:rPr>
              <a:t>Self-park</a:t>
            </a:r>
            <a:br>
              <a:rPr lang="en-US" sz="2000" b="1" dirty="0">
                <a:latin typeface="+mj-lt"/>
              </a:rPr>
            </a:br>
            <a:endParaRPr lang="en-US" sz="2000" dirty="0">
              <a:latin typeface="+mj-lt"/>
            </a:endParaRPr>
          </a:p>
          <a:p>
            <a:pPr marL="0" lvl="0" indent="0">
              <a:lnSpc>
                <a:spcPct val="100000"/>
              </a:lnSpc>
              <a:spcBef>
                <a:spcPts val="0"/>
              </a:spcBef>
              <a:buSzPts val="2400"/>
              <a:buNone/>
            </a:pPr>
            <a:r>
              <a:rPr lang="en-US" sz="2000" b="1" dirty="0">
                <a:solidFill>
                  <a:schemeClr val="accent4"/>
                </a:solidFill>
                <a:latin typeface="+mj-lt"/>
              </a:rPr>
              <a:t>Fully Automated Safety Features</a:t>
            </a:r>
            <a:endParaRPr lang="en-US" sz="2000" dirty="0">
              <a:solidFill>
                <a:schemeClr val="accent4"/>
              </a:solidFill>
              <a:latin typeface="+mj-lt"/>
            </a:endParaRPr>
          </a:p>
          <a:p>
            <a:pPr lvl="1">
              <a:lnSpc>
                <a:spcPct val="100000"/>
              </a:lnSpc>
              <a:spcBef>
                <a:spcPts val="0"/>
              </a:spcBef>
              <a:buSzPts val="2400"/>
            </a:pPr>
            <a:r>
              <a:rPr lang="en-US" sz="2000" b="1" dirty="0">
                <a:latin typeface="+mj-lt"/>
              </a:rPr>
              <a:t>Driverless vehicles</a:t>
            </a:r>
            <a:endParaRPr lang="en-US" sz="2000" dirty="0">
              <a:latin typeface="+mj-lt"/>
            </a:endParaRPr>
          </a:p>
          <a:p>
            <a:pPr marL="457200" lvl="1" indent="0">
              <a:lnSpc>
                <a:spcPct val="100000"/>
              </a:lnSpc>
              <a:spcBef>
                <a:spcPts val="0"/>
              </a:spcBef>
              <a:buSzPts val="2400"/>
              <a:buNone/>
            </a:pPr>
            <a:endParaRPr lang="en-US" sz="2000" b="1" dirty="0">
              <a:latin typeface="+mj-lt"/>
            </a:endParaRPr>
          </a:p>
          <a:p>
            <a:pPr marL="457200" lvl="1" indent="0" algn="l" rtl="0">
              <a:lnSpc>
                <a:spcPct val="100000"/>
              </a:lnSpc>
              <a:spcBef>
                <a:spcPts val="0"/>
              </a:spcBef>
              <a:spcAft>
                <a:spcPts val="0"/>
              </a:spcAft>
              <a:buSzPts val="2400"/>
              <a:buNone/>
            </a:pPr>
            <a:endParaRPr sz="2000" b="1" dirty="0">
              <a:latin typeface="+mj-lt"/>
            </a:endParaRPr>
          </a:p>
        </p:txBody>
      </p:sp>
      <p:sp>
        <p:nvSpPr>
          <p:cNvPr id="2" name="Footer Placeholder 1">
            <a:extLst>
              <a:ext uri="{FF2B5EF4-FFF2-40B4-BE49-F238E27FC236}">
                <a16:creationId xmlns:a16="http://schemas.microsoft.com/office/drawing/2014/main" id="{ED881613-5FEC-CE4C-BA18-99DC50854EFB}"/>
              </a:ext>
            </a:extLst>
          </p:cNvPr>
          <p:cNvSpPr>
            <a:spLocks noGrp="1"/>
          </p:cNvSpPr>
          <p:nvPr>
            <p:ph type="ftr" sz="quarter" idx="10"/>
          </p:nvPr>
        </p:nvSpPr>
        <p:spPr/>
        <p:txBody>
          <a:bodyPr/>
          <a:lstStyle/>
          <a:p>
            <a:r>
              <a:rPr lang="en-US" dirty="0"/>
              <a:t>Children in Automated Vehicles</a:t>
            </a:r>
          </a:p>
        </p:txBody>
      </p:sp>
      <p:sp>
        <p:nvSpPr>
          <p:cNvPr id="3" name="Slide Number Placeholder 2">
            <a:extLst>
              <a:ext uri="{FF2B5EF4-FFF2-40B4-BE49-F238E27FC236}">
                <a16:creationId xmlns:a16="http://schemas.microsoft.com/office/drawing/2014/main" id="{F8FE8FFC-28A7-4B46-A90D-C9F8078FC0B2}"/>
              </a:ext>
            </a:extLst>
          </p:cNvPr>
          <p:cNvSpPr>
            <a:spLocks noGrp="1"/>
          </p:cNvSpPr>
          <p:nvPr>
            <p:ph type="sldNum" sz="quarter" idx="11"/>
          </p:nvPr>
        </p:nvSpPr>
        <p:spPr/>
        <p:txBody>
          <a:bodyPr/>
          <a:lstStyle/>
          <a:p>
            <a:fld id="{B8634249-BF14-6246-840A-0EE707C2739C}" type="slidenum">
              <a:rPr lang="en-US" smtClean="0"/>
              <a:pPr/>
              <a:t>5</a:t>
            </a:fld>
            <a:endParaRPr lang="en-US" dirty="0"/>
          </a:p>
        </p:txBody>
      </p:sp>
      <p:sp>
        <p:nvSpPr>
          <p:cNvPr id="4" name="TextBox 3">
            <a:extLst>
              <a:ext uri="{FF2B5EF4-FFF2-40B4-BE49-F238E27FC236}">
                <a16:creationId xmlns:a16="http://schemas.microsoft.com/office/drawing/2014/main" id="{8E72E269-91D6-8747-891E-4A3BC35FBCA9}"/>
              </a:ext>
            </a:extLst>
          </p:cNvPr>
          <p:cNvSpPr txBox="1"/>
          <p:nvPr/>
        </p:nvSpPr>
        <p:spPr>
          <a:xfrm>
            <a:off x="292100" y="1480017"/>
            <a:ext cx="4826000" cy="4401205"/>
          </a:xfrm>
          <a:prstGeom prst="rect">
            <a:avLst/>
          </a:prstGeom>
          <a:noFill/>
        </p:spPr>
        <p:txBody>
          <a:bodyPr wrap="square" rtlCol="0">
            <a:spAutoFit/>
          </a:bodyPr>
          <a:lstStyle/>
          <a:p>
            <a:pPr lvl="0">
              <a:lnSpc>
                <a:spcPct val="100000"/>
              </a:lnSpc>
              <a:spcBef>
                <a:spcPts val="0"/>
              </a:spcBef>
              <a:buSzPts val="2400"/>
            </a:pPr>
            <a:r>
              <a:rPr lang="en-US" sz="2000" b="1" dirty="0">
                <a:solidFill>
                  <a:schemeClr val="accent4"/>
                </a:solidFill>
                <a:latin typeface="+mj-lt"/>
              </a:rPr>
              <a:t>Advanced Safety Features</a:t>
            </a:r>
            <a:endParaRPr lang="en-US" sz="2000" dirty="0">
              <a:solidFill>
                <a:schemeClr val="accent4"/>
              </a:solidFill>
              <a:latin typeface="+mj-lt"/>
            </a:endParaRPr>
          </a:p>
          <a:p>
            <a:pPr marL="800100" lvl="1" indent="-342900">
              <a:buClr>
                <a:schemeClr val="accent2"/>
              </a:buClr>
              <a:buSzPts val="2400"/>
              <a:buFont typeface="Arial" panose="020B0604020202020204" pitchFamily="34" charset="0"/>
              <a:buChar char="•"/>
            </a:pPr>
            <a:r>
              <a:rPr lang="en-US" sz="2000" b="1" dirty="0">
                <a:latin typeface="+mj-lt"/>
              </a:rPr>
              <a:t>Electronic stability control </a:t>
            </a:r>
          </a:p>
          <a:p>
            <a:pPr marL="800100" lvl="1" indent="-342900">
              <a:buClr>
                <a:schemeClr val="accent2"/>
              </a:buClr>
              <a:buSzPts val="2400"/>
              <a:buFont typeface="Arial" panose="020B0604020202020204" pitchFamily="34" charset="0"/>
              <a:buChar char="•"/>
            </a:pPr>
            <a:r>
              <a:rPr lang="en-US" sz="2000" b="1" dirty="0">
                <a:latin typeface="+mj-lt"/>
              </a:rPr>
              <a:t>Blind spot detection </a:t>
            </a:r>
          </a:p>
          <a:p>
            <a:pPr marL="800100" lvl="1" indent="-342900">
              <a:buClr>
                <a:schemeClr val="accent2"/>
              </a:buClr>
              <a:buSzPts val="2400"/>
              <a:buFont typeface="Arial" panose="020B0604020202020204" pitchFamily="34" charset="0"/>
              <a:buChar char="•"/>
            </a:pPr>
            <a:r>
              <a:rPr lang="en-US" sz="2000" b="1" dirty="0">
                <a:latin typeface="+mj-lt"/>
              </a:rPr>
              <a:t>Forward collision warning </a:t>
            </a:r>
          </a:p>
          <a:p>
            <a:pPr marL="800100" lvl="1" indent="-342900">
              <a:buClr>
                <a:schemeClr val="accent2"/>
              </a:buClr>
              <a:buSzPts val="2400"/>
              <a:buFont typeface="Arial" panose="020B0604020202020204" pitchFamily="34" charset="0"/>
              <a:buChar char="•"/>
            </a:pPr>
            <a:r>
              <a:rPr lang="en-US" sz="2000" b="1" dirty="0">
                <a:latin typeface="+mj-lt"/>
              </a:rPr>
              <a:t>Lane departure warning</a:t>
            </a:r>
            <a:br>
              <a:rPr lang="en-US" sz="2000" b="1" dirty="0">
                <a:latin typeface="+mj-lt"/>
              </a:rPr>
            </a:br>
            <a:endParaRPr lang="en-US" sz="2000" b="1" dirty="0">
              <a:latin typeface="+mj-lt"/>
            </a:endParaRPr>
          </a:p>
          <a:p>
            <a:pPr lvl="0">
              <a:lnSpc>
                <a:spcPct val="100000"/>
              </a:lnSpc>
              <a:spcBef>
                <a:spcPts val="0"/>
              </a:spcBef>
              <a:buSzPts val="2400"/>
            </a:pPr>
            <a:r>
              <a:rPr lang="en-US" sz="2000" b="1" dirty="0">
                <a:solidFill>
                  <a:schemeClr val="accent4"/>
                </a:solidFill>
                <a:latin typeface="+mj-lt"/>
              </a:rPr>
              <a:t>Advanced Driver-Assistance Features</a:t>
            </a:r>
            <a:endParaRPr lang="en-US" sz="2000" dirty="0">
              <a:solidFill>
                <a:schemeClr val="accent4"/>
              </a:solidFill>
              <a:latin typeface="+mj-lt"/>
            </a:endParaRPr>
          </a:p>
          <a:p>
            <a:pPr marL="800100" lvl="1" indent="-342900">
              <a:buClr>
                <a:schemeClr val="accent2"/>
              </a:buClr>
              <a:buSzPts val="2400"/>
              <a:buFont typeface="Arial" panose="020B0604020202020204" pitchFamily="34" charset="0"/>
              <a:buChar char="•"/>
            </a:pPr>
            <a:r>
              <a:rPr lang="en-US" sz="2000" b="1" dirty="0">
                <a:latin typeface="+mj-lt"/>
              </a:rPr>
              <a:t>Rearview video systems </a:t>
            </a:r>
          </a:p>
          <a:p>
            <a:pPr marL="800100" lvl="1" indent="-342900">
              <a:buClr>
                <a:schemeClr val="accent2"/>
              </a:buClr>
              <a:buSzPts val="2400"/>
              <a:buFont typeface="Arial" panose="020B0604020202020204" pitchFamily="34" charset="0"/>
              <a:buChar char="•"/>
            </a:pPr>
            <a:r>
              <a:rPr lang="en-US" sz="2000" b="1" dirty="0">
                <a:latin typeface="+mj-lt"/>
              </a:rPr>
              <a:t>Automatic emergency braking</a:t>
            </a:r>
            <a:endParaRPr lang="en-US" sz="2000" dirty="0">
              <a:latin typeface="+mj-lt"/>
            </a:endParaRPr>
          </a:p>
          <a:p>
            <a:pPr marL="800100" lvl="1" indent="-342900">
              <a:buClr>
                <a:schemeClr val="accent2"/>
              </a:buClr>
              <a:buSzPts val="2400"/>
              <a:buFont typeface="Arial" panose="020B0604020202020204" pitchFamily="34" charset="0"/>
              <a:buChar char="•"/>
            </a:pPr>
            <a:r>
              <a:rPr lang="en-US" sz="2000" b="1" dirty="0">
                <a:latin typeface="+mj-lt"/>
              </a:rPr>
              <a:t>Pedestrian automatic emergency braking </a:t>
            </a:r>
            <a:endParaRPr lang="en-US" sz="2000" dirty="0">
              <a:latin typeface="+mj-lt"/>
            </a:endParaRPr>
          </a:p>
          <a:p>
            <a:pPr marL="800100" lvl="1" indent="-342900">
              <a:buClr>
                <a:schemeClr val="accent2"/>
              </a:buClr>
              <a:buSzPts val="2400"/>
              <a:buFont typeface="Arial" panose="020B0604020202020204" pitchFamily="34" charset="0"/>
              <a:buChar char="•"/>
            </a:pPr>
            <a:r>
              <a:rPr lang="en-US" sz="2000" b="1" dirty="0">
                <a:latin typeface="+mj-lt"/>
              </a:rPr>
              <a:t>Rear automatic emergency braking</a:t>
            </a:r>
            <a:endParaRPr lang="en-US" sz="2000" dirty="0">
              <a:latin typeface="+mj-lt"/>
            </a:endParaRPr>
          </a:p>
          <a:p>
            <a:pPr marL="800100" lvl="1" indent="-342900">
              <a:buClr>
                <a:schemeClr val="accent2"/>
              </a:buClr>
              <a:buSzPts val="2400"/>
              <a:buFont typeface="Arial" panose="020B0604020202020204" pitchFamily="34" charset="0"/>
              <a:buChar char="•"/>
            </a:pPr>
            <a:r>
              <a:rPr lang="en-US" sz="2000" b="1" dirty="0">
                <a:latin typeface="+mj-lt"/>
              </a:rPr>
              <a:t>Rear cross traffic alert </a:t>
            </a:r>
          </a:p>
          <a:p>
            <a:pPr marL="800100" lvl="1" indent="-342900">
              <a:buClr>
                <a:schemeClr val="accent2"/>
              </a:buClr>
              <a:buSzPts val="2400"/>
              <a:buFont typeface="Arial" panose="020B0604020202020204" pitchFamily="34" charset="0"/>
              <a:buChar char="•"/>
            </a:pPr>
            <a:r>
              <a:rPr lang="en-US" sz="2000" b="1" dirty="0">
                <a:latin typeface="+mj-lt"/>
              </a:rPr>
              <a:t>Lane centering assist</a:t>
            </a:r>
            <a:endParaRPr lang="en-US" dirty="0">
              <a:latin typeface="+mj-lt"/>
            </a:endParaRPr>
          </a:p>
        </p:txBody>
      </p:sp>
    </p:spTree>
    <p:extLst>
      <p:ext uri="{BB962C8B-B14F-4D97-AF65-F5344CB8AC3E}">
        <p14:creationId xmlns:p14="http://schemas.microsoft.com/office/powerpoint/2010/main" val="779718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xfrm>
            <a:off x="0" y="192975"/>
            <a:ext cx="9144000" cy="838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95DA"/>
              </a:buClr>
              <a:buSzPts val="4000"/>
              <a:buFont typeface="Calibri"/>
              <a:buNone/>
            </a:pPr>
            <a:r>
              <a:rPr lang="en-US" dirty="0"/>
              <a:t>Moving Toward Full Automation</a:t>
            </a:r>
            <a:endParaRPr dirty="0"/>
          </a:p>
        </p:txBody>
      </p:sp>
      <p:sp>
        <p:nvSpPr>
          <p:cNvPr id="123" name="Google Shape;123;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0">
              <a:lnSpc>
                <a:spcPct val="100000"/>
              </a:lnSpc>
              <a:spcBef>
                <a:spcPts val="0"/>
              </a:spcBef>
              <a:spcAft>
                <a:spcPts val="0"/>
              </a:spcAft>
              <a:buSzPts val="1200"/>
              <a:buNone/>
            </a:pPr>
            <a:fld id="{00000000-1234-1234-1234-123412341234}" type="slidenum">
              <a:rPr lang="en-US" smtClean="0"/>
              <a:pPr marL="0" lvl="0" indent="0" algn="r" rtl="0">
                <a:lnSpc>
                  <a:spcPct val="100000"/>
                </a:lnSpc>
                <a:spcBef>
                  <a:spcPts val="0"/>
                </a:spcBef>
                <a:spcAft>
                  <a:spcPts val="0"/>
                </a:spcAft>
                <a:buSzPts val="1200"/>
                <a:buNone/>
              </a:pPr>
              <a:t>6</a:t>
            </a:fld>
            <a:endParaRPr dirty="0"/>
          </a:p>
        </p:txBody>
      </p:sp>
      <p:pic>
        <p:nvPicPr>
          <p:cNvPr id="124" name="Google Shape;124;p17"/>
          <p:cNvPicPr preferRelativeResize="0"/>
          <p:nvPr/>
        </p:nvPicPr>
        <p:blipFill rotWithShape="1">
          <a:blip r:embed="rId3">
            <a:alphaModFix/>
          </a:blip>
          <a:srcRect/>
          <a:stretch/>
        </p:blipFill>
        <p:spPr>
          <a:xfrm>
            <a:off x="0" y="1677838"/>
            <a:ext cx="9144000" cy="4223385"/>
          </a:xfrm>
          <a:prstGeom prst="rect">
            <a:avLst/>
          </a:prstGeom>
          <a:noFill/>
          <a:ln>
            <a:noFill/>
          </a:ln>
        </p:spPr>
      </p:pic>
      <p:sp>
        <p:nvSpPr>
          <p:cNvPr id="2" name="Footer Placeholder 1">
            <a:extLst>
              <a:ext uri="{FF2B5EF4-FFF2-40B4-BE49-F238E27FC236}">
                <a16:creationId xmlns:a16="http://schemas.microsoft.com/office/drawing/2014/main" id="{D259304D-1566-8F42-B8F8-E5018DEBF574}"/>
              </a:ext>
            </a:extLst>
          </p:cNvPr>
          <p:cNvSpPr>
            <a:spLocks noGrp="1"/>
          </p:cNvSpPr>
          <p:nvPr>
            <p:ph type="ftr" sz="quarter" idx="10"/>
          </p:nvPr>
        </p:nvSpPr>
        <p:spPr/>
        <p:txBody>
          <a:bodyPr/>
          <a:lstStyle/>
          <a:p>
            <a:r>
              <a:rPr lang="en-US" dirty="0"/>
              <a:t>Children in Automated Vehicles</a:t>
            </a:r>
          </a:p>
        </p:txBody>
      </p:sp>
    </p:spTree>
    <p:extLst>
      <p:ext uri="{BB962C8B-B14F-4D97-AF65-F5344CB8AC3E}">
        <p14:creationId xmlns:p14="http://schemas.microsoft.com/office/powerpoint/2010/main" val="3562019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0" y="224541"/>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Level 1 – Driver Assistance</a:t>
            </a:r>
            <a:endParaRPr dirty="0"/>
          </a:p>
        </p:txBody>
      </p:sp>
      <p:sp>
        <p:nvSpPr>
          <p:cNvPr id="131" name="Google Shape;131;p18"/>
          <p:cNvSpPr txBox="1">
            <a:spLocks noGrp="1"/>
          </p:cNvSpPr>
          <p:nvPr>
            <p:ph type="body" idx="1"/>
          </p:nvPr>
        </p:nvSpPr>
        <p:spPr>
          <a:xfrm>
            <a:off x="628650" y="1693907"/>
            <a:ext cx="4197350" cy="251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80"/>
              </a:spcBef>
              <a:spcAft>
                <a:spcPts val="0"/>
              </a:spcAft>
              <a:buNone/>
            </a:pPr>
            <a:r>
              <a:rPr lang="en-US" dirty="0"/>
              <a:t>Vehicle assists the driver with a single task, such as:</a:t>
            </a:r>
            <a:endParaRPr dirty="0"/>
          </a:p>
          <a:p>
            <a:pPr marL="457200" marR="0" lvl="0" indent="-381000" algn="l" rtl="0">
              <a:lnSpc>
                <a:spcPct val="100000"/>
              </a:lnSpc>
              <a:spcBef>
                <a:spcPts val="480"/>
              </a:spcBef>
              <a:spcAft>
                <a:spcPts val="0"/>
              </a:spcAft>
              <a:buSzPts val="2400"/>
              <a:buFont typeface="Calibri"/>
              <a:buChar char="•"/>
            </a:pPr>
            <a:r>
              <a:rPr lang="en-US" dirty="0"/>
              <a:t>braking</a:t>
            </a:r>
            <a:endParaRPr dirty="0"/>
          </a:p>
          <a:p>
            <a:pPr marL="457200" marR="0" lvl="0" indent="-381000" algn="l" rtl="0">
              <a:lnSpc>
                <a:spcPct val="100000"/>
              </a:lnSpc>
              <a:spcBef>
                <a:spcPts val="480"/>
              </a:spcBef>
              <a:spcAft>
                <a:spcPts val="0"/>
              </a:spcAft>
              <a:buSzPts val="2400"/>
              <a:buFont typeface="Calibri"/>
              <a:buChar char="•"/>
            </a:pPr>
            <a:r>
              <a:rPr lang="en-US" dirty="0"/>
              <a:t>lane-keeping</a:t>
            </a:r>
            <a:endParaRPr dirty="0"/>
          </a:p>
          <a:p>
            <a:pPr marL="457200" marR="0" lvl="0" indent="-381000" algn="l" rtl="0">
              <a:lnSpc>
                <a:spcPct val="100000"/>
              </a:lnSpc>
              <a:spcBef>
                <a:spcPts val="480"/>
              </a:spcBef>
              <a:spcAft>
                <a:spcPts val="0"/>
              </a:spcAft>
              <a:buSzPts val="2400"/>
              <a:buFont typeface="Calibri"/>
              <a:buChar char="•"/>
            </a:pPr>
            <a:r>
              <a:rPr lang="en-US" dirty="0"/>
              <a:t>adaptive cruise control</a:t>
            </a:r>
            <a:endParaRPr dirty="0"/>
          </a:p>
        </p:txBody>
      </p:sp>
      <p:sp>
        <p:nvSpPr>
          <p:cNvPr id="133" name="Google Shape;133;p18"/>
          <p:cNvSpPr txBox="1"/>
          <p:nvPr/>
        </p:nvSpPr>
        <p:spPr>
          <a:xfrm>
            <a:off x="4826000" y="1896133"/>
            <a:ext cx="4001375" cy="425273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3700" b="1" dirty="0">
                <a:solidFill>
                  <a:srgbClr val="0095DA"/>
                </a:solidFill>
                <a:latin typeface="Calibri"/>
                <a:ea typeface="Calibri"/>
                <a:cs typeface="Calibri"/>
                <a:sym typeface="Calibri"/>
              </a:rPr>
              <a:t>Increasingly c</a:t>
            </a:r>
            <a:r>
              <a:rPr lang="en-US" sz="3700" b="1" i="0" u="none" strike="noStrike" cap="none" dirty="0">
                <a:solidFill>
                  <a:srgbClr val="0095DA"/>
                </a:solidFill>
                <a:latin typeface="Calibri"/>
                <a:ea typeface="Calibri"/>
                <a:cs typeface="Calibri"/>
                <a:sym typeface="Calibri"/>
              </a:rPr>
              <a:t>ommon features </a:t>
            </a:r>
            <a:r>
              <a:rPr lang="en-US" sz="3700" b="1" dirty="0">
                <a:solidFill>
                  <a:srgbClr val="0095DA"/>
                </a:solidFill>
                <a:latin typeface="Calibri"/>
                <a:ea typeface="Calibri"/>
                <a:cs typeface="Calibri"/>
                <a:sym typeface="Calibri"/>
              </a:rPr>
              <a:t>of vehicle</a:t>
            </a:r>
            <a:r>
              <a:rPr lang="en-US" sz="3700" b="1" i="0" u="none" strike="noStrike" cap="none" dirty="0">
                <a:solidFill>
                  <a:srgbClr val="0095DA"/>
                </a:solidFill>
                <a:latin typeface="Calibri"/>
                <a:ea typeface="Calibri"/>
                <a:cs typeface="Calibri"/>
                <a:sym typeface="Calibri"/>
              </a:rPr>
              <a:t> models for over a decade</a:t>
            </a:r>
            <a:endParaRPr sz="1100" dirty="0"/>
          </a:p>
        </p:txBody>
      </p:sp>
      <p:sp>
        <p:nvSpPr>
          <p:cNvPr id="3" name="Footer Placeholder 2">
            <a:extLst>
              <a:ext uri="{FF2B5EF4-FFF2-40B4-BE49-F238E27FC236}">
                <a16:creationId xmlns:a16="http://schemas.microsoft.com/office/drawing/2014/main" id="{BA140454-2A59-8149-AA76-65D8B74F9A6E}"/>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9A11651A-2540-8D4D-A200-D958B316F419}"/>
              </a:ext>
            </a:extLst>
          </p:cNvPr>
          <p:cNvSpPr>
            <a:spLocks noGrp="1"/>
          </p:cNvSpPr>
          <p:nvPr>
            <p:ph type="sldNum" sz="quarter" idx="11"/>
          </p:nvPr>
        </p:nvSpPr>
        <p:spPr/>
        <p:txBody>
          <a:bodyPr/>
          <a:lstStyle/>
          <a:p>
            <a:fld id="{B8634249-BF14-6246-840A-0EE707C2739C}" type="slidenum">
              <a:rPr lang="en-US" smtClean="0"/>
              <a:pPr/>
              <a:t>7</a:t>
            </a:fld>
            <a:endParaRPr lang="en-US" dirty="0"/>
          </a:p>
        </p:txBody>
      </p:sp>
      <p:pic>
        <p:nvPicPr>
          <p:cNvPr id="9" name="Picture 8" descr="Icon&#10;&#10;Description automatically generated">
            <a:extLst>
              <a:ext uri="{FF2B5EF4-FFF2-40B4-BE49-F238E27FC236}">
                <a16:creationId xmlns:a16="http://schemas.microsoft.com/office/drawing/2014/main" id="{76831322-B9FE-1843-8CE5-96FDBFD99CEA}"/>
              </a:ext>
            </a:extLst>
          </p:cNvPr>
          <p:cNvPicPr>
            <a:picLocks noChangeAspect="1"/>
          </p:cNvPicPr>
          <p:nvPr/>
        </p:nvPicPr>
        <p:blipFill>
          <a:blip r:embed="rId3"/>
          <a:stretch>
            <a:fillRect/>
          </a:stretch>
        </p:blipFill>
        <p:spPr>
          <a:xfrm>
            <a:off x="114300" y="136525"/>
            <a:ext cx="1349898" cy="1349898"/>
          </a:xfrm>
          <a:prstGeom prst="rect">
            <a:avLst/>
          </a:prstGeom>
        </p:spPr>
      </p:pic>
      <p:sp>
        <p:nvSpPr>
          <p:cNvPr id="8" name="TextBox 7">
            <a:extLst>
              <a:ext uri="{FF2B5EF4-FFF2-40B4-BE49-F238E27FC236}">
                <a16:creationId xmlns:a16="http://schemas.microsoft.com/office/drawing/2014/main" id="{14621850-CCF9-9C4E-BC74-5981EFC74FB8}"/>
              </a:ext>
            </a:extLst>
          </p:cNvPr>
          <p:cNvSpPr txBox="1"/>
          <p:nvPr/>
        </p:nvSpPr>
        <p:spPr>
          <a:xfrm>
            <a:off x="985974" y="4996772"/>
            <a:ext cx="7680051" cy="707886"/>
          </a:xfrm>
          <a:prstGeom prst="rect">
            <a:avLst/>
          </a:prstGeom>
          <a:noFill/>
        </p:spPr>
        <p:txBody>
          <a:bodyPr wrap="none" rtlCol="0">
            <a:spAutoFit/>
          </a:bodyPr>
          <a:lstStyle/>
          <a:p>
            <a:r>
              <a:rPr lang="en-US" sz="2200" i="1" dirty="0"/>
              <a:t>(Many vehicles have had these features for the past several years.)</a:t>
            </a:r>
            <a:endParaRPr lang="en-US" sz="2200" dirty="0"/>
          </a:p>
          <a:p>
            <a:endParaRPr lang="en-US" dirty="0"/>
          </a:p>
        </p:txBody>
      </p:sp>
    </p:spTree>
    <p:extLst>
      <p:ext uri="{BB962C8B-B14F-4D97-AF65-F5344CB8AC3E}">
        <p14:creationId xmlns:p14="http://schemas.microsoft.com/office/powerpoint/2010/main" val="694577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76200" y="218891"/>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Level 2 – Partial Automation</a:t>
            </a:r>
            <a:endParaRPr dirty="0"/>
          </a:p>
        </p:txBody>
      </p:sp>
      <p:sp>
        <p:nvSpPr>
          <p:cNvPr id="140" name="Google Shape;140;p19"/>
          <p:cNvSpPr txBox="1">
            <a:spLocks noGrp="1"/>
          </p:cNvSpPr>
          <p:nvPr>
            <p:ph type="body" idx="1"/>
          </p:nvPr>
        </p:nvSpPr>
        <p:spPr>
          <a:xfrm>
            <a:off x="628650" y="1693907"/>
            <a:ext cx="4493940" cy="34945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480"/>
              </a:spcBef>
              <a:spcAft>
                <a:spcPts val="0"/>
              </a:spcAft>
              <a:buNone/>
            </a:pPr>
            <a:r>
              <a:rPr lang="en-US" dirty="0"/>
              <a:t>Vehicle assists the driver with </a:t>
            </a:r>
            <a:r>
              <a:rPr lang="en-US" b="1" i="1" dirty="0"/>
              <a:t>two or more </a:t>
            </a:r>
            <a:r>
              <a:rPr lang="en-US" dirty="0"/>
              <a:t>Level 1 tasks</a:t>
            </a:r>
            <a:endParaRPr dirty="0"/>
          </a:p>
          <a:p>
            <a:pPr marL="533400" indent="-457200">
              <a:lnSpc>
                <a:spcPct val="100000"/>
              </a:lnSpc>
              <a:spcBef>
                <a:spcPts val="480"/>
              </a:spcBef>
              <a:buSzPts val="2400"/>
            </a:pPr>
            <a:r>
              <a:rPr lang="en-US" dirty="0"/>
              <a:t>braking</a:t>
            </a:r>
            <a:endParaRPr dirty="0"/>
          </a:p>
          <a:p>
            <a:pPr marL="533400" indent="-457200">
              <a:spcBef>
                <a:spcPts val="480"/>
              </a:spcBef>
              <a:buSzPts val="2400"/>
            </a:pPr>
            <a:r>
              <a:rPr lang="en-US" dirty="0"/>
              <a:t>lane-keeping</a:t>
            </a:r>
            <a:endParaRPr dirty="0"/>
          </a:p>
          <a:p>
            <a:pPr marL="533400" indent="-457200">
              <a:lnSpc>
                <a:spcPct val="100000"/>
              </a:lnSpc>
              <a:spcBef>
                <a:spcPts val="480"/>
              </a:spcBef>
              <a:buSzPts val="2400"/>
            </a:pPr>
            <a:r>
              <a:rPr lang="en-US" dirty="0"/>
              <a:t>acceleration</a:t>
            </a:r>
            <a:endParaRPr dirty="0"/>
          </a:p>
          <a:p>
            <a:pPr marL="533400" indent="-457200">
              <a:lnSpc>
                <a:spcPct val="100000"/>
              </a:lnSpc>
              <a:spcBef>
                <a:spcPts val="480"/>
              </a:spcBef>
              <a:buSzPts val="2400"/>
            </a:pPr>
            <a:r>
              <a:rPr lang="en-US" dirty="0"/>
              <a:t>steering</a:t>
            </a:r>
            <a:endParaRPr dirty="0"/>
          </a:p>
          <a:p>
            <a:pPr marL="533400" indent="-457200">
              <a:lnSpc>
                <a:spcPct val="100000"/>
              </a:lnSpc>
              <a:spcBef>
                <a:spcPts val="480"/>
              </a:spcBef>
              <a:buSzPts val="2400"/>
            </a:pPr>
            <a:r>
              <a:rPr lang="en-US" dirty="0"/>
              <a:t>adaptive cruise control</a:t>
            </a:r>
            <a:endParaRPr dirty="0"/>
          </a:p>
        </p:txBody>
      </p:sp>
      <p:sp>
        <p:nvSpPr>
          <p:cNvPr id="142" name="Google Shape;142;p19"/>
          <p:cNvSpPr txBox="1"/>
          <p:nvPr/>
        </p:nvSpPr>
        <p:spPr>
          <a:xfrm>
            <a:off x="5422915" y="1972462"/>
            <a:ext cx="3276600" cy="45664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3700" b="1" i="0" u="none" strike="noStrike" cap="none" dirty="0">
                <a:solidFill>
                  <a:srgbClr val="0095DA"/>
                </a:solidFill>
                <a:latin typeface="Calibri"/>
                <a:ea typeface="Calibri"/>
                <a:cs typeface="Calibri"/>
                <a:sym typeface="Calibri"/>
              </a:rPr>
              <a:t>Not considered self-driving;</a:t>
            </a:r>
            <a:endParaRPr sz="1100" dirty="0"/>
          </a:p>
          <a:p>
            <a:pPr marL="0" marR="0" lvl="0" indent="0" algn="ctr" rtl="0">
              <a:lnSpc>
                <a:spcPct val="100000"/>
              </a:lnSpc>
              <a:spcBef>
                <a:spcPts val="0"/>
              </a:spcBef>
              <a:spcAft>
                <a:spcPts val="0"/>
              </a:spcAft>
              <a:buClr>
                <a:srgbClr val="0095DA"/>
              </a:buClr>
              <a:buSzPts val="4000"/>
              <a:buFont typeface="Calibri"/>
              <a:buNone/>
            </a:pPr>
            <a:r>
              <a:rPr lang="en-US" sz="3700" b="1" i="0" u="none" strike="noStrike" cap="none" dirty="0">
                <a:solidFill>
                  <a:srgbClr val="0095DA"/>
                </a:solidFill>
                <a:latin typeface="Calibri"/>
                <a:ea typeface="Calibri"/>
                <a:cs typeface="Calibri"/>
                <a:sym typeface="Calibri"/>
              </a:rPr>
              <a:t>Human driver still required</a:t>
            </a:r>
            <a:endParaRPr sz="1100" dirty="0"/>
          </a:p>
        </p:txBody>
      </p:sp>
      <p:sp>
        <p:nvSpPr>
          <p:cNvPr id="3" name="Footer Placeholder 2">
            <a:extLst>
              <a:ext uri="{FF2B5EF4-FFF2-40B4-BE49-F238E27FC236}">
                <a16:creationId xmlns:a16="http://schemas.microsoft.com/office/drawing/2014/main" id="{5F2DB4F1-8D83-BF46-82E5-8DEE19483664}"/>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58C15806-8B50-2B43-9BAD-1D8F8C3207D0}"/>
              </a:ext>
            </a:extLst>
          </p:cNvPr>
          <p:cNvSpPr>
            <a:spLocks noGrp="1"/>
          </p:cNvSpPr>
          <p:nvPr>
            <p:ph type="sldNum" sz="quarter" idx="11"/>
          </p:nvPr>
        </p:nvSpPr>
        <p:spPr/>
        <p:txBody>
          <a:bodyPr/>
          <a:lstStyle/>
          <a:p>
            <a:fld id="{B8634249-BF14-6246-840A-0EE707C2739C}" type="slidenum">
              <a:rPr lang="en-US" smtClean="0"/>
              <a:pPr/>
              <a:t>8</a:t>
            </a:fld>
            <a:endParaRPr lang="en-US" dirty="0"/>
          </a:p>
        </p:txBody>
      </p:sp>
      <p:pic>
        <p:nvPicPr>
          <p:cNvPr id="9" name="Picture 8" descr="Icon&#10;&#10;Description automatically generated">
            <a:extLst>
              <a:ext uri="{FF2B5EF4-FFF2-40B4-BE49-F238E27FC236}">
                <a16:creationId xmlns:a16="http://schemas.microsoft.com/office/drawing/2014/main" id="{F7095AB8-4E82-9548-A46F-A889CACD6B38}"/>
              </a:ext>
            </a:extLst>
          </p:cNvPr>
          <p:cNvPicPr>
            <a:picLocks noChangeAspect="1"/>
          </p:cNvPicPr>
          <p:nvPr/>
        </p:nvPicPr>
        <p:blipFill>
          <a:blip r:embed="rId3"/>
          <a:stretch>
            <a:fillRect/>
          </a:stretch>
        </p:blipFill>
        <p:spPr>
          <a:xfrm>
            <a:off x="114300" y="136525"/>
            <a:ext cx="1349898" cy="1349898"/>
          </a:xfrm>
          <a:prstGeom prst="rect">
            <a:avLst/>
          </a:prstGeom>
        </p:spPr>
      </p:pic>
      <p:sp>
        <p:nvSpPr>
          <p:cNvPr id="8" name="TextBox 7">
            <a:extLst>
              <a:ext uri="{FF2B5EF4-FFF2-40B4-BE49-F238E27FC236}">
                <a16:creationId xmlns:a16="http://schemas.microsoft.com/office/drawing/2014/main" id="{0ECEBA89-B8D7-4144-830D-80E5D4695D9A}"/>
              </a:ext>
            </a:extLst>
          </p:cNvPr>
          <p:cNvSpPr txBox="1"/>
          <p:nvPr/>
        </p:nvSpPr>
        <p:spPr>
          <a:xfrm>
            <a:off x="444485" y="5440980"/>
            <a:ext cx="8407430" cy="707886"/>
          </a:xfrm>
          <a:prstGeom prst="rect">
            <a:avLst/>
          </a:prstGeom>
          <a:noFill/>
        </p:spPr>
        <p:txBody>
          <a:bodyPr wrap="none" rtlCol="0">
            <a:spAutoFit/>
          </a:bodyPr>
          <a:lstStyle/>
          <a:p>
            <a:r>
              <a:rPr lang="en-US" sz="2200" i="1" dirty="0"/>
              <a:t>(Examples: Tesla Autopilot, Mercedes-Benz Drive Pilot, Volvo Pilot Assist)</a:t>
            </a:r>
            <a:endParaRPr lang="en-US" sz="2200" dirty="0"/>
          </a:p>
          <a:p>
            <a:endParaRPr lang="en-US" dirty="0"/>
          </a:p>
        </p:txBody>
      </p:sp>
    </p:spTree>
    <p:extLst>
      <p:ext uri="{BB962C8B-B14F-4D97-AF65-F5344CB8AC3E}">
        <p14:creationId xmlns:p14="http://schemas.microsoft.com/office/powerpoint/2010/main" val="372351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title"/>
          </p:nvPr>
        </p:nvSpPr>
        <p:spPr>
          <a:xfrm>
            <a:off x="628650" y="224541"/>
            <a:ext cx="9144000" cy="8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dirty="0"/>
              <a:t>Level 3 – Conditional Automation</a:t>
            </a:r>
            <a:endParaRPr dirty="0"/>
          </a:p>
        </p:txBody>
      </p:sp>
      <p:sp>
        <p:nvSpPr>
          <p:cNvPr id="149" name="Google Shape;149;p20"/>
          <p:cNvSpPr txBox="1">
            <a:spLocks noGrp="1"/>
          </p:cNvSpPr>
          <p:nvPr>
            <p:ph type="body" idx="1"/>
          </p:nvPr>
        </p:nvSpPr>
        <p:spPr>
          <a:xfrm>
            <a:off x="361951" y="1712029"/>
            <a:ext cx="4324350" cy="3618728"/>
          </a:xfrm>
          <a:prstGeom prst="rect">
            <a:avLst/>
          </a:prstGeom>
          <a:noFill/>
          <a:ln>
            <a:noFill/>
          </a:ln>
        </p:spPr>
        <p:txBody>
          <a:bodyPr spcFirstLastPara="1" wrap="square" lIns="91425" tIns="45700" rIns="91425" bIns="45700" anchor="t" anchorCtr="0">
            <a:noAutofit/>
          </a:bodyPr>
          <a:lstStyle/>
          <a:p>
            <a:pPr marL="533400" indent="-457200">
              <a:lnSpc>
                <a:spcPct val="100000"/>
              </a:lnSpc>
              <a:spcBef>
                <a:spcPts val="480"/>
              </a:spcBef>
              <a:buSzPts val="2400"/>
            </a:pPr>
            <a:r>
              <a:rPr lang="en-US" dirty="0"/>
              <a:t>Vehicle can self-drive from point A to point B under certain conditions.</a:t>
            </a:r>
            <a:endParaRPr dirty="0"/>
          </a:p>
          <a:p>
            <a:pPr marL="533400" indent="-457200">
              <a:lnSpc>
                <a:spcPct val="100000"/>
              </a:lnSpc>
              <a:spcBef>
                <a:spcPts val="480"/>
              </a:spcBef>
              <a:buSzPts val="2400"/>
            </a:pPr>
            <a:r>
              <a:rPr lang="en-US" dirty="0"/>
              <a:t>Driver must take control in a moment’s notice in an emergency or when conditions change.</a:t>
            </a:r>
            <a:endParaRPr dirty="0"/>
          </a:p>
        </p:txBody>
      </p:sp>
      <p:sp>
        <p:nvSpPr>
          <p:cNvPr id="151" name="Google Shape;151;p20"/>
          <p:cNvSpPr txBox="1"/>
          <p:nvPr/>
        </p:nvSpPr>
        <p:spPr>
          <a:xfrm>
            <a:off x="4820525" y="1712028"/>
            <a:ext cx="4324350" cy="440760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95DA"/>
              </a:buClr>
              <a:buSzPts val="4000"/>
              <a:buFont typeface="Calibri"/>
              <a:buNone/>
            </a:pPr>
            <a:r>
              <a:rPr lang="en-US" sz="3700" b="1" i="0" u="none" strike="noStrike" cap="none" dirty="0">
                <a:solidFill>
                  <a:srgbClr val="0095DA"/>
                </a:solidFill>
                <a:latin typeface="Calibri"/>
                <a:ea typeface="Calibri"/>
                <a:cs typeface="Calibri"/>
                <a:sym typeface="Calibri"/>
              </a:rPr>
              <a:t>Driver must be present and attentive at all </a:t>
            </a:r>
            <a:br>
              <a:rPr lang="en-US" sz="3700" b="1" i="0" u="none" strike="noStrike" cap="none" dirty="0">
                <a:solidFill>
                  <a:srgbClr val="0095DA"/>
                </a:solidFill>
                <a:latin typeface="Calibri"/>
                <a:ea typeface="Calibri"/>
                <a:cs typeface="Calibri"/>
                <a:sym typeface="Calibri"/>
              </a:rPr>
            </a:br>
            <a:r>
              <a:rPr lang="en-US" sz="3700" b="1" i="0" u="none" strike="noStrike" cap="none" dirty="0">
                <a:solidFill>
                  <a:srgbClr val="0095DA"/>
                </a:solidFill>
                <a:latin typeface="Calibri"/>
                <a:ea typeface="Calibri"/>
                <a:cs typeface="Calibri"/>
                <a:sym typeface="Calibri"/>
              </a:rPr>
              <a:t>times and ready </a:t>
            </a:r>
            <a:br>
              <a:rPr lang="en-US" sz="3700" b="1" i="0" u="none" strike="noStrike" cap="none" dirty="0">
                <a:solidFill>
                  <a:srgbClr val="0095DA"/>
                </a:solidFill>
                <a:latin typeface="Calibri"/>
                <a:ea typeface="Calibri"/>
                <a:cs typeface="Calibri"/>
                <a:sym typeface="Calibri"/>
              </a:rPr>
            </a:br>
            <a:r>
              <a:rPr lang="en-US" sz="3700" b="1" i="0" u="none" strike="noStrike" cap="none" dirty="0">
                <a:solidFill>
                  <a:srgbClr val="0095DA"/>
                </a:solidFill>
                <a:latin typeface="Calibri"/>
                <a:ea typeface="Calibri"/>
                <a:cs typeface="Calibri"/>
                <a:sym typeface="Calibri"/>
              </a:rPr>
              <a:t>to take control</a:t>
            </a:r>
            <a:endParaRPr sz="1100" dirty="0"/>
          </a:p>
        </p:txBody>
      </p:sp>
      <p:sp>
        <p:nvSpPr>
          <p:cNvPr id="3" name="Footer Placeholder 2">
            <a:extLst>
              <a:ext uri="{FF2B5EF4-FFF2-40B4-BE49-F238E27FC236}">
                <a16:creationId xmlns:a16="http://schemas.microsoft.com/office/drawing/2014/main" id="{AE5BBB0E-E134-0E4B-BCA5-79E358F7EE74}"/>
              </a:ext>
            </a:extLst>
          </p:cNvPr>
          <p:cNvSpPr>
            <a:spLocks noGrp="1"/>
          </p:cNvSpPr>
          <p:nvPr>
            <p:ph type="ftr" sz="quarter" idx="10"/>
          </p:nvPr>
        </p:nvSpPr>
        <p:spPr/>
        <p:txBody>
          <a:bodyPr/>
          <a:lstStyle/>
          <a:p>
            <a:r>
              <a:rPr lang="en-US" dirty="0"/>
              <a:t>Children in Automated Vehicles</a:t>
            </a:r>
          </a:p>
        </p:txBody>
      </p:sp>
      <p:sp>
        <p:nvSpPr>
          <p:cNvPr id="4" name="Slide Number Placeholder 3">
            <a:extLst>
              <a:ext uri="{FF2B5EF4-FFF2-40B4-BE49-F238E27FC236}">
                <a16:creationId xmlns:a16="http://schemas.microsoft.com/office/drawing/2014/main" id="{9D2AB56B-6554-FB4C-A6F6-5D986D744376}"/>
              </a:ext>
            </a:extLst>
          </p:cNvPr>
          <p:cNvSpPr>
            <a:spLocks noGrp="1"/>
          </p:cNvSpPr>
          <p:nvPr>
            <p:ph type="sldNum" sz="quarter" idx="11"/>
          </p:nvPr>
        </p:nvSpPr>
        <p:spPr/>
        <p:txBody>
          <a:bodyPr/>
          <a:lstStyle/>
          <a:p>
            <a:fld id="{B8634249-BF14-6246-840A-0EE707C2739C}" type="slidenum">
              <a:rPr lang="en-US" smtClean="0"/>
              <a:pPr/>
              <a:t>9</a:t>
            </a:fld>
            <a:endParaRPr lang="en-US" dirty="0"/>
          </a:p>
        </p:txBody>
      </p:sp>
      <p:pic>
        <p:nvPicPr>
          <p:cNvPr id="9" name="Picture 8">
            <a:extLst>
              <a:ext uri="{FF2B5EF4-FFF2-40B4-BE49-F238E27FC236}">
                <a16:creationId xmlns:a16="http://schemas.microsoft.com/office/drawing/2014/main" id="{E84AA5AE-D2EB-554D-B15C-F9A63E03CABE}"/>
              </a:ext>
            </a:extLst>
          </p:cNvPr>
          <p:cNvPicPr>
            <a:picLocks noChangeAspect="1"/>
          </p:cNvPicPr>
          <p:nvPr/>
        </p:nvPicPr>
        <p:blipFill>
          <a:blip r:embed="rId3"/>
          <a:srcRect/>
          <a:stretch/>
        </p:blipFill>
        <p:spPr>
          <a:xfrm>
            <a:off x="114300" y="136525"/>
            <a:ext cx="1349898" cy="1349898"/>
          </a:xfrm>
          <a:prstGeom prst="rect">
            <a:avLst/>
          </a:prstGeom>
        </p:spPr>
      </p:pic>
      <p:sp>
        <p:nvSpPr>
          <p:cNvPr id="10" name="TextBox 9">
            <a:extLst>
              <a:ext uri="{FF2B5EF4-FFF2-40B4-BE49-F238E27FC236}">
                <a16:creationId xmlns:a16="http://schemas.microsoft.com/office/drawing/2014/main" id="{95E51D92-DADC-914D-833B-C06D3EC6683E}"/>
              </a:ext>
            </a:extLst>
          </p:cNvPr>
          <p:cNvSpPr txBox="1"/>
          <p:nvPr/>
        </p:nvSpPr>
        <p:spPr>
          <a:xfrm>
            <a:off x="780288" y="5230368"/>
            <a:ext cx="8071104" cy="738664"/>
          </a:xfrm>
          <a:prstGeom prst="rect">
            <a:avLst/>
          </a:prstGeom>
          <a:noFill/>
        </p:spPr>
        <p:txBody>
          <a:bodyPr wrap="square" rtlCol="0">
            <a:spAutoFit/>
          </a:bodyPr>
          <a:lstStyle/>
          <a:p>
            <a:r>
              <a:rPr lang="en-US" sz="2400" i="1" dirty="0"/>
              <a:t>(No current examples exist on the consumer market.)</a:t>
            </a:r>
            <a:endParaRPr lang="en-US" sz="2400" dirty="0"/>
          </a:p>
          <a:p>
            <a:endParaRPr lang="en-US" dirty="0"/>
          </a:p>
        </p:txBody>
      </p:sp>
    </p:spTree>
    <p:extLst>
      <p:ext uri="{BB962C8B-B14F-4D97-AF65-F5344CB8AC3E}">
        <p14:creationId xmlns:p14="http://schemas.microsoft.com/office/powerpoint/2010/main" val="4191506945"/>
      </p:ext>
    </p:extLst>
  </p:cSld>
  <p:clrMapOvr>
    <a:masterClrMapping/>
  </p:clrMapOvr>
</p:sld>
</file>

<file path=ppt/theme/theme1.xml><?xml version="1.0" encoding="utf-8"?>
<a:theme xmlns:a="http://schemas.openxmlformats.org/drawingml/2006/main" name="Office Theme">
  <a:themeElements>
    <a:clrScheme name="AV Palette">
      <a:dk1>
        <a:srgbClr val="000000"/>
      </a:dk1>
      <a:lt1>
        <a:srgbClr val="FFFFFF"/>
      </a:lt1>
      <a:dk2>
        <a:srgbClr val="44546A"/>
      </a:dk2>
      <a:lt2>
        <a:srgbClr val="E7E6E6"/>
      </a:lt2>
      <a:accent1>
        <a:srgbClr val="FFCC00"/>
      </a:accent1>
      <a:accent2>
        <a:srgbClr val="42C3F1"/>
      </a:accent2>
      <a:accent3>
        <a:srgbClr val="B4BFC6"/>
      </a:accent3>
      <a:accent4>
        <a:srgbClr val="0494DA"/>
      </a:accent4>
      <a:accent5>
        <a:srgbClr val="485E6A"/>
      </a:accent5>
      <a:accent6>
        <a:srgbClr val="01519A"/>
      </a:accent6>
      <a:hlink>
        <a:srgbClr val="0494DA"/>
      </a:hlink>
      <a:folHlink>
        <a:srgbClr val="0494D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 PPT Template" id="{C8ABC219-6117-B044-8C57-283DE7EAC07B}" vid="{74D8D8D9-9D94-F04E-837C-8F88EB1046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880</TotalTime>
  <Words>8890</Words>
  <Application>Microsoft Macintosh PowerPoint</Application>
  <PresentationFormat>On-screen Show (4:3)</PresentationFormat>
  <Paragraphs>982</Paragraphs>
  <Slides>48</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Arial Black</vt:lpstr>
      <vt:lpstr>Calibri</vt:lpstr>
      <vt:lpstr>Calibri Light</vt:lpstr>
      <vt:lpstr>Office Theme</vt:lpstr>
      <vt:lpstr>PowerPoint Presentation</vt:lpstr>
      <vt:lpstr>PowerPoint Presentation</vt:lpstr>
      <vt:lpstr>Today’s Discussion Topics</vt:lpstr>
      <vt:lpstr>Driver Assistance &amp; Autonomy</vt:lpstr>
      <vt:lpstr>On the Way to Automated Driving</vt:lpstr>
      <vt:lpstr>Moving Toward Full Automation</vt:lpstr>
      <vt:lpstr>Level 1 – Driver Assistance</vt:lpstr>
      <vt:lpstr>Level 2 – Partial Automation</vt:lpstr>
      <vt:lpstr>Level 3 – Conditional Automation</vt:lpstr>
      <vt:lpstr>Level 4 – High Automation</vt:lpstr>
      <vt:lpstr>Level 5 – Full Automation</vt:lpstr>
      <vt:lpstr>  94% of serious crashes are due to human error.  By reducing or eliminating human error, AVs are expected to significantly reduce crashes, injuries and fatalities.</vt:lpstr>
      <vt:lpstr>AV: Safety Advantages</vt:lpstr>
      <vt:lpstr>AV: Economic Advantages</vt:lpstr>
      <vt:lpstr>AV: Additional Possibilities</vt:lpstr>
      <vt:lpstr>    Current regulations, vehicles and laws make the driver or attending parent responsible for child safety.  Regulations, laws and education must adapt to the changing technology and continue to assure child safety.</vt:lpstr>
      <vt:lpstr>Blue Ribbon Panel Report</vt:lpstr>
      <vt:lpstr>AV Risk Area Unknowns</vt:lpstr>
      <vt:lpstr>AV: An Expanding Field</vt:lpstr>
      <vt:lpstr>Requiring Safety for Occupants &amp; More</vt:lpstr>
      <vt:lpstr>Currently in Use for Real-World Testing</vt:lpstr>
      <vt:lpstr>“Self-driving Shuttles” Also Being Tested</vt:lpstr>
      <vt:lpstr>What Guidance Is Needed by Families?</vt:lpstr>
      <vt:lpstr>Appropriate Restraints for All Occupants</vt:lpstr>
      <vt:lpstr>What do we know now?</vt:lpstr>
      <vt:lpstr>Proper Restraint for All Occupants </vt:lpstr>
      <vt:lpstr>Follow Air Bag Warnings</vt:lpstr>
      <vt:lpstr>Interior: Seating Possibilities</vt:lpstr>
      <vt:lpstr>AV: Family Choices in Seating &amp; Activities</vt:lpstr>
      <vt:lpstr>Vehicle Seats Must Face Forward for CRS</vt:lpstr>
      <vt:lpstr>Children Must Be Supervised for Safety</vt:lpstr>
      <vt:lpstr>AV: Time Efficiency Discussion</vt:lpstr>
      <vt:lpstr>EMS Possibilities</vt:lpstr>
      <vt:lpstr>Law Enforcement and AV</vt:lpstr>
      <vt:lpstr>Laws Must Guide Safe Practices</vt:lpstr>
      <vt:lpstr>Model Law for State Use</vt:lpstr>
      <vt:lpstr>Design &amp; Regulatory Considerations</vt:lpstr>
      <vt:lpstr>Safe Kids Worldwide’s AV Efforts</vt:lpstr>
      <vt:lpstr>CPS Techs Need Updated Info</vt:lpstr>
      <vt:lpstr>What do CPS Advocates Need to Know?</vt:lpstr>
      <vt:lpstr>PowerPoint Presentation</vt:lpstr>
      <vt:lpstr>Will Common Crash Types Shift?</vt:lpstr>
      <vt:lpstr>Example AV Child Safety Considerations</vt:lpstr>
      <vt:lpstr>Safety Is Important for All Uses</vt:lpstr>
      <vt:lpstr>Marketing &amp; Media Must Be Consistent</vt:lpstr>
      <vt:lpstr>Additional Resources</vt:lpstr>
      <vt:lpstr>Get Involved &amp; Stay Updated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Enright</dc:creator>
  <cp:lastModifiedBy>Jane Enright</cp:lastModifiedBy>
  <cp:revision>51</cp:revision>
  <dcterms:created xsi:type="dcterms:W3CDTF">2021-03-07T17:53:51Z</dcterms:created>
  <dcterms:modified xsi:type="dcterms:W3CDTF">2021-04-15T15:17:43Z</dcterms:modified>
</cp:coreProperties>
</file>