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450" r:id="rId3"/>
    <p:sldId id="481" r:id="rId4"/>
    <p:sldId id="476" r:id="rId5"/>
    <p:sldId id="1178" r:id="rId6"/>
    <p:sldId id="1183" r:id="rId7"/>
    <p:sldId id="1180" r:id="rId8"/>
    <p:sldId id="498" r:id="rId9"/>
    <p:sldId id="457" r:id="rId10"/>
    <p:sldId id="473" r:id="rId11"/>
    <p:sldId id="479" r:id="rId12"/>
    <p:sldId id="474" r:id="rId13"/>
    <p:sldId id="1181" r:id="rId14"/>
    <p:sldId id="488" r:id="rId15"/>
    <p:sldId id="495" r:id="rId16"/>
    <p:sldId id="497" r:id="rId17"/>
    <p:sldId id="494" r:id="rId18"/>
    <p:sldId id="1224" r:id="rId19"/>
    <p:sldId id="1188" r:id="rId20"/>
    <p:sldId id="1190" r:id="rId21"/>
    <p:sldId id="1225"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Kenneally" initials="JK" lastIdx="5" clrIdx="0">
    <p:extLst>
      <p:ext uri="{19B8F6BF-5375-455C-9EA6-DF929625EA0E}">
        <p15:presenceInfo xmlns:p15="http://schemas.microsoft.com/office/powerpoint/2012/main" userId="S-1-5-21-3238769230-163384995-259118813-5109" providerId="AD"/>
      </p:ext>
    </p:extLst>
  </p:cmAuthor>
  <p:cmAuthor id="2" name="Alexis Kagiliery" initials="AK" lastIdx="2" clrIdx="1">
    <p:extLst>
      <p:ext uri="{19B8F6BF-5375-455C-9EA6-DF929625EA0E}">
        <p15:presenceInfo xmlns:p15="http://schemas.microsoft.com/office/powerpoint/2012/main" userId="S-1-5-21-3238769230-163384995-259118813-1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A"/>
    <a:srgbClr val="7EB242"/>
    <a:srgbClr val="4D616C"/>
    <a:srgbClr val="FCB316"/>
    <a:srgbClr val="EF37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6" autoAdjust="0"/>
    <p:restoredTop sz="71789" autoAdjust="0"/>
  </p:normalViewPr>
  <p:slideViewPr>
    <p:cSldViewPr>
      <p:cViewPr varScale="1">
        <p:scale>
          <a:sx n="61" d="100"/>
          <a:sy n="61" d="100"/>
        </p:scale>
        <p:origin x="2030"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843"/>
    </p:cViewPr>
  </p:sorterViewPr>
  <p:notesViewPr>
    <p:cSldViewPr>
      <p:cViewPr varScale="1">
        <p:scale>
          <a:sx n="59" d="100"/>
          <a:sy n="59" d="100"/>
        </p:scale>
        <p:origin x="3259" y="77"/>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700" cy="461804"/>
          </a:xfrm>
          <a:prstGeom prst="rect">
            <a:avLst/>
          </a:prstGeom>
        </p:spPr>
        <p:txBody>
          <a:bodyPr vert="horz" lIns="92463" tIns="46231" rIns="92463" bIns="46231"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700" cy="461804"/>
          </a:xfrm>
          <a:prstGeom prst="rect">
            <a:avLst/>
          </a:prstGeom>
        </p:spPr>
        <p:txBody>
          <a:bodyPr vert="horz" lIns="92463" tIns="46231" rIns="92463" bIns="46231" rtlCol="0"/>
          <a:lstStyle>
            <a:lvl1pPr algn="r">
              <a:defRPr sz="1200"/>
            </a:lvl1pPr>
          </a:lstStyle>
          <a:p>
            <a:fld id="{9D62BEE5-2962-624F-9FFD-7F9C615F86B4}" type="datetimeFigureOut">
              <a:rPr lang="en-US" smtClean="0"/>
              <a:t>3/11/2020</a:t>
            </a:fld>
            <a:endParaRPr lang="en-US" dirty="0"/>
          </a:p>
        </p:txBody>
      </p:sp>
      <p:sp>
        <p:nvSpPr>
          <p:cNvPr id="4" name="Footer Placeholder 3"/>
          <p:cNvSpPr>
            <a:spLocks noGrp="1"/>
          </p:cNvSpPr>
          <p:nvPr>
            <p:ph type="ftr" sz="quarter" idx="2"/>
          </p:nvPr>
        </p:nvSpPr>
        <p:spPr>
          <a:xfrm>
            <a:off x="1" y="8772669"/>
            <a:ext cx="3011700" cy="461804"/>
          </a:xfrm>
          <a:prstGeom prst="rect">
            <a:avLst/>
          </a:prstGeom>
        </p:spPr>
        <p:txBody>
          <a:bodyPr vert="horz" lIns="92463" tIns="46231" rIns="92463" bIns="462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700" cy="461804"/>
          </a:xfrm>
          <a:prstGeom prst="rect">
            <a:avLst/>
          </a:prstGeom>
        </p:spPr>
        <p:txBody>
          <a:bodyPr vert="horz" lIns="92463" tIns="46231" rIns="92463" bIns="46231" rtlCol="0" anchor="b"/>
          <a:lstStyle>
            <a:lvl1pPr algn="r">
              <a:defRPr sz="1200"/>
            </a:lvl1pPr>
          </a:lstStyle>
          <a:p>
            <a:fld id="{970D8A63-B0B3-5340-A5BD-9A9041A6A969}" type="slidenum">
              <a:rPr lang="en-US" smtClean="0"/>
              <a:t>‹#›</a:t>
            </a:fld>
            <a:endParaRPr lang="en-US" dirty="0"/>
          </a:p>
        </p:txBody>
      </p:sp>
    </p:spTree>
    <p:extLst>
      <p:ext uri="{BB962C8B-B14F-4D97-AF65-F5344CB8AC3E}">
        <p14:creationId xmlns:p14="http://schemas.microsoft.com/office/powerpoint/2010/main" val="2921054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700" cy="461804"/>
          </a:xfrm>
          <a:prstGeom prst="rect">
            <a:avLst/>
          </a:prstGeom>
        </p:spPr>
        <p:txBody>
          <a:bodyPr vert="horz" lIns="92463" tIns="46231" rIns="92463" bIns="46231" rtlCol="0"/>
          <a:lstStyle>
            <a:lvl1pPr algn="l">
              <a:defRPr sz="1200"/>
            </a:lvl1pPr>
          </a:lstStyle>
          <a:p>
            <a:endParaRPr lang="en-US" dirty="0"/>
          </a:p>
        </p:txBody>
      </p:sp>
      <p:sp>
        <p:nvSpPr>
          <p:cNvPr id="3" name="Date Placeholder 2"/>
          <p:cNvSpPr>
            <a:spLocks noGrp="1"/>
          </p:cNvSpPr>
          <p:nvPr>
            <p:ph type="dt" idx="1"/>
          </p:nvPr>
        </p:nvSpPr>
        <p:spPr>
          <a:xfrm>
            <a:off x="3936768" y="0"/>
            <a:ext cx="3011700" cy="461804"/>
          </a:xfrm>
          <a:prstGeom prst="rect">
            <a:avLst/>
          </a:prstGeom>
        </p:spPr>
        <p:txBody>
          <a:bodyPr vert="horz" lIns="92463" tIns="46231" rIns="92463" bIns="46231" rtlCol="0"/>
          <a:lstStyle>
            <a:lvl1pPr algn="r">
              <a:defRPr sz="1200"/>
            </a:lvl1pPr>
          </a:lstStyle>
          <a:p>
            <a:fld id="{3E28BE40-A7F6-4A9A-949C-884FF02DB5F4}" type="datetimeFigureOut">
              <a:rPr lang="en-US" smtClean="0"/>
              <a:t>3/11/2020</a:t>
            </a:fld>
            <a:endParaRPr lang="en-US" dirty="0"/>
          </a:p>
        </p:txBody>
      </p:sp>
      <p:sp>
        <p:nvSpPr>
          <p:cNvPr id="4" name="Slide Image Placeholder 3"/>
          <p:cNvSpPr>
            <a:spLocks noGrp="1" noRot="1" noChangeAspect="1"/>
          </p:cNvSpPr>
          <p:nvPr>
            <p:ph type="sldImg" idx="2"/>
          </p:nvPr>
        </p:nvSpPr>
        <p:spPr>
          <a:xfrm>
            <a:off x="1166813" y="693738"/>
            <a:ext cx="4616450" cy="3463925"/>
          </a:xfrm>
          <a:prstGeom prst="rect">
            <a:avLst/>
          </a:prstGeom>
          <a:noFill/>
          <a:ln w="12700">
            <a:solidFill>
              <a:prstClr val="black"/>
            </a:solidFill>
          </a:ln>
        </p:spPr>
        <p:txBody>
          <a:bodyPr vert="horz" lIns="92463" tIns="46231" rIns="92463" bIns="46231" rtlCol="0" anchor="ctr"/>
          <a:lstStyle/>
          <a:p>
            <a:endParaRPr lang="en-US" dirty="0"/>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463" tIns="46231" rIns="92463" bIns="462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11700" cy="461804"/>
          </a:xfrm>
          <a:prstGeom prst="rect">
            <a:avLst/>
          </a:prstGeom>
        </p:spPr>
        <p:txBody>
          <a:bodyPr vert="horz" lIns="92463" tIns="46231" rIns="92463" bIns="462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700" cy="461804"/>
          </a:xfrm>
          <a:prstGeom prst="rect">
            <a:avLst/>
          </a:prstGeom>
        </p:spPr>
        <p:txBody>
          <a:bodyPr vert="horz" lIns="92463" tIns="46231" rIns="92463" bIns="46231" rtlCol="0" anchor="b"/>
          <a:lstStyle>
            <a:lvl1pPr algn="r">
              <a:defRPr sz="1200"/>
            </a:lvl1pPr>
          </a:lstStyle>
          <a:p>
            <a:fld id="{78B99CEF-D2F5-4DAD-8A93-41F626FDB2E5}" type="slidenum">
              <a:rPr lang="en-US" smtClean="0"/>
              <a:t>‹#›</a:t>
            </a:fld>
            <a:endParaRPr lang="en-US" dirty="0"/>
          </a:p>
        </p:txBody>
      </p:sp>
    </p:spTree>
    <p:extLst>
      <p:ext uri="{BB962C8B-B14F-4D97-AF65-F5344CB8AC3E}">
        <p14:creationId xmlns:p14="http://schemas.microsoft.com/office/powerpoint/2010/main" val="1586442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oheatstroke.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it.ly/28MGZg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lvl="1" defTabSz="900077">
              <a:defRPr/>
            </a:pP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a:t>
            </a:fld>
            <a:endParaRPr lang="en-US" dirty="0"/>
          </a:p>
        </p:txBody>
      </p:sp>
    </p:spTree>
    <p:extLst>
      <p:ext uri="{BB962C8B-B14F-4D97-AF65-F5344CB8AC3E}">
        <p14:creationId xmlns:p14="http://schemas.microsoft.com/office/powerpoint/2010/main" val="262587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a:t>
            </a:r>
            <a:endParaRPr lang="en-US" b="0" dirty="0"/>
          </a:p>
        </p:txBody>
      </p:sp>
      <p:sp>
        <p:nvSpPr>
          <p:cNvPr id="4" name="Slide Number Placeholder 3"/>
          <p:cNvSpPr>
            <a:spLocks noGrp="1"/>
          </p:cNvSpPr>
          <p:nvPr>
            <p:ph type="sldNum" sz="quarter" idx="10"/>
          </p:nvPr>
        </p:nvSpPr>
        <p:spPr/>
        <p:txBody>
          <a:bodyPr/>
          <a:lstStyle/>
          <a:p>
            <a:fld id="{63BF5624-1082-42CA-9F96-3D3DA91C3BB9}" type="slidenum">
              <a:rPr lang="en-US" smtClean="0"/>
              <a:pPr/>
              <a:t>14</a:t>
            </a:fld>
            <a:endParaRPr lang="en-US" dirty="0"/>
          </a:p>
        </p:txBody>
      </p:sp>
    </p:spTree>
    <p:extLst>
      <p:ext uri="{BB962C8B-B14F-4D97-AF65-F5344CB8AC3E}">
        <p14:creationId xmlns:p14="http://schemas.microsoft.com/office/powerpoint/2010/main" val="1104445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We have a suite of downloadable resources that are found on the Safe Kids website and if you are a coalition, on the Safe Kids Resource Center</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Our goal is to make your lives as easy as possible, so for instance our Tip Sheet provides an overview of the issue, talking points, key stats and top safety tips </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We also have materials in English and Spanish such as the poster that can be downloaded, printed and displayed in entrances of stores, gas stations, banks childcare center, pediatricians office or anywhere people are walking in and out of a parking lot or caring for children.   </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Postcards and infographic can be downloaded, printed and passed out at events, childcare centers, inspection stations. And much more. </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This is just a sampling, so please go to our website to check it out for yourself</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B99CEF-D2F5-4DAD-8A93-41F626FDB2E5}" type="slidenum">
              <a:rPr lang="en-US" smtClean="0"/>
              <a:t>17</a:t>
            </a:fld>
            <a:endParaRPr lang="en-US" dirty="0"/>
          </a:p>
        </p:txBody>
      </p:sp>
    </p:spTree>
    <p:extLst>
      <p:ext uri="{BB962C8B-B14F-4D97-AF65-F5344CB8AC3E}">
        <p14:creationId xmlns:p14="http://schemas.microsoft.com/office/powerpoint/2010/main" val="340251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CPS Board has links to all the organizations materials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99CEF-D2F5-4DAD-8A93-41F626FDB2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25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b="1" kern="1200" dirty="0">
                <a:solidFill>
                  <a:schemeClr val="tx1"/>
                </a:solidFill>
                <a:effectLst/>
                <a:latin typeface="+mn-lt"/>
                <a:ea typeface="+mn-ea"/>
                <a:cs typeface="+mn-cs"/>
              </a:rPr>
              <a:t>How to get started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I bet you are asking yourself, where do I start…. </a:t>
            </a:r>
          </a:p>
          <a:p>
            <a:pPr lvl="0"/>
            <a:r>
              <a:rPr lang="en-US" sz="1200" kern="1200" dirty="0">
                <a:solidFill>
                  <a:schemeClr val="tx1"/>
                </a:solidFill>
                <a:effectLst/>
                <a:latin typeface="+mn-lt"/>
                <a:ea typeface="+mn-ea"/>
                <a:cs typeface="+mn-cs"/>
              </a:rPr>
              <a:t>Well, mark your calendars today with National Heatstroke Prevention Day, May 1</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first Wednesday of the month thru September</a:t>
            </a:r>
          </a:p>
          <a:p>
            <a:pPr lvl="0"/>
            <a:r>
              <a:rPr lang="en-US" sz="1200" kern="1200" dirty="0">
                <a:solidFill>
                  <a:schemeClr val="tx1"/>
                </a:solidFill>
                <a:effectLst/>
                <a:latin typeface="+mn-lt"/>
                <a:ea typeface="+mn-ea"/>
                <a:cs typeface="+mn-cs"/>
              </a:rPr>
              <a:t>Look through the resources to see what works for you and your community; you have the resource list of all the links to our speakers’ sites.</a:t>
            </a:r>
          </a:p>
          <a:p>
            <a:pPr lvl="0"/>
            <a:r>
              <a:rPr lang="en-US" sz="1200" kern="1200" dirty="0">
                <a:solidFill>
                  <a:schemeClr val="tx1"/>
                </a:solidFill>
                <a:effectLst/>
                <a:latin typeface="+mn-lt"/>
                <a:ea typeface="+mn-ea"/>
                <a:cs typeface="+mn-cs"/>
              </a:rPr>
              <a:t>Bookmark on your computer </a:t>
            </a:r>
            <a:r>
              <a:rPr lang="en-US" sz="1200" u="sng" kern="1200" dirty="0">
                <a:solidFill>
                  <a:schemeClr val="tx1"/>
                </a:solidFill>
                <a:effectLst/>
                <a:latin typeface="+mn-lt"/>
                <a:ea typeface="+mn-ea"/>
                <a:cs typeface="+mn-cs"/>
                <a:hlinkClick r:id="rId3"/>
              </a:rPr>
              <a:t>www.noheatstroke.org</a:t>
            </a:r>
            <a:r>
              <a:rPr lang="en-US" sz="1200" kern="1200" dirty="0">
                <a:solidFill>
                  <a:schemeClr val="tx1"/>
                </a:solidFill>
                <a:effectLst/>
                <a:latin typeface="+mn-lt"/>
                <a:ea typeface="+mn-ea"/>
                <a:cs typeface="+mn-cs"/>
              </a:rPr>
              <a:t> to get the most current information and sign up for notifications from Jan Null </a:t>
            </a:r>
          </a:p>
          <a:p>
            <a:pPr lvl="0"/>
            <a:r>
              <a:rPr lang="en-US" sz="1200" kern="1200" dirty="0">
                <a:solidFill>
                  <a:schemeClr val="tx1"/>
                </a:solidFill>
                <a:effectLst/>
                <a:latin typeface="+mn-lt"/>
                <a:ea typeface="+mn-ea"/>
                <a:cs typeface="+mn-cs"/>
              </a:rPr>
              <a:t>Join Safe Kids NEW email list for monthly updates and social media posts</a:t>
            </a:r>
          </a:p>
          <a:p>
            <a:pPr lvl="0"/>
            <a:r>
              <a:rPr lang="en-US" sz="1200" kern="1200" dirty="0">
                <a:solidFill>
                  <a:schemeClr val="tx1"/>
                </a:solidFill>
                <a:effectLst/>
                <a:latin typeface="+mn-lt"/>
                <a:ea typeface="+mn-ea"/>
                <a:cs typeface="+mn-cs"/>
              </a:rPr>
              <a:t>Make a contact list of your existing, potential and new partners to routinely provide them with updates, social media posts and resources</a:t>
            </a:r>
          </a:p>
          <a:p>
            <a:pPr lvl="0"/>
            <a:r>
              <a:rPr lang="en-US" sz="1200" kern="1200">
                <a:solidFill>
                  <a:schemeClr val="tx1"/>
                </a:solidFill>
                <a:effectLst/>
                <a:latin typeface="+mn-lt"/>
                <a:ea typeface="+mn-ea"/>
                <a:cs typeface="+mn-cs"/>
              </a:rPr>
              <a:t>Make it easy, incorporate this issue into your other programs </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99CEF-D2F5-4DAD-8A93-41F626FDB2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0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past two years over 100 children have died with a total of 845 since 1998</a:t>
            </a:r>
          </a:p>
          <a:p>
            <a:r>
              <a:rPr lang="en-US" dirty="0"/>
              <a:t>Cases are on the rise and childcare centers are indirectly or directly involved in nearly 50 percent of these cases                                                             </a:t>
            </a:r>
          </a:p>
          <a:p>
            <a:r>
              <a:rPr lang="en-US" dirty="0"/>
              <a:t>The data provided within this presentation comes from Golden Gate Weather from 1998 to present </a:t>
            </a:r>
          </a:p>
        </p:txBody>
      </p:sp>
      <p:sp>
        <p:nvSpPr>
          <p:cNvPr id="4" name="Slide Number Placeholder 3"/>
          <p:cNvSpPr>
            <a:spLocks noGrp="1"/>
          </p:cNvSpPr>
          <p:nvPr>
            <p:ph type="sldNum" sz="quarter" idx="10"/>
          </p:nvPr>
        </p:nvSpPr>
        <p:spPr/>
        <p:txBody>
          <a:bodyPr/>
          <a:lstStyle/>
          <a:p>
            <a:fld id="{78B99CEF-D2F5-4DAD-8A93-41F626FDB2E5}" type="slidenum">
              <a:rPr lang="en-US" smtClean="0"/>
              <a:t>2</a:t>
            </a:fld>
            <a:endParaRPr lang="en-US" dirty="0"/>
          </a:p>
        </p:txBody>
      </p:sp>
    </p:spTree>
    <p:extLst>
      <p:ext uri="{BB962C8B-B14F-4D97-AF65-F5344CB8AC3E}">
        <p14:creationId xmlns:p14="http://schemas.microsoft.com/office/powerpoint/2010/main" val="223120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89% of the fatalities were children under age 4; preschool/childcare age.  Infants make up over half of the fatalities.  </a:t>
            </a:r>
          </a:p>
          <a:p>
            <a:endParaRPr lang="en-US" dirty="0"/>
          </a:p>
        </p:txBody>
      </p:sp>
      <p:sp>
        <p:nvSpPr>
          <p:cNvPr id="4" name="Slide Number Placeholder 3"/>
          <p:cNvSpPr>
            <a:spLocks noGrp="1"/>
          </p:cNvSpPr>
          <p:nvPr>
            <p:ph type="sldNum" sz="quarter" idx="5"/>
          </p:nvPr>
        </p:nvSpPr>
        <p:spPr/>
        <p:txBody>
          <a:bodyPr/>
          <a:lstStyle/>
          <a:p>
            <a:fld id="{78B99CEF-D2F5-4DAD-8A93-41F626FDB2E5}" type="slidenum">
              <a:rPr lang="en-US" smtClean="0"/>
              <a:t>3</a:t>
            </a:fld>
            <a:endParaRPr lang="en-US" dirty="0"/>
          </a:p>
        </p:txBody>
      </p:sp>
    </p:spTree>
    <p:extLst>
      <p:ext uri="{BB962C8B-B14F-4D97-AF65-F5344CB8AC3E}">
        <p14:creationId xmlns:p14="http://schemas.microsoft.com/office/powerpoint/2010/main" val="313258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100% preventable with the help of bystanders</a:t>
            </a:r>
          </a:p>
        </p:txBody>
      </p:sp>
      <p:sp>
        <p:nvSpPr>
          <p:cNvPr id="4" name="Slide Number Placeholder 3"/>
          <p:cNvSpPr>
            <a:spLocks noGrp="1"/>
          </p:cNvSpPr>
          <p:nvPr>
            <p:ph type="sldNum" sz="quarter" idx="5"/>
          </p:nvPr>
        </p:nvSpPr>
        <p:spPr/>
        <p:txBody>
          <a:bodyPr/>
          <a:lstStyle/>
          <a:p>
            <a:fld id="{78B99CEF-D2F5-4DAD-8A93-41F626FDB2E5}" type="slidenum">
              <a:rPr lang="en-US" smtClean="0"/>
              <a:t>4</a:t>
            </a:fld>
            <a:endParaRPr lang="en-US" dirty="0"/>
          </a:p>
        </p:txBody>
      </p:sp>
    </p:spTree>
    <p:extLst>
      <p:ext uri="{BB962C8B-B14F-4D97-AF65-F5344CB8AC3E}">
        <p14:creationId xmlns:p14="http://schemas.microsoft.com/office/powerpoint/2010/main" val="196411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Slide by Janette Fennell – Kids and Cars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If you are sitting back thinking “how could a parent forget their child” “that would NEVER happen to me”. Think again.  This happens to professionals, doctors, lawyers, school teachers and first responders.  It happens to nearly 54% of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There is a physical reason how this happens: Please read to be able to explain to the group; Dr. Diamond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https://bit.ly/28MGZgp</a:t>
            </a:r>
            <a:endParaRPr lang="en-US" sz="1200" b="0" u="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99CEF-D2F5-4DAD-8A93-41F626FDB2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044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B99CEF-D2F5-4DAD-8A93-41F626FDB2E5}" type="slidenum">
              <a:rPr lang="en-US" smtClean="0"/>
              <a:t>6</a:t>
            </a:fld>
            <a:endParaRPr lang="en-US" dirty="0"/>
          </a:p>
        </p:txBody>
      </p:sp>
    </p:spTree>
    <p:extLst>
      <p:ext uri="{BB962C8B-B14F-4D97-AF65-F5344CB8AC3E}">
        <p14:creationId xmlns:p14="http://schemas.microsoft.com/office/powerpoint/2010/main" val="129623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Fatalities have been recorded in 47 states and the District of Columbia.  </a:t>
            </a:r>
          </a:p>
        </p:txBody>
      </p:sp>
      <p:sp>
        <p:nvSpPr>
          <p:cNvPr id="4" name="Slide Number Placeholder 3"/>
          <p:cNvSpPr>
            <a:spLocks noGrp="1"/>
          </p:cNvSpPr>
          <p:nvPr>
            <p:ph type="sldNum" sz="quarter" idx="5"/>
          </p:nvPr>
        </p:nvSpPr>
        <p:spPr/>
        <p:txBody>
          <a:bodyPr/>
          <a:lstStyle/>
          <a:p>
            <a:fld id="{78B99CEF-D2F5-4DAD-8A93-41F626FDB2E5}" type="slidenum">
              <a:rPr lang="en-US" smtClean="0"/>
              <a:t>7</a:t>
            </a:fld>
            <a:endParaRPr lang="en-US" dirty="0"/>
          </a:p>
        </p:txBody>
      </p:sp>
    </p:spTree>
    <p:extLst>
      <p:ext uri="{BB962C8B-B14F-4D97-AF65-F5344CB8AC3E}">
        <p14:creationId xmlns:p14="http://schemas.microsoft.com/office/powerpoint/2010/main" val="147064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Why is it important for a person to take action and call 911 immediately? </a:t>
            </a:r>
          </a:p>
          <a:p>
            <a:pPr marL="168764" indent="-168764">
              <a:buFont typeface="Arial" panose="020B0604020202020204" pitchFamily="34" charset="0"/>
              <a:buChar char="•"/>
            </a:pPr>
            <a:r>
              <a:rPr lang="en-US" dirty="0"/>
              <a:t>Children left alone in a car is the #1 danger regardless of temperature . With the momentum that you generated last year it continued into the cooler months.  I received countless google alerts of bystanders taking action and calling 911 this winter.  I believe the message was clear, regardless of temperature, a child should never be left alone in a car, not for a minute.</a:t>
            </a:r>
          </a:p>
          <a:p>
            <a:pPr lvl="0" algn="l"/>
            <a:endParaRPr lang="en-US" dirty="0"/>
          </a:p>
          <a:p>
            <a:pPr lvl="0" algn="l"/>
            <a:r>
              <a:rPr lang="en-US" dirty="0"/>
              <a:t>Even on a mild day, the inside of a car can quickly become very hot.  That’s especially dangerous for kids:</a:t>
            </a:r>
          </a:p>
          <a:p>
            <a:pPr marL="168764" indent="-168764">
              <a:buFont typeface="Arial" panose="020B0604020202020204" pitchFamily="34" charset="0"/>
              <a:buChar char="•"/>
            </a:pPr>
            <a:r>
              <a:rPr lang="en-US" dirty="0"/>
              <a:t>a child’s body heats up 3-5 times faster than an adult body.</a:t>
            </a:r>
          </a:p>
          <a:p>
            <a:pPr marL="168764" indent="-168764">
              <a:buFont typeface="Arial" panose="020B0604020202020204" pitchFamily="34" charset="0"/>
              <a:buChar char="•"/>
            </a:pPr>
            <a:r>
              <a:rPr lang="en-US" dirty="0"/>
              <a:t>Temperatures inside a car can rise 19 degrees in 10 minutes. </a:t>
            </a:r>
          </a:p>
          <a:p>
            <a:pPr marL="168764" indent="-168764">
              <a:buFont typeface="Arial" panose="020B0604020202020204" pitchFamily="34" charset="0"/>
              <a:buChar char="•"/>
            </a:pPr>
            <a:r>
              <a:rPr lang="en-US" dirty="0"/>
              <a:t>Leaving a window slightly open has no effect on the inside temperature of a vehicle.</a:t>
            </a:r>
          </a:p>
          <a:p>
            <a:pPr marL="168764" indent="-168764">
              <a:buFont typeface="Arial" panose="020B0604020202020204" pitchFamily="34" charset="0"/>
              <a:buChar char="•"/>
            </a:pPr>
            <a:r>
              <a:rPr lang="en-US" dirty="0"/>
              <a:t>Heatstroke occurs when the body isn’t able to cool itself quickly enough and the body temperature rises to dangerous levels.  </a:t>
            </a:r>
          </a:p>
          <a:p>
            <a:pPr marL="168764" indent="-168764">
              <a:buFont typeface="Arial" panose="020B0604020202020204" pitchFamily="34" charset="0"/>
              <a:buChar char="•"/>
            </a:pPr>
            <a:r>
              <a:rPr lang="en-US" dirty="0"/>
              <a:t>Young children are particularly vulnerable since their internal systems to regulate body temperature are not fully developed – there is little margin for error.</a:t>
            </a:r>
          </a:p>
          <a:p>
            <a:pPr marL="168764" indent="-168764">
              <a:buFont typeface="Arial" panose="020B0604020202020204" pitchFamily="34" charset="0"/>
              <a:buChar char="•"/>
            </a:pPr>
            <a:r>
              <a:rPr lang="en-US" dirty="0"/>
              <a:t>When the body temperature reaches 104 degrees, the internal organs start to shut down. When it reaches 107 degrees, the person dies.</a:t>
            </a:r>
          </a:p>
          <a:p>
            <a:pPr marL="168764" indent="-168764">
              <a:buFont typeface="Arial" panose="020B0604020202020204" pitchFamily="34" charset="0"/>
              <a:buChar char="•"/>
            </a:pPr>
            <a:r>
              <a:rPr lang="en-US" dirty="0"/>
              <a:t>Symptoms can quickly progress from flushed, dry skin and vomiting to seizures, organ failure or death.  </a:t>
            </a:r>
          </a:p>
          <a:p>
            <a:pPr marL="168764" indent="-168764">
              <a:buFont typeface="Arial" panose="020B0604020202020204" pitchFamily="34" charset="0"/>
              <a:buChar char="•"/>
            </a:pPr>
            <a:r>
              <a:rPr lang="en-US" dirty="0"/>
              <a:t>A person doesn’t know how long the child has been in the car and every minute counts.</a:t>
            </a:r>
          </a:p>
          <a:p>
            <a:pPr marL="168764" indent="-168764">
              <a:buFont typeface="Arial" panose="020B0604020202020204" pitchFamily="34" charset="0"/>
              <a:buChar char="•"/>
            </a:pPr>
            <a:endParaRPr lang="en-US" dirty="0"/>
          </a:p>
          <a:p>
            <a:r>
              <a:rPr lang="en-US" dirty="0"/>
              <a:t>One doesn’t know how long a child has been unattended in the car and time plays a critical factor when heatstroke is involved and with safety overall.</a:t>
            </a:r>
          </a:p>
          <a:p>
            <a:pPr marL="168764" indent="-168764">
              <a:buFont typeface="Arial" panose="020B0604020202020204" pitchFamily="34" charset="0"/>
              <a:buChar char="•"/>
            </a:pPr>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8</a:t>
            </a:fld>
            <a:endParaRPr lang="en-US" dirty="0"/>
          </a:p>
        </p:txBody>
      </p:sp>
    </p:spTree>
    <p:extLst>
      <p:ext uri="{BB962C8B-B14F-4D97-AF65-F5344CB8AC3E}">
        <p14:creationId xmlns:p14="http://schemas.microsoft.com/office/powerpoint/2010/main" val="115211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now!  You will see that heatstroke fatalities have occurred in every month however there is a spike in the summer months.  It depends on were you live it could be 12 months out of the year like FL, CA, TX?  A child is never safe alone in a vehicle so it is key to make that connection when raising awareness </a:t>
            </a:r>
          </a:p>
        </p:txBody>
      </p:sp>
      <p:sp>
        <p:nvSpPr>
          <p:cNvPr id="4" name="Slide Number Placeholder 3"/>
          <p:cNvSpPr>
            <a:spLocks noGrp="1"/>
          </p:cNvSpPr>
          <p:nvPr>
            <p:ph type="sldNum" sz="quarter" idx="5"/>
          </p:nvPr>
        </p:nvSpPr>
        <p:spPr/>
        <p:txBody>
          <a:bodyPr/>
          <a:lstStyle/>
          <a:p>
            <a:fld id="{78B99CEF-D2F5-4DAD-8A93-41F626FDB2E5}" type="slidenum">
              <a:rPr lang="en-US" smtClean="0"/>
              <a:t>13</a:t>
            </a:fld>
            <a:endParaRPr lang="en-US" dirty="0"/>
          </a:p>
        </p:txBody>
      </p:sp>
    </p:spTree>
    <p:extLst>
      <p:ext uri="{BB962C8B-B14F-4D97-AF65-F5344CB8AC3E}">
        <p14:creationId xmlns:p14="http://schemas.microsoft.com/office/powerpoint/2010/main" val="2890753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09800"/>
            <a:ext cx="7772400" cy="1066800"/>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447800"/>
          </a:xfrm>
          <a:prstGeom prst="rect">
            <a:avLst/>
          </a:prstGeo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1"/>
            </a:lvl1pPr>
          </a:lstStyle>
          <a:p>
            <a:fld id="{9B84F02E-A532-48BA-8418-F680C146347E}"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rot="16200000">
            <a:off x="4554832" y="2988968"/>
            <a:ext cx="186736" cy="1066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5105400"/>
            <a:ext cx="914400" cy="783570"/>
          </a:xfrm>
          <a:prstGeom prst="rect">
            <a:avLst/>
          </a:prstGeom>
        </p:spPr>
      </p:pic>
    </p:spTree>
    <p:extLst>
      <p:ext uri="{BB962C8B-B14F-4D97-AF65-F5344CB8AC3E}">
        <p14:creationId xmlns:p14="http://schemas.microsoft.com/office/powerpoint/2010/main" val="392237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A04671-71C1-384A-B555-57A0E34BE6A5}"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120875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D54AFF-ABB8-7D4E-8F8D-88898B95472B}"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115933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09800"/>
            <a:ext cx="7772400" cy="1066800"/>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447800"/>
          </a:xfrm>
          <a:prstGeom prst="rect">
            <a:avLst/>
          </a:prstGeom>
        </p:spPr>
        <p:txBody>
          <a:bodyPr/>
          <a:lstStyle>
            <a:lvl1pPr marL="0" indent="0" algn="ctr">
              <a:buNone/>
              <a:defRPr b="1">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1"/>
            </a:lvl1pPr>
          </a:lstStyle>
          <a:p>
            <a:fld id="{9B84F02E-A532-48BA-8418-F680C146347E}"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rot="16200000">
            <a:off x="4516732" y="2950868"/>
            <a:ext cx="262936" cy="1066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4897120"/>
            <a:ext cx="914400" cy="991850"/>
          </a:xfrm>
          <a:prstGeom prst="rect">
            <a:avLst/>
          </a:prstGeom>
        </p:spPr>
      </p:pic>
    </p:spTree>
    <p:extLst>
      <p:ext uri="{BB962C8B-B14F-4D97-AF65-F5344CB8AC3E}">
        <p14:creationId xmlns:p14="http://schemas.microsoft.com/office/powerpoint/2010/main" val="132445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a:prstGeom prst="rect">
            <a:avLst/>
          </a:prstGeom>
        </p:spPr>
        <p:txBody>
          <a:bodyPr>
            <a:normAutofit/>
          </a:bodyPr>
          <a:lstStyle>
            <a:lvl1pPr algn="ctr">
              <a:defRPr sz="3000" b="1">
                <a:solidFill>
                  <a:srgbClr val="0095DA"/>
                </a:solidFill>
              </a:defRPr>
            </a:lvl1pPr>
          </a:lstStyle>
          <a:p>
            <a:r>
              <a:rPr lang="en-US"/>
              <a:t>Click to edit Master title style</a:t>
            </a:r>
            <a:endParaRPr lang="en-US" dirty="0"/>
          </a:p>
        </p:txBody>
      </p:sp>
      <p:sp>
        <p:nvSpPr>
          <p:cNvPr id="3" name="Content Placeholder 2"/>
          <p:cNvSpPr>
            <a:spLocks noGrp="1"/>
          </p:cNvSpPr>
          <p:nvPr>
            <p:ph idx="1"/>
          </p:nvPr>
        </p:nvSpPr>
        <p:spPr>
          <a:xfrm>
            <a:off x="1295402" y="1600202"/>
            <a:ext cx="6705599" cy="4525963"/>
          </a:xfrm>
          <a:prstGeom prst="rect">
            <a:avLst/>
          </a:prstGeom>
        </p:spPr>
        <p:txBody>
          <a:bodyPr>
            <a:normAutofit/>
          </a:bodyPr>
          <a:lstStyle>
            <a:lvl1pPr marL="257175" indent="-257175">
              <a:buClr>
                <a:srgbClr val="7EB242"/>
              </a:buClr>
              <a:buFont typeface="Calibri" pitchFamily="34" charset="0"/>
              <a:buChar char="•"/>
              <a:defRPr sz="1800">
                <a:solidFill>
                  <a:srgbClr val="4D616C"/>
                </a:solidFill>
              </a:defRPr>
            </a:lvl1pPr>
            <a:lvl2pPr marL="557213" indent="-214313">
              <a:buClr>
                <a:srgbClr val="EF374E"/>
              </a:buClr>
              <a:buFont typeface="Arial" pitchFamily="34" charset="0"/>
              <a:buChar char="•"/>
              <a:defRPr sz="1500">
                <a:solidFill>
                  <a:srgbClr val="4D616C"/>
                </a:solidFill>
              </a:defRPr>
            </a:lvl2pPr>
            <a:lvl3pPr>
              <a:buClr>
                <a:srgbClr val="FCB316"/>
              </a:buClr>
              <a:defRPr sz="1350">
                <a:solidFill>
                  <a:srgbClr val="4D616C"/>
                </a:solidFill>
              </a:defRPr>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900">
                <a:solidFill>
                  <a:srgbClr val="FFFFFF"/>
                </a:solidFill>
              </a:defRPr>
            </a:lvl1pPr>
          </a:lstStyle>
          <a:p>
            <a:fld id="{3A7B9F9F-9C84-43A4-A70F-C0C4DFF00504}" type="slidenum">
              <a:rPr lang="en-US" smtClean="0"/>
              <a:pPr/>
              <a:t>‹#›</a:t>
            </a:fld>
            <a:endParaRPr lang="en-US" dirty="0"/>
          </a:p>
        </p:txBody>
      </p:sp>
      <p:sp>
        <p:nvSpPr>
          <p:cNvPr id="8" name="Rectangle 7"/>
          <p:cNvSpPr/>
          <p:nvPr userDrawn="1"/>
        </p:nvSpPr>
        <p:spPr>
          <a:xfrm>
            <a:off x="1371600" y="1255375"/>
            <a:ext cx="7772400" cy="45719"/>
          </a:xfrm>
          <a:prstGeom prst="rect">
            <a:avLst/>
          </a:prstGeom>
          <a:solidFill>
            <a:srgbClr val="0095D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a:blip r:embed="rId2"/>
          <a:stretch>
            <a:fillRect/>
          </a:stretch>
        </p:blipFill>
        <p:spPr>
          <a:xfrm rot="16200000">
            <a:off x="558800" y="711200"/>
            <a:ext cx="254000" cy="1066800"/>
          </a:xfrm>
          <a:prstGeom prst="rect">
            <a:avLst/>
          </a:prstGeom>
        </p:spPr>
      </p:pic>
    </p:spTree>
    <p:extLst>
      <p:ext uri="{BB962C8B-B14F-4D97-AF65-F5344CB8AC3E}">
        <p14:creationId xmlns:p14="http://schemas.microsoft.com/office/powerpoint/2010/main" val="3208716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FB1928-F621-4F45-ABA0-F299B60AA862}"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450802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5F633C-6C1F-6546-830C-AFAFDD558913}"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1464401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5E7A58-3D0A-4F46-A417-145DB9825F57}" type="datetime1">
              <a:rPr lang="en-US" smtClean="0"/>
              <a:t>3/11/2020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545921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C64C3DD-3704-994A-9B9C-487E939FD0C6}" type="datetime1">
              <a:rPr lang="en-US" smtClean="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4105385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2D274-702F-2F4A-A0A7-1FA32F999A2B}" type="datetime1">
              <a:rPr lang="en-US" smtClean="0"/>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302353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63083268-D901-3E4A-9239-AE6DC22F1F93}"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231877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a:prstGeom prst="rect">
            <a:avLst/>
          </a:prstGeom>
        </p:spPr>
        <p:txBody>
          <a:bodyPr>
            <a:normAutofit/>
          </a:bodyPr>
          <a:lstStyle>
            <a:lvl1pPr algn="ctr">
              <a:defRPr sz="4000" b="1">
                <a:solidFill>
                  <a:srgbClr val="0095DA"/>
                </a:solidFill>
              </a:defRPr>
            </a:lvl1pPr>
          </a:lstStyle>
          <a:p>
            <a:r>
              <a:rPr lang="en-US"/>
              <a:t>Click to edit Master title style</a:t>
            </a:r>
            <a:endParaRPr lang="en-US" dirty="0"/>
          </a:p>
        </p:txBody>
      </p:sp>
      <p:sp>
        <p:nvSpPr>
          <p:cNvPr id="3" name="Content Placeholder 2"/>
          <p:cNvSpPr>
            <a:spLocks noGrp="1"/>
          </p:cNvSpPr>
          <p:nvPr>
            <p:ph idx="1"/>
          </p:nvPr>
        </p:nvSpPr>
        <p:spPr>
          <a:xfrm>
            <a:off x="1295401" y="1600200"/>
            <a:ext cx="6705599" cy="4525963"/>
          </a:xfrm>
          <a:prstGeom prst="rect">
            <a:avLst/>
          </a:prstGeom>
        </p:spPr>
        <p:txBody>
          <a:bodyPr>
            <a:normAutofit/>
          </a:bodyPr>
          <a:lstStyle>
            <a:lvl1pPr marL="342900" indent="-342900">
              <a:buClr>
                <a:srgbClr val="7EB242"/>
              </a:buClr>
              <a:buFont typeface="Calibri" pitchFamily="34" charset="0"/>
              <a:buChar char="•"/>
              <a:defRPr sz="2400">
                <a:solidFill>
                  <a:srgbClr val="4D616C"/>
                </a:solidFill>
              </a:defRPr>
            </a:lvl1pPr>
            <a:lvl2pPr marL="742950" indent="-285750">
              <a:buClr>
                <a:srgbClr val="EF374E"/>
              </a:buClr>
              <a:buFont typeface="Arial" pitchFamily="34" charset="0"/>
              <a:buChar char="•"/>
              <a:defRPr sz="2000">
                <a:solidFill>
                  <a:srgbClr val="4D616C"/>
                </a:solidFill>
              </a:defRPr>
            </a:lvl2pPr>
            <a:lvl3pPr>
              <a:buClr>
                <a:srgbClr val="FCB316"/>
              </a:buClr>
              <a:defRPr sz="1800">
                <a:solidFill>
                  <a:srgbClr val="4D616C"/>
                </a:solidFill>
              </a:defRPr>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200">
                <a:solidFill>
                  <a:srgbClr val="FFFFFF"/>
                </a:solidFill>
              </a:defRPr>
            </a:lvl1pPr>
          </a:lstStyle>
          <a:p>
            <a:fld id="{3A7B9F9F-9C84-43A4-A70F-C0C4DFF00504}" type="slidenum">
              <a:rPr lang="en-US" smtClean="0"/>
              <a:pPr/>
              <a:t>‹#›</a:t>
            </a:fld>
            <a:endParaRPr lang="en-US" dirty="0"/>
          </a:p>
        </p:txBody>
      </p:sp>
      <p:sp>
        <p:nvSpPr>
          <p:cNvPr id="8" name="Rectangle 7"/>
          <p:cNvSpPr/>
          <p:nvPr userDrawn="1"/>
        </p:nvSpPr>
        <p:spPr>
          <a:xfrm>
            <a:off x="1371600" y="1255373"/>
            <a:ext cx="7772400" cy="45719"/>
          </a:xfrm>
          <a:prstGeom prst="rect">
            <a:avLst/>
          </a:prstGeom>
          <a:solidFill>
            <a:srgbClr val="0095D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stretch>
            <a:fillRect/>
          </a:stretch>
        </p:blipFill>
        <p:spPr>
          <a:xfrm rot="16200000">
            <a:off x="592432" y="744832"/>
            <a:ext cx="186736" cy="1066800"/>
          </a:xfrm>
          <a:prstGeom prst="rect">
            <a:avLst/>
          </a:prstGeom>
        </p:spPr>
      </p:pic>
    </p:spTree>
    <p:extLst>
      <p:ext uri="{BB962C8B-B14F-4D97-AF65-F5344CB8AC3E}">
        <p14:creationId xmlns:p14="http://schemas.microsoft.com/office/powerpoint/2010/main" val="3015375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B3F63AE-425C-4345-A3E9-0355E0C77BF7}"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473771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A04671-71C1-384A-B555-57A0E34BE6A5}"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006873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D54AFF-ABB8-7D4E-8F8D-88898B95472B}"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48079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FB1928-F621-4F45-ABA0-F299B60AA862}"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7181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5F633C-6C1F-6546-830C-AFAFDD558913}"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57188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5E7A58-3D0A-4F46-A417-145DB9825F57}" type="datetime1">
              <a:rPr lang="en-US" smtClean="0"/>
              <a:t>3/11/2020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46705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C64C3DD-3704-994A-9B9C-487E939FD0C6}" type="datetime1">
              <a:rPr lang="en-US" smtClean="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186669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2D274-702F-2F4A-A0A7-1FA32F999A2B}" type="datetime1">
              <a:rPr lang="en-US" smtClean="0"/>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184378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083268-D901-3E4A-9239-AE6DC22F1F93}"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25522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3F63AE-425C-4345-A3E9-0355E0C77BF7}"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49369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rgbClr val="0095D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8FD03-B18D-E940-8078-5B3CD66C06B6}" type="datetime1">
              <a:rPr lang="en-US" smtClean="0"/>
              <a:t>3/11/2020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defRPr>
            </a:lvl1pPr>
          </a:lstStyle>
          <a:p>
            <a:fld id="{9B84F02E-A532-48BA-8418-F680C146347E}" type="slidenum">
              <a:rPr lang="en-US" smtClean="0"/>
              <a:pPr/>
              <a:t>‹#›</a:t>
            </a:fld>
            <a:endParaRPr lang="en-US" dirty="0"/>
          </a:p>
        </p:txBody>
      </p:sp>
    </p:spTree>
    <p:extLst>
      <p:ext uri="{BB962C8B-B14F-4D97-AF65-F5344CB8AC3E}">
        <p14:creationId xmlns:p14="http://schemas.microsoft.com/office/powerpoint/2010/main" val="265136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000" b="1" kern="1200">
          <a:solidFill>
            <a:srgbClr val="0095DA"/>
          </a:solidFill>
          <a:latin typeface="+mj-lt"/>
          <a:ea typeface="+mj-ea"/>
          <a:cs typeface="+mj-cs"/>
        </a:defRPr>
      </a:lvl1pPr>
    </p:titleStyle>
    <p:bodyStyle>
      <a:lvl1pPr marL="342900" indent="-342900" algn="l" defTabSz="914400" rtl="0" eaLnBrk="1" latinLnBrk="0" hangingPunct="1">
        <a:spcBef>
          <a:spcPct val="20000"/>
        </a:spcBef>
        <a:buClr>
          <a:srgbClr val="7EB242"/>
        </a:buClr>
        <a:buFont typeface="Arial" pitchFamily="34" charset="0"/>
        <a:buChar char="•"/>
        <a:defRPr sz="3200" kern="1200">
          <a:solidFill>
            <a:srgbClr val="4D616C"/>
          </a:solidFill>
          <a:latin typeface="+mn-lt"/>
          <a:ea typeface="+mn-ea"/>
          <a:cs typeface="+mn-cs"/>
        </a:defRPr>
      </a:lvl1pPr>
      <a:lvl2pPr marL="742950" indent="-285750" algn="l" defTabSz="914400" rtl="0" eaLnBrk="1" latinLnBrk="0" hangingPunct="1">
        <a:spcBef>
          <a:spcPct val="20000"/>
        </a:spcBef>
        <a:buClr>
          <a:srgbClr val="EF374E"/>
        </a:buClr>
        <a:buFont typeface="Arial" pitchFamily="34" charset="0"/>
        <a:buChar char="•"/>
        <a:defRPr sz="2800" kern="1200">
          <a:solidFill>
            <a:srgbClr val="4D616C"/>
          </a:solidFill>
          <a:latin typeface="+mn-lt"/>
          <a:ea typeface="+mn-ea"/>
          <a:cs typeface="+mn-cs"/>
        </a:defRPr>
      </a:lvl2pPr>
      <a:lvl3pPr marL="1143000" indent="-228600" algn="l" defTabSz="914400" rtl="0" eaLnBrk="1" latinLnBrk="0" hangingPunct="1">
        <a:spcBef>
          <a:spcPct val="20000"/>
        </a:spcBef>
        <a:buClr>
          <a:srgbClr val="FCB316"/>
        </a:buClr>
        <a:buFont typeface="Arial" pitchFamily="34" charset="0"/>
        <a:buChar char="•"/>
        <a:defRPr sz="2400" kern="1200">
          <a:solidFill>
            <a:srgbClr val="4D616C"/>
          </a:solidFill>
          <a:latin typeface="+mn-lt"/>
          <a:ea typeface="+mn-ea"/>
          <a:cs typeface="+mn-cs"/>
        </a:defRPr>
      </a:lvl3pPr>
      <a:lvl4pPr marL="1600200" indent="-228600" algn="l" defTabSz="914400" rtl="0" eaLnBrk="1" latinLnBrk="0" hangingPunct="1">
        <a:spcBef>
          <a:spcPct val="20000"/>
        </a:spcBef>
        <a:buClr>
          <a:srgbClr val="4D616C"/>
        </a:buClr>
        <a:buFont typeface="Arial" pitchFamily="34" charset="0"/>
        <a:buChar char="•"/>
        <a:defRPr sz="2000" kern="1200">
          <a:solidFill>
            <a:srgbClr val="4D616C"/>
          </a:solidFill>
          <a:latin typeface="+mn-lt"/>
          <a:ea typeface="+mn-ea"/>
          <a:cs typeface="+mn-cs"/>
        </a:defRPr>
      </a:lvl4pPr>
      <a:lvl5pPr marL="2057400" indent="-228600" algn="l" defTabSz="914400" rtl="0" eaLnBrk="1" latinLnBrk="0" hangingPunct="1">
        <a:spcBef>
          <a:spcPct val="20000"/>
        </a:spcBef>
        <a:buClr>
          <a:srgbClr val="0095DA"/>
        </a:buClr>
        <a:buFont typeface="Arial" pitchFamily="34" charset="0"/>
        <a:buChar char="•"/>
        <a:defRPr sz="2000" kern="1200">
          <a:solidFill>
            <a:srgbClr val="4D616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096000"/>
            <a:ext cx="9144000" cy="762000"/>
          </a:xfrm>
          <a:prstGeom prst="rect">
            <a:avLst/>
          </a:prstGeom>
          <a:solidFill>
            <a:srgbClr val="0095D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C98FD03-B18D-E940-8078-5B3CD66C06B6}" type="datetime1">
              <a:rPr lang="en-US" smtClean="0"/>
              <a:t>3/11/2020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675">
                <a:solidFill>
                  <a:schemeClr val="bg1"/>
                </a:solidFill>
              </a:defRPr>
            </a:lvl1pPr>
          </a:lstStyle>
          <a:p>
            <a:fld id="{9B84F02E-A532-48BA-8418-F680C146347E}" type="slidenum">
              <a:rPr lang="en-US" smtClean="0"/>
              <a:pPr/>
              <a:t>‹#›</a:t>
            </a:fld>
            <a:endParaRPr lang="en-US" dirty="0"/>
          </a:p>
        </p:txBody>
      </p:sp>
    </p:spTree>
    <p:extLst>
      <p:ext uri="{BB962C8B-B14F-4D97-AF65-F5344CB8AC3E}">
        <p14:creationId xmlns:p14="http://schemas.microsoft.com/office/powerpoint/2010/main" val="3973854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85800" rtl="0" eaLnBrk="1" latinLnBrk="0" hangingPunct="1">
        <a:spcBef>
          <a:spcPct val="0"/>
        </a:spcBef>
        <a:buNone/>
        <a:defRPr sz="3000" b="1" kern="1200">
          <a:solidFill>
            <a:srgbClr val="0095DA"/>
          </a:solidFill>
          <a:latin typeface="+mj-lt"/>
          <a:ea typeface="+mj-ea"/>
          <a:cs typeface="+mj-cs"/>
        </a:defRPr>
      </a:lvl1pPr>
    </p:titleStyle>
    <p:bodyStyle>
      <a:lvl1pPr marL="257175" indent="-257175" algn="l" defTabSz="685800" rtl="0" eaLnBrk="1" latinLnBrk="0" hangingPunct="1">
        <a:spcBef>
          <a:spcPct val="20000"/>
        </a:spcBef>
        <a:buClr>
          <a:srgbClr val="7EB242"/>
        </a:buClr>
        <a:buFont typeface="Arial" pitchFamily="34" charset="0"/>
        <a:buChar char="•"/>
        <a:defRPr sz="2400" kern="1200">
          <a:solidFill>
            <a:srgbClr val="4D616C"/>
          </a:solidFill>
          <a:latin typeface="+mn-lt"/>
          <a:ea typeface="+mn-ea"/>
          <a:cs typeface="+mn-cs"/>
        </a:defRPr>
      </a:lvl1pPr>
      <a:lvl2pPr marL="557213" indent="-214313" algn="l" defTabSz="685800" rtl="0" eaLnBrk="1" latinLnBrk="0" hangingPunct="1">
        <a:spcBef>
          <a:spcPct val="20000"/>
        </a:spcBef>
        <a:buClr>
          <a:srgbClr val="EF374E"/>
        </a:buClr>
        <a:buFont typeface="Arial" pitchFamily="34" charset="0"/>
        <a:buChar char="•"/>
        <a:defRPr sz="2100" kern="1200">
          <a:solidFill>
            <a:srgbClr val="4D616C"/>
          </a:solidFill>
          <a:latin typeface="+mn-lt"/>
          <a:ea typeface="+mn-ea"/>
          <a:cs typeface="+mn-cs"/>
        </a:defRPr>
      </a:lvl2pPr>
      <a:lvl3pPr marL="857250" indent="-171450" algn="l" defTabSz="685800" rtl="0" eaLnBrk="1" latinLnBrk="0" hangingPunct="1">
        <a:spcBef>
          <a:spcPct val="20000"/>
        </a:spcBef>
        <a:buClr>
          <a:srgbClr val="FCB316"/>
        </a:buClr>
        <a:buFont typeface="Arial" pitchFamily="34" charset="0"/>
        <a:buChar char="•"/>
        <a:defRPr sz="1800" kern="1200">
          <a:solidFill>
            <a:srgbClr val="4D616C"/>
          </a:solidFill>
          <a:latin typeface="+mn-lt"/>
          <a:ea typeface="+mn-ea"/>
          <a:cs typeface="+mn-cs"/>
        </a:defRPr>
      </a:lvl3pPr>
      <a:lvl4pPr marL="1200150" indent="-171450" algn="l" defTabSz="685800" rtl="0" eaLnBrk="1" latinLnBrk="0" hangingPunct="1">
        <a:spcBef>
          <a:spcPct val="20000"/>
        </a:spcBef>
        <a:buClr>
          <a:srgbClr val="4D616C"/>
        </a:buClr>
        <a:buFont typeface="Arial" pitchFamily="34" charset="0"/>
        <a:buChar char="•"/>
        <a:defRPr sz="1500" kern="1200">
          <a:solidFill>
            <a:srgbClr val="4D616C"/>
          </a:solidFill>
          <a:latin typeface="+mn-lt"/>
          <a:ea typeface="+mn-ea"/>
          <a:cs typeface="+mn-cs"/>
        </a:defRPr>
      </a:lvl4pPr>
      <a:lvl5pPr marL="1543050" indent="-171450" algn="l" defTabSz="685800" rtl="0" eaLnBrk="1" latinLnBrk="0" hangingPunct="1">
        <a:spcBef>
          <a:spcPct val="20000"/>
        </a:spcBef>
        <a:buClr>
          <a:srgbClr val="0095DA"/>
        </a:buClr>
        <a:buFont typeface="Arial" pitchFamily="34" charset="0"/>
        <a:buChar char="•"/>
        <a:defRPr sz="1500" kern="1200">
          <a:solidFill>
            <a:srgbClr val="4D616C"/>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www.cpsboard.org/heatstrok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afekids.salsalabs.org/heatstrokesignup"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bit.ly/28MGZg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C:\Users\akagiliery\Desktop\car_heating.mp4" TargetMode="External"/><Relationship Id="rId2" Type="http://schemas.openxmlformats.org/officeDocument/2006/relationships/hyperlink" Target="http://noheatstroke.org/fig1.gif" TargetMode="External"/><Relationship Id="rId1" Type="http://schemas.openxmlformats.org/officeDocument/2006/relationships/slideLayout" Target="../slideLayouts/slideLayout2.xml"/><Relationship Id="rId5" Type="http://schemas.openxmlformats.org/officeDocument/2006/relationships/hyperlink" Target="http://noheatstroke.org/car_heating.mp4"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838200"/>
            <a:ext cx="7772400" cy="2057400"/>
          </a:xfrm>
        </p:spPr>
        <p:txBody>
          <a:bodyPr/>
          <a:lstStyle/>
          <a:p>
            <a:r>
              <a:rPr lang="en-US" dirty="0"/>
              <a:t>Never Leave a Child Alone in a Car</a:t>
            </a:r>
            <a:br>
              <a:rPr lang="en-US" dirty="0"/>
            </a:br>
            <a:r>
              <a:rPr lang="en-US" dirty="0"/>
              <a:t>Child Care Provider Presentation </a:t>
            </a:r>
            <a:br>
              <a:rPr lang="en-US" dirty="0"/>
            </a:br>
            <a:endParaRPr lang="en-US" dirty="0"/>
          </a:p>
        </p:txBody>
      </p:sp>
      <p:sp>
        <p:nvSpPr>
          <p:cNvPr id="6" name="Subtitle 5"/>
          <p:cNvSpPr>
            <a:spLocks noGrp="1"/>
          </p:cNvSpPr>
          <p:nvPr>
            <p:ph type="subTitle" idx="1"/>
          </p:nvPr>
        </p:nvSpPr>
        <p:spPr/>
        <p:txBody>
          <a:bodyPr/>
          <a:lstStyle/>
          <a:p>
            <a:r>
              <a:rPr lang="en-US" sz="2000" dirty="0"/>
              <a:t>Working together to raise awareness and save lives. </a:t>
            </a:r>
          </a:p>
        </p:txBody>
      </p:sp>
      <p:sp>
        <p:nvSpPr>
          <p:cNvPr id="4" name="Slide Number Placeholder 3"/>
          <p:cNvSpPr>
            <a:spLocks noGrp="1"/>
          </p:cNvSpPr>
          <p:nvPr>
            <p:ph type="sldNum" sz="quarter" idx="12"/>
          </p:nvPr>
        </p:nvSpPr>
        <p:spPr/>
        <p:txBody>
          <a:bodyPr/>
          <a:lstStyle/>
          <a:p>
            <a:fld id="{3A7B9F9F-9C84-43A4-A70F-C0C4DFF00504}" type="slidenum">
              <a:rPr lang="en-US" smtClean="0"/>
              <a:pPr/>
              <a:t>1</a:t>
            </a:fld>
            <a:endParaRPr lang="en-US" dirty="0"/>
          </a:p>
        </p:txBody>
      </p:sp>
    </p:spTree>
    <p:extLst>
      <p:ext uri="{BB962C8B-B14F-4D97-AF65-F5344CB8AC3E}">
        <p14:creationId xmlns:p14="http://schemas.microsoft.com/office/powerpoint/2010/main" val="365888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AA1703-BEF9-4F6E-912D-1F2DCCDA9E68}"/>
              </a:ext>
            </a:extLst>
          </p:cNvPr>
          <p:cNvSpPr>
            <a:spLocks noGrp="1"/>
          </p:cNvSpPr>
          <p:nvPr>
            <p:ph type="sldNum" sz="quarter" idx="12"/>
          </p:nvPr>
        </p:nvSpPr>
        <p:spPr/>
        <p:txBody>
          <a:bodyPr/>
          <a:lstStyle/>
          <a:p>
            <a:fld id="{9B84F02E-A532-48BA-8418-F680C146347E}" type="slidenum">
              <a:rPr lang="en-US" smtClean="0"/>
              <a:t>10</a:t>
            </a:fld>
            <a:endParaRPr lang="en-US" dirty="0"/>
          </a:p>
        </p:txBody>
      </p:sp>
      <p:pic>
        <p:nvPicPr>
          <p:cNvPr id="4" name="Picture 3">
            <a:extLst>
              <a:ext uri="{FF2B5EF4-FFF2-40B4-BE49-F238E27FC236}">
                <a16:creationId xmlns:a16="http://schemas.microsoft.com/office/drawing/2014/main" id="{5DF76D95-4A8E-45CD-A908-4D7D652054D5}"/>
              </a:ext>
            </a:extLst>
          </p:cNvPr>
          <p:cNvPicPr>
            <a:picLocks noChangeAspect="1"/>
          </p:cNvPicPr>
          <p:nvPr/>
        </p:nvPicPr>
        <p:blipFill>
          <a:blip r:embed="rId2"/>
          <a:stretch>
            <a:fillRect/>
          </a:stretch>
        </p:blipFill>
        <p:spPr>
          <a:xfrm>
            <a:off x="1905000" y="152400"/>
            <a:ext cx="4664348" cy="3581400"/>
          </a:xfrm>
          <a:prstGeom prst="rect">
            <a:avLst/>
          </a:prstGeom>
        </p:spPr>
      </p:pic>
      <p:sp>
        <p:nvSpPr>
          <p:cNvPr id="5" name="Rectangle 4">
            <a:extLst>
              <a:ext uri="{FF2B5EF4-FFF2-40B4-BE49-F238E27FC236}">
                <a16:creationId xmlns:a16="http://schemas.microsoft.com/office/drawing/2014/main" id="{61BDBBAA-2BC4-43A5-A657-A73244B56DB0}"/>
              </a:ext>
            </a:extLst>
          </p:cNvPr>
          <p:cNvSpPr/>
          <p:nvPr/>
        </p:nvSpPr>
        <p:spPr>
          <a:xfrm>
            <a:off x="3441337" y="3244334"/>
            <a:ext cx="2261325" cy="369332"/>
          </a:xfrm>
          <a:prstGeom prst="rect">
            <a:avLst/>
          </a:prstGeom>
        </p:spPr>
        <p:txBody>
          <a:bodyPr wrap="none">
            <a:spAutoFit/>
          </a:bodyPr>
          <a:lstStyle/>
          <a:p>
            <a:pPr lvl="0"/>
            <a:r>
              <a:rPr lang="en-US" b="1" dirty="0">
                <a:solidFill>
                  <a:schemeClr val="bg1"/>
                </a:solidFill>
              </a:rPr>
              <a:t>Golden Gate Weather</a:t>
            </a:r>
          </a:p>
        </p:txBody>
      </p:sp>
      <p:sp>
        <p:nvSpPr>
          <p:cNvPr id="7" name="Rectangle 6">
            <a:extLst>
              <a:ext uri="{FF2B5EF4-FFF2-40B4-BE49-F238E27FC236}">
                <a16:creationId xmlns:a16="http://schemas.microsoft.com/office/drawing/2014/main" id="{08055BBB-E6DF-47A6-8C03-7EBDEE97C7DD}"/>
              </a:ext>
            </a:extLst>
          </p:cNvPr>
          <p:cNvSpPr/>
          <p:nvPr/>
        </p:nvSpPr>
        <p:spPr>
          <a:xfrm>
            <a:off x="2971800" y="6096000"/>
            <a:ext cx="3124200" cy="646331"/>
          </a:xfrm>
          <a:prstGeom prst="rect">
            <a:avLst/>
          </a:prstGeom>
        </p:spPr>
        <p:txBody>
          <a:bodyPr wrap="square">
            <a:spAutoFit/>
          </a:bodyPr>
          <a:lstStyle/>
          <a:p>
            <a:pPr lvl="0" algn="ctr"/>
            <a:r>
              <a:rPr lang="en-US" b="1" dirty="0">
                <a:solidFill>
                  <a:schemeClr val="bg1"/>
                </a:solidFill>
              </a:rPr>
              <a:t>San Jose State University</a:t>
            </a:r>
          </a:p>
          <a:p>
            <a:pPr lvl="0" algn="ctr"/>
            <a:r>
              <a:rPr lang="en-US" b="1" dirty="0">
                <a:solidFill>
                  <a:schemeClr val="bg1"/>
                </a:solidFill>
              </a:rPr>
              <a:t>www.noheatstroke.org</a:t>
            </a:r>
          </a:p>
        </p:txBody>
      </p:sp>
      <p:sp>
        <p:nvSpPr>
          <p:cNvPr id="2" name="Rectangle 1">
            <a:extLst>
              <a:ext uri="{FF2B5EF4-FFF2-40B4-BE49-F238E27FC236}">
                <a16:creationId xmlns:a16="http://schemas.microsoft.com/office/drawing/2014/main" id="{9F83D1AB-A45B-41B5-9E53-C2EE8909AB25}"/>
              </a:ext>
            </a:extLst>
          </p:cNvPr>
          <p:cNvSpPr/>
          <p:nvPr/>
        </p:nvSpPr>
        <p:spPr>
          <a:xfrm>
            <a:off x="2209800" y="3886200"/>
            <a:ext cx="4572000" cy="2031325"/>
          </a:xfrm>
          <a:prstGeom prst="rect">
            <a:avLst/>
          </a:prstGeom>
        </p:spPr>
        <p:txBody>
          <a:bodyPr>
            <a:spAutoFit/>
          </a:bodyPr>
          <a:lstStyle/>
          <a:p>
            <a:pPr algn="ctr"/>
            <a:r>
              <a:rPr lang="en-US" dirty="0">
                <a:solidFill>
                  <a:schemeClr val="tx1">
                    <a:lumMod val="65000"/>
                    <a:lumOff val="35000"/>
                  </a:schemeClr>
                </a:solidFill>
              </a:rPr>
              <a:t>Average elapsed time and temperature rise </a:t>
            </a:r>
            <a:br>
              <a:rPr lang="en-US" dirty="0">
                <a:solidFill>
                  <a:schemeClr val="tx1">
                    <a:lumMod val="65000"/>
                    <a:lumOff val="35000"/>
                  </a:schemeClr>
                </a:solidFill>
              </a:rPr>
            </a:br>
            <a:r>
              <a:rPr lang="en-US" dirty="0">
                <a:solidFill>
                  <a:schemeClr val="tx1">
                    <a:lumMod val="65000"/>
                    <a:lumOff val="35000"/>
                  </a:schemeClr>
                </a:solidFill>
              </a:rPr>
              <a:t>10 minutes ~ 19 degree F </a:t>
            </a:r>
            <a:br>
              <a:rPr lang="en-US" dirty="0">
                <a:solidFill>
                  <a:schemeClr val="tx1">
                    <a:lumMod val="65000"/>
                    <a:lumOff val="35000"/>
                  </a:schemeClr>
                </a:solidFill>
              </a:rPr>
            </a:br>
            <a:r>
              <a:rPr lang="en-US" dirty="0">
                <a:solidFill>
                  <a:schemeClr val="tx1">
                    <a:lumMod val="65000"/>
                    <a:lumOff val="35000"/>
                  </a:schemeClr>
                </a:solidFill>
              </a:rPr>
              <a:t>20 minutes ~ 29 degree F </a:t>
            </a:r>
            <a:br>
              <a:rPr lang="en-US" dirty="0">
                <a:solidFill>
                  <a:schemeClr val="tx1">
                    <a:lumMod val="65000"/>
                    <a:lumOff val="35000"/>
                  </a:schemeClr>
                </a:solidFill>
              </a:rPr>
            </a:br>
            <a:r>
              <a:rPr lang="en-US" dirty="0">
                <a:solidFill>
                  <a:schemeClr val="tx1">
                    <a:lumMod val="65000"/>
                    <a:lumOff val="35000"/>
                  </a:schemeClr>
                </a:solidFill>
              </a:rPr>
              <a:t>30 minutes ~ 34 degree F </a:t>
            </a:r>
            <a:br>
              <a:rPr lang="en-US" dirty="0">
                <a:solidFill>
                  <a:schemeClr val="tx1">
                    <a:lumMod val="65000"/>
                    <a:lumOff val="35000"/>
                  </a:schemeClr>
                </a:solidFill>
              </a:rPr>
            </a:br>
            <a:r>
              <a:rPr lang="en-US" dirty="0">
                <a:solidFill>
                  <a:schemeClr val="tx1">
                    <a:lumMod val="65000"/>
                    <a:lumOff val="35000"/>
                  </a:schemeClr>
                </a:solidFill>
              </a:rPr>
              <a:t>60 minutes ~ 43 degree F </a:t>
            </a:r>
            <a:br>
              <a:rPr lang="en-US" dirty="0">
                <a:solidFill>
                  <a:schemeClr val="tx1">
                    <a:lumMod val="65000"/>
                    <a:lumOff val="35000"/>
                  </a:schemeClr>
                </a:solidFill>
              </a:rPr>
            </a:br>
            <a:r>
              <a:rPr lang="en-US" dirty="0">
                <a:solidFill>
                  <a:schemeClr val="tx1">
                    <a:lumMod val="65000"/>
                    <a:lumOff val="35000"/>
                  </a:schemeClr>
                </a:solidFill>
              </a:rPr>
              <a:t>1 to 2 hours ~ 45-50 degree F </a:t>
            </a:r>
            <a:br>
              <a:rPr lang="en-US" dirty="0">
                <a:solidFill>
                  <a:schemeClr val="tx1">
                    <a:lumMod val="65000"/>
                    <a:lumOff val="35000"/>
                  </a:schemeClr>
                </a:solidFill>
              </a:rPr>
            </a:br>
            <a:r>
              <a:rPr lang="en-US" dirty="0">
                <a:solidFill>
                  <a:schemeClr val="tx1">
                    <a:lumMod val="65000"/>
                    <a:lumOff val="35000"/>
                  </a:schemeClr>
                </a:solidFill>
              </a:rPr>
              <a:t>2 to 4 hours ~ 50-55 degree F </a:t>
            </a:r>
          </a:p>
        </p:txBody>
      </p:sp>
    </p:spTree>
    <p:extLst>
      <p:ext uri="{BB962C8B-B14F-4D97-AF65-F5344CB8AC3E}">
        <p14:creationId xmlns:p14="http://schemas.microsoft.com/office/powerpoint/2010/main" val="3347648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4DBC-CF1C-4F0F-AD56-702E7C214662}"/>
              </a:ext>
            </a:extLst>
          </p:cNvPr>
          <p:cNvSpPr>
            <a:spLocks noGrp="1"/>
          </p:cNvSpPr>
          <p:nvPr>
            <p:ph type="title"/>
          </p:nvPr>
        </p:nvSpPr>
        <p:spPr>
          <a:xfrm>
            <a:off x="76200" y="457200"/>
            <a:ext cx="9144000" cy="838200"/>
          </a:xfrm>
        </p:spPr>
        <p:txBody>
          <a:bodyPr/>
          <a:lstStyle/>
          <a:p>
            <a:r>
              <a:rPr lang="en-US" dirty="0"/>
              <a:t>The Issue – Every Minute Matters</a:t>
            </a:r>
          </a:p>
        </p:txBody>
      </p:sp>
      <p:sp>
        <p:nvSpPr>
          <p:cNvPr id="3" name="Content Placeholder 2">
            <a:extLst>
              <a:ext uri="{FF2B5EF4-FFF2-40B4-BE49-F238E27FC236}">
                <a16:creationId xmlns:a16="http://schemas.microsoft.com/office/drawing/2014/main" id="{79F54F5A-5CF2-4A03-8E02-829D23CCCBB3}"/>
              </a:ext>
            </a:extLst>
          </p:cNvPr>
          <p:cNvSpPr>
            <a:spLocks noGrp="1"/>
          </p:cNvSpPr>
          <p:nvPr>
            <p:ph idx="1"/>
          </p:nvPr>
        </p:nvSpPr>
        <p:spPr>
          <a:xfrm>
            <a:off x="914400" y="1905000"/>
            <a:ext cx="7239000" cy="4525963"/>
          </a:xfrm>
        </p:spPr>
        <p:txBody>
          <a:bodyPr>
            <a:normAutofit/>
          </a:bodyPr>
          <a:lstStyle/>
          <a:p>
            <a:pPr marL="0" lvl="0" indent="0" algn="ctr">
              <a:buNone/>
            </a:pPr>
            <a:r>
              <a:rPr lang="en-US" b="1" dirty="0"/>
              <a:t>TAKE ACTION IMMEDIATELY</a:t>
            </a:r>
          </a:p>
          <a:p>
            <a:pPr marL="0" lvl="0" indent="0" algn="ctr">
              <a:buNone/>
            </a:pPr>
            <a:r>
              <a:rPr lang="en-US" dirty="0"/>
              <a:t>YOU DO NOT KNOW </a:t>
            </a:r>
          </a:p>
          <a:p>
            <a:pPr marL="0" lvl="0" indent="0" algn="ctr">
              <a:buNone/>
            </a:pPr>
            <a:r>
              <a:rPr lang="en-US" dirty="0"/>
              <a:t>HOW LONG THE CHILD HAS BEEN </a:t>
            </a:r>
          </a:p>
          <a:p>
            <a:pPr marL="0" lvl="0" indent="0" algn="ctr">
              <a:buNone/>
            </a:pPr>
            <a:r>
              <a:rPr lang="en-US" dirty="0"/>
              <a:t>UNATTENDED IN THE VEHICLE </a:t>
            </a:r>
          </a:p>
          <a:p>
            <a:pPr marL="0" lvl="0" indent="0" algn="ctr">
              <a:buNone/>
            </a:pPr>
            <a:endParaRPr lang="en-US" b="1" dirty="0"/>
          </a:p>
          <a:p>
            <a:pPr marL="0" lvl="0" indent="0">
              <a:buNone/>
            </a:pPr>
            <a:r>
              <a:rPr lang="en-US" dirty="0"/>
              <a:t>            No matter the temperature it just is not safe!</a:t>
            </a:r>
          </a:p>
        </p:txBody>
      </p:sp>
      <p:sp>
        <p:nvSpPr>
          <p:cNvPr id="4" name="Slide Number Placeholder 3">
            <a:extLst>
              <a:ext uri="{FF2B5EF4-FFF2-40B4-BE49-F238E27FC236}">
                <a16:creationId xmlns:a16="http://schemas.microsoft.com/office/drawing/2014/main" id="{952EE690-7A37-48F0-B98B-2E3823D35743}"/>
              </a:ext>
            </a:extLst>
          </p:cNvPr>
          <p:cNvSpPr>
            <a:spLocks noGrp="1"/>
          </p:cNvSpPr>
          <p:nvPr>
            <p:ph type="sldNum" sz="quarter" idx="12"/>
          </p:nvPr>
        </p:nvSpPr>
        <p:spPr/>
        <p:txBody>
          <a:bodyPr/>
          <a:lstStyle/>
          <a:p>
            <a:fld id="{3A7B9F9F-9C84-43A4-A70F-C0C4DFF00504}" type="slidenum">
              <a:rPr lang="en-US" smtClean="0"/>
              <a:pPr/>
              <a:t>11</a:t>
            </a:fld>
            <a:endParaRPr lang="en-US" dirty="0"/>
          </a:p>
        </p:txBody>
      </p:sp>
    </p:spTree>
    <p:extLst>
      <p:ext uri="{BB962C8B-B14F-4D97-AF65-F5344CB8AC3E}">
        <p14:creationId xmlns:p14="http://schemas.microsoft.com/office/powerpoint/2010/main" val="167723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B93605-2DD3-4342-A4ED-E156C3086152}"/>
              </a:ext>
            </a:extLst>
          </p:cNvPr>
          <p:cNvSpPr>
            <a:spLocks noGrp="1"/>
          </p:cNvSpPr>
          <p:nvPr>
            <p:ph type="sldNum" sz="quarter" idx="12"/>
          </p:nvPr>
        </p:nvSpPr>
        <p:spPr/>
        <p:txBody>
          <a:bodyPr/>
          <a:lstStyle/>
          <a:p>
            <a:fld id="{3A7B9F9F-9C84-43A4-A70F-C0C4DFF00504}" type="slidenum">
              <a:rPr lang="en-US" smtClean="0"/>
              <a:pPr/>
              <a:t>12</a:t>
            </a:fld>
            <a:endParaRPr lang="en-US" dirty="0"/>
          </a:p>
        </p:txBody>
      </p:sp>
      <p:sp>
        <p:nvSpPr>
          <p:cNvPr id="3" name="Content Placeholder 2">
            <a:extLst>
              <a:ext uri="{FF2B5EF4-FFF2-40B4-BE49-F238E27FC236}">
                <a16:creationId xmlns:a16="http://schemas.microsoft.com/office/drawing/2014/main" id="{D52D1673-A870-4571-AD65-D1FDF588BA86}"/>
              </a:ext>
            </a:extLst>
          </p:cNvPr>
          <p:cNvSpPr>
            <a:spLocks noGrp="1"/>
          </p:cNvSpPr>
          <p:nvPr>
            <p:ph idx="4294967295"/>
          </p:nvPr>
        </p:nvSpPr>
        <p:spPr>
          <a:xfrm>
            <a:off x="1219200" y="533400"/>
            <a:ext cx="6705600" cy="4525963"/>
          </a:xfrm>
          <a:prstGeom prst="rect">
            <a:avLst/>
          </a:prstGeom>
        </p:spPr>
        <p:txBody>
          <a:bodyPr>
            <a:normAutofit/>
          </a:bodyPr>
          <a:lstStyle/>
          <a:p>
            <a:pPr marL="0" indent="0" algn="ctr">
              <a:buNone/>
            </a:pPr>
            <a:r>
              <a:rPr lang="en-US" sz="4400" dirty="0"/>
              <a:t>What can I do, so this doesn’t happen within my community?</a:t>
            </a:r>
          </a:p>
        </p:txBody>
      </p:sp>
    </p:spTree>
    <p:extLst>
      <p:ext uri="{BB962C8B-B14F-4D97-AF65-F5344CB8AC3E}">
        <p14:creationId xmlns:p14="http://schemas.microsoft.com/office/powerpoint/2010/main" val="3108350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E183-6FC7-42D7-B572-394DF87452CD}"/>
              </a:ext>
            </a:extLst>
          </p:cNvPr>
          <p:cNvSpPr>
            <a:spLocks noGrp="1"/>
          </p:cNvSpPr>
          <p:nvPr>
            <p:ph type="title"/>
          </p:nvPr>
        </p:nvSpPr>
        <p:spPr/>
        <p:txBody>
          <a:bodyPr/>
          <a:lstStyle/>
          <a:p>
            <a:r>
              <a:rPr lang="en-US" dirty="0"/>
              <a:t>Start now!</a:t>
            </a:r>
          </a:p>
        </p:txBody>
      </p:sp>
      <p:sp>
        <p:nvSpPr>
          <p:cNvPr id="4" name="Slide Number Placeholder 3">
            <a:extLst>
              <a:ext uri="{FF2B5EF4-FFF2-40B4-BE49-F238E27FC236}">
                <a16:creationId xmlns:a16="http://schemas.microsoft.com/office/drawing/2014/main" id="{90E4E617-0B47-4BF5-A490-962114F6EC5F}"/>
              </a:ext>
            </a:extLst>
          </p:cNvPr>
          <p:cNvSpPr>
            <a:spLocks noGrp="1"/>
          </p:cNvSpPr>
          <p:nvPr>
            <p:ph type="sldNum" sz="quarter" idx="12"/>
          </p:nvPr>
        </p:nvSpPr>
        <p:spPr/>
        <p:txBody>
          <a:bodyPr/>
          <a:lstStyle/>
          <a:p>
            <a:fld id="{3A7B9F9F-9C84-43A4-A70F-C0C4DFF00504}" type="slidenum">
              <a:rPr lang="en-US" smtClean="0"/>
              <a:pPr/>
              <a:t>13</a:t>
            </a:fld>
            <a:endParaRPr lang="en-US" dirty="0"/>
          </a:p>
        </p:txBody>
      </p:sp>
      <p:sp>
        <p:nvSpPr>
          <p:cNvPr id="3" name="Rectangle 2">
            <a:extLst>
              <a:ext uri="{FF2B5EF4-FFF2-40B4-BE49-F238E27FC236}">
                <a16:creationId xmlns:a16="http://schemas.microsoft.com/office/drawing/2014/main" id="{BBC006FB-A623-4285-820A-B769318486B5}"/>
              </a:ext>
            </a:extLst>
          </p:cNvPr>
          <p:cNvSpPr/>
          <p:nvPr/>
        </p:nvSpPr>
        <p:spPr>
          <a:xfrm>
            <a:off x="0" y="6211669"/>
            <a:ext cx="9067800" cy="646331"/>
          </a:xfrm>
          <a:prstGeom prst="rect">
            <a:avLst/>
          </a:prstGeom>
        </p:spPr>
        <p:txBody>
          <a:bodyPr wrap="square">
            <a:spAutoFit/>
          </a:bodyPr>
          <a:lstStyle/>
          <a:p>
            <a:pPr lvl="0" algn="ctr"/>
            <a:r>
              <a:rPr lang="en-US" b="1" dirty="0">
                <a:solidFill>
                  <a:schemeClr val="bg1"/>
                </a:solidFill>
              </a:rPr>
              <a:t>San Jose State University</a:t>
            </a:r>
          </a:p>
          <a:p>
            <a:pPr lvl="0" algn="ctr"/>
            <a:r>
              <a:rPr lang="en-US" b="1" dirty="0">
                <a:solidFill>
                  <a:schemeClr val="bg1"/>
                </a:solidFill>
              </a:rPr>
              <a:t>www.noheatstroke.org</a:t>
            </a:r>
          </a:p>
        </p:txBody>
      </p:sp>
      <p:pic>
        <p:nvPicPr>
          <p:cNvPr id="5" name="Picture 4">
            <a:extLst>
              <a:ext uri="{FF2B5EF4-FFF2-40B4-BE49-F238E27FC236}">
                <a16:creationId xmlns:a16="http://schemas.microsoft.com/office/drawing/2014/main" id="{1BA75EA6-4318-4D53-A935-EDEF064E5C68}"/>
              </a:ext>
            </a:extLst>
          </p:cNvPr>
          <p:cNvPicPr>
            <a:picLocks noChangeAspect="1"/>
          </p:cNvPicPr>
          <p:nvPr/>
        </p:nvPicPr>
        <p:blipFill>
          <a:blip r:embed="rId3"/>
          <a:stretch>
            <a:fillRect/>
          </a:stretch>
        </p:blipFill>
        <p:spPr>
          <a:xfrm>
            <a:off x="990600" y="1066800"/>
            <a:ext cx="7162800" cy="4671034"/>
          </a:xfrm>
          <a:prstGeom prst="rect">
            <a:avLst/>
          </a:prstGeom>
        </p:spPr>
      </p:pic>
    </p:spTree>
    <p:extLst>
      <p:ext uri="{BB962C8B-B14F-4D97-AF65-F5344CB8AC3E}">
        <p14:creationId xmlns:p14="http://schemas.microsoft.com/office/powerpoint/2010/main" val="28192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5486400" cy="498598"/>
          </a:xfrm>
        </p:spPr>
        <p:txBody>
          <a:bodyPr>
            <a:noAutofit/>
          </a:bodyPr>
          <a:lstStyle/>
          <a:p>
            <a:pPr algn="l"/>
            <a:r>
              <a:rPr lang="en-US" dirty="0"/>
              <a:t>Mandatory Training Child Care Providers</a:t>
            </a:r>
          </a:p>
        </p:txBody>
      </p:sp>
      <p:sp>
        <p:nvSpPr>
          <p:cNvPr id="3" name="Content Placeholder 2"/>
          <p:cNvSpPr>
            <a:spLocks noGrp="1"/>
          </p:cNvSpPr>
          <p:nvPr>
            <p:ph idx="1"/>
          </p:nvPr>
        </p:nvSpPr>
        <p:spPr>
          <a:xfrm>
            <a:off x="1219199" y="1447801"/>
            <a:ext cx="7320987" cy="3947656"/>
          </a:xfrm>
        </p:spPr>
        <p:txBody>
          <a:bodyPr/>
          <a:lstStyle/>
          <a:p>
            <a:endParaRPr lang="en-US" dirty="0"/>
          </a:p>
          <a:p>
            <a:r>
              <a:rPr lang="en-US" dirty="0"/>
              <a:t>Provide educational webinars</a:t>
            </a:r>
          </a:p>
          <a:p>
            <a:r>
              <a:rPr lang="en-US" dirty="0"/>
              <a:t>Incorporate resources into standard material distributed to parents </a:t>
            </a:r>
          </a:p>
          <a:p>
            <a:r>
              <a:rPr lang="en-US" dirty="0"/>
              <a:t>Engage child care providers and parents through social media</a:t>
            </a:r>
          </a:p>
          <a:p>
            <a:r>
              <a:rPr lang="en-US" dirty="0"/>
              <a:t>Strengthen transportation regulations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3278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72395-3FDA-4E25-B9C6-2074800F351E}"/>
              </a:ext>
            </a:extLst>
          </p:cNvPr>
          <p:cNvSpPr>
            <a:spLocks noGrp="1"/>
          </p:cNvSpPr>
          <p:nvPr>
            <p:ph type="title"/>
          </p:nvPr>
        </p:nvSpPr>
        <p:spPr>
          <a:xfrm>
            <a:off x="304800" y="381000"/>
            <a:ext cx="9144000" cy="838200"/>
          </a:xfrm>
        </p:spPr>
        <p:txBody>
          <a:bodyPr/>
          <a:lstStyle/>
          <a:p>
            <a:r>
              <a:rPr lang="en-US" dirty="0"/>
              <a:t>Create Reminders – Child Care</a:t>
            </a:r>
          </a:p>
        </p:txBody>
      </p:sp>
      <p:sp>
        <p:nvSpPr>
          <p:cNvPr id="3" name="Content Placeholder 2">
            <a:extLst>
              <a:ext uri="{FF2B5EF4-FFF2-40B4-BE49-F238E27FC236}">
                <a16:creationId xmlns:a16="http://schemas.microsoft.com/office/drawing/2014/main" id="{CDDF062C-C77F-4001-A3E9-B8EF8589A20C}"/>
              </a:ext>
            </a:extLst>
          </p:cNvPr>
          <p:cNvSpPr>
            <a:spLocks noGrp="1"/>
          </p:cNvSpPr>
          <p:nvPr>
            <p:ph idx="1"/>
          </p:nvPr>
        </p:nvSpPr>
        <p:spPr>
          <a:xfrm>
            <a:off x="1371600" y="1524000"/>
            <a:ext cx="7086600" cy="4525963"/>
          </a:xfrm>
        </p:spPr>
        <p:txBody>
          <a:bodyPr>
            <a:normAutofit/>
          </a:bodyPr>
          <a:lstStyle/>
          <a:p>
            <a:r>
              <a:rPr lang="en-US" sz="2000" dirty="0"/>
              <a:t>Have a protocol in place if a child is late for child care. Call the parent within a few minutes after their typical arrival time.  </a:t>
            </a:r>
          </a:p>
          <a:p>
            <a:r>
              <a:rPr lang="en-US" sz="2000" dirty="0"/>
              <a:t>Equip child care van with a professionally installed alarm that requires the driver or attendant to physically walk to the back of the van to turn off the alarm to ensure every child is out of the vehicle.</a:t>
            </a:r>
          </a:p>
          <a:p>
            <a:r>
              <a:rPr lang="en-US" sz="2000" dirty="0"/>
              <a:t>Lock the child care van after all children have been accounted for to make sure children can not gain access. </a:t>
            </a:r>
          </a:p>
          <a:p>
            <a:pPr marL="0" indent="0">
              <a:buNone/>
            </a:pPr>
            <a:endParaRPr lang="en-US" dirty="0"/>
          </a:p>
        </p:txBody>
      </p:sp>
      <p:sp>
        <p:nvSpPr>
          <p:cNvPr id="4" name="Slide Number Placeholder 3">
            <a:extLst>
              <a:ext uri="{FF2B5EF4-FFF2-40B4-BE49-F238E27FC236}">
                <a16:creationId xmlns:a16="http://schemas.microsoft.com/office/drawing/2014/main" id="{BBAC7BC8-2058-4770-BCAD-8C121C79AD9F}"/>
              </a:ext>
            </a:extLst>
          </p:cNvPr>
          <p:cNvSpPr>
            <a:spLocks noGrp="1"/>
          </p:cNvSpPr>
          <p:nvPr>
            <p:ph type="sldNum" sz="quarter" idx="12"/>
          </p:nvPr>
        </p:nvSpPr>
        <p:spPr/>
        <p:txBody>
          <a:bodyPr/>
          <a:lstStyle/>
          <a:p>
            <a:fld id="{3A7B9F9F-9C84-43A4-A70F-C0C4DFF00504}" type="slidenum">
              <a:rPr lang="en-US" smtClean="0"/>
              <a:pPr/>
              <a:t>15</a:t>
            </a:fld>
            <a:endParaRPr lang="en-US" dirty="0"/>
          </a:p>
        </p:txBody>
      </p:sp>
    </p:spTree>
    <p:extLst>
      <p:ext uri="{BB962C8B-B14F-4D97-AF65-F5344CB8AC3E}">
        <p14:creationId xmlns:p14="http://schemas.microsoft.com/office/powerpoint/2010/main" val="1454641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13F8-F4CF-4134-9DA7-3EB4ECFF991E}"/>
              </a:ext>
            </a:extLst>
          </p:cNvPr>
          <p:cNvSpPr>
            <a:spLocks noGrp="1"/>
          </p:cNvSpPr>
          <p:nvPr>
            <p:ph type="title"/>
          </p:nvPr>
        </p:nvSpPr>
        <p:spPr>
          <a:xfrm>
            <a:off x="-29308" y="457200"/>
            <a:ext cx="9144000" cy="838200"/>
          </a:xfrm>
        </p:spPr>
        <p:txBody>
          <a:bodyPr/>
          <a:lstStyle/>
          <a:p>
            <a:r>
              <a:rPr lang="en-US" dirty="0"/>
              <a:t>Create Reminders - Parent </a:t>
            </a:r>
          </a:p>
        </p:txBody>
      </p:sp>
      <p:sp>
        <p:nvSpPr>
          <p:cNvPr id="3" name="Content Placeholder 2">
            <a:extLst>
              <a:ext uri="{FF2B5EF4-FFF2-40B4-BE49-F238E27FC236}">
                <a16:creationId xmlns:a16="http://schemas.microsoft.com/office/drawing/2014/main" id="{3160BD68-3B0C-41D4-B3D1-484B4B894015}"/>
              </a:ext>
            </a:extLst>
          </p:cNvPr>
          <p:cNvSpPr>
            <a:spLocks noGrp="1"/>
          </p:cNvSpPr>
          <p:nvPr>
            <p:ph idx="1"/>
          </p:nvPr>
        </p:nvSpPr>
        <p:spPr>
          <a:xfrm>
            <a:off x="1371600" y="1432169"/>
            <a:ext cx="7239000" cy="5419969"/>
          </a:xfrm>
        </p:spPr>
        <p:txBody>
          <a:bodyPr>
            <a:normAutofit/>
          </a:bodyPr>
          <a:lstStyle/>
          <a:p>
            <a:pPr marL="0" indent="0">
              <a:buNone/>
            </a:pPr>
            <a:r>
              <a:rPr lang="en-US" sz="2000" dirty="0"/>
              <a:t>Changed routines and distractions have caused people to mistakenly leave children behind in vehicles.</a:t>
            </a:r>
          </a:p>
          <a:p>
            <a:pPr lvl="0"/>
            <a:r>
              <a:rPr lang="en-US" sz="1800" dirty="0"/>
              <a:t>Keep a stuffed animal or other memento in your child’s car seat when it’s empty, and move it to the front seat as a visual reminder when your child is in the back seat. </a:t>
            </a:r>
          </a:p>
          <a:p>
            <a:r>
              <a:rPr lang="en-US" sz="1800" dirty="0"/>
              <a:t>Place and secure your phone, briefcase, or purse in the back seat when traveling with your child.</a:t>
            </a:r>
          </a:p>
          <a:p>
            <a:r>
              <a:rPr lang="en-US" sz="1800" dirty="0"/>
              <a:t>Set your cell phone reminder to be sure you dropped your child off at child care. </a:t>
            </a:r>
          </a:p>
          <a:p>
            <a:r>
              <a:rPr lang="en-US" sz="1800" dirty="0"/>
              <a:t>Set your computer calendar program, such as Outlook, to ask, “Did you drop off at child care today?”</a:t>
            </a:r>
          </a:p>
          <a:p>
            <a:r>
              <a:rPr lang="en-US" sz="1800" dirty="0"/>
              <a:t>Be extra vigilant if there is a change in routine especially if the parent who generally doesn’t drop off at child care is stepping in.  </a:t>
            </a:r>
          </a:p>
          <a:p>
            <a:endParaRPr lang="en-US" sz="2000" dirty="0"/>
          </a:p>
          <a:p>
            <a:endParaRPr lang="en-US" dirty="0"/>
          </a:p>
        </p:txBody>
      </p:sp>
      <p:sp>
        <p:nvSpPr>
          <p:cNvPr id="4" name="Slide Number Placeholder 3">
            <a:extLst>
              <a:ext uri="{FF2B5EF4-FFF2-40B4-BE49-F238E27FC236}">
                <a16:creationId xmlns:a16="http://schemas.microsoft.com/office/drawing/2014/main" id="{EB46A078-2D59-4FF4-A8A5-F6C1245D0297}"/>
              </a:ext>
            </a:extLst>
          </p:cNvPr>
          <p:cNvSpPr>
            <a:spLocks noGrp="1"/>
          </p:cNvSpPr>
          <p:nvPr>
            <p:ph type="sldNum" sz="quarter" idx="12"/>
          </p:nvPr>
        </p:nvSpPr>
        <p:spPr/>
        <p:txBody>
          <a:bodyPr/>
          <a:lstStyle/>
          <a:p>
            <a:fld id="{3A7B9F9F-9C84-43A4-A70F-C0C4DFF00504}" type="slidenum">
              <a:rPr lang="en-US" smtClean="0"/>
              <a:pPr/>
              <a:t>16</a:t>
            </a:fld>
            <a:endParaRPr lang="en-US" dirty="0"/>
          </a:p>
        </p:txBody>
      </p:sp>
    </p:spTree>
    <p:extLst>
      <p:ext uri="{BB962C8B-B14F-4D97-AF65-F5344CB8AC3E}">
        <p14:creationId xmlns:p14="http://schemas.microsoft.com/office/powerpoint/2010/main" val="3967469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9B332E5-9905-451B-8DE0-FE2942D054C5}"/>
              </a:ext>
            </a:extLst>
          </p:cNvPr>
          <p:cNvSpPr>
            <a:spLocks noGrp="1"/>
          </p:cNvSpPr>
          <p:nvPr>
            <p:ph type="title"/>
          </p:nvPr>
        </p:nvSpPr>
        <p:spPr>
          <a:xfrm>
            <a:off x="0" y="304800"/>
            <a:ext cx="9144000" cy="628650"/>
          </a:xfrm>
        </p:spPr>
        <p:txBody>
          <a:bodyPr>
            <a:noAutofit/>
          </a:bodyPr>
          <a:lstStyle/>
          <a:p>
            <a:r>
              <a:rPr lang="en-US" sz="4000" dirty="0"/>
              <a:t>Suite of Communications Resources</a:t>
            </a:r>
          </a:p>
        </p:txBody>
      </p:sp>
      <p:pic>
        <p:nvPicPr>
          <p:cNvPr id="5" name="Picture 3">
            <a:extLst>
              <a:ext uri="{FF2B5EF4-FFF2-40B4-BE49-F238E27FC236}">
                <a16:creationId xmlns:a16="http://schemas.microsoft.com/office/drawing/2014/main" id="{B955C025-63F7-46FE-A116-6B971B9C78C8}"/>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4700" t="-5372" r="-3377" b="-3164"/>
          <a:stretch/>
        </p:blipFill>
        <p:spPr bwMode="auto">
          <a:xfrm>
            <a:off x="259976" y="2175627"/>
            <a:ext cx="2024621" cy="2745787"/>
          </a:xfrm>
          <a:prstGeom prst="rect">
            <a:avLst/>
          </a:prstGeom>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4" name="Slide Number Placeholder 3">
            <a:extLst>
              <a:ext uri="{FF2B5EF4-FFF2-40B4-BE49-F238E27FC236}">
                <a16:creationId xmlns:a16="http://schemas.microsoft.com/office/drawing/2014/main" id="{E33C74FC-62D2-41D0-97F3-AD833E2F9B9F}"/>
              </a:ext>
            </a:extLst>
          </p:cNvPr>
          <p:cNvSpPr>
            <a:spLocks noGrp="1"/>
          </p:cNvSpPr>
          <p:nvPr>
            <p:ph type="sldNum" sz="quarter" idx="12"/>
          </p:nvPr>
        </p:nvSpPr>
        <p:spPr/>
        <p:txBody>
          <a:bodyPr/>
          <a:lstStyle/>
          <a:p>
            <a:pPr defTabSz="685800"/>
            <a:fld id="{3A7B9F9F-9C84-43A4-A70F-C0C4DFF00504}" type="slidenum">
              <a:rPr lang="en-US">
                <a:latin typeface="Calibri"/>
              </a:rPr>
              <a:pPr defTabSz="685800"/>
              <a:t>17</a:t>
            </a:fld>
            <a:endParaRPr lang="en-US" dirty="0">
              <a:latin typeface="Calibri"/>
            </a:endParaRPr>
          </a:p>
        </p:txBody>
      </p:sp>
      <p:pic>
        <p:nvPicPr>
          <p:cNvPr id="6" name="Picture 5">
            <a:extLst>
              <a:ext uri="{FF2B5EF4-FFF2-40B4-BE49-F238E27FC236}">
                <a16:creationId xmlns:a16="http://schemas.microsoft.com/office/drawing/2014/main" id="{A400E4BF-43EF-4065-B39E-B7A3AD0CE331}"/>
              </a:ext>
            </a:extLst>
          </p:cNvPr>
          <p:cNvPicPr>
            <a:picLocks noChangeAspect="1"/>
          </p:cNvPicPr>
          <p:nvPr/>
        </p:nvPicPr>
        <p:blipFill rotWithShape="1">
          <a:blip r:embed="rId4"/>
          <a:srcRect t="434"/>
          <a:stretch/>
        </p:blipFill>
        <p:spPr>
          <a:xfrm>
            <a:off x="2754235" y="2179170"/>
            <a:ext cx="2137301" cy="2743201"/>
          </a:xfrm>
          <a:prstGeom prst="rect">
            <a:avLst/>
          </a:prstGeom>
          <a:ln w="3175">
            <a:solidFill>
              <a:schemeClr val="tx1"/>
            </a:solidFill>
          </a:ln>
        </p:spPr>
      </p:pic>
      <p:pic>
        <p:nvPicPr>
          <p:cNvPr id="8" name="Picture 7">
            <a:extLst>
              <a:ext uri="{FF2B5EF4-FFF2-40B4-BE49-F238E27FC236}">
                <a16:creationId xmlns:a16="http://schemas.microsoft.com/office/drawing/2014/main" id="{6A545501-2D06-43FC-A1D2-2722C19202B6}"/>
              </a:ext>
            </a:extLst>
          </p:cNvPr>
          <p:cNvPicPr>
            <a:picLocks noChangeAspect="1"/>
          </p:cNvPicPr>
          <p:nvPr/>
        </p:nvPicPr>
        <p:blipFill rotWithShape="1">
          <a:blip r:embed="rId5"/>
          <a:srcRect l="3667" t="2586" r="51189" b="49531"/>
          <a:stretch/>
        </p:blipFill>
        <p:spPr>
          <a:xfrm>
            <a:off x="5380359" y="2179170"/>
            <a:ext cx="998407" cy="1379862"/>
          </a:xfrm>
          <a:prstGeom prst="rect">
            <a:avLst/>
          </a:prstGeom>
          <a:ln w="3175">
            <a:solidFill>
              <a:schemeClr val="tx1"/>
            </a:solidFill>
          </a:ln>
        </p:spPr>
      </p:pic>
      <p:pic>
        <p:nvPicPr>
          <p:cNvPr id="7" name="Picture 6">
            <a:extLst>
              <a:ext uri="{FF2B5EF4-FFF2-40B4-BE49-F238E27FC236}">
                <a16:creationId xmlns:a16="http://schemas.microsoft.com/office/drawing/2014/main" id="{5C82653D-EB50-4790-9595-59A7FC9C6B54}"/>
              </a:ext>
            </a:extLst>
          </p:cNvPr>
          <p:cNvPicPr>
            <a:picLocks noChangeAspect="1"/>
          </p:cNvPicPr>
          <p:nvPr/>
        </p:nvPicPr>
        <p:blipFill>
          <a:blip r:embed="rId6"/>
          <a:stretch>
            <a:fillRect/>
          </a:stretch>
        </p:blipFill>
        <p:spPr>
          <a:xfrm>
            <a:off x="6858000" y="2171700"/>
            <a:ext cx="2114550" cy="2734332"/>
          </a:xfrm>
          <a:prstGeom prst="rect">
            <a:avLst/>
          </a:prstGeom>
          <a:ln w="3175">
            <a:solidFill>
              <a:schemeClr val="tx1"/>
            </a:solidFill>
          </a:ln>
        </p:spPr>
      </p:pic>
      <p:sp>
        <p:nvSpPr>
          <p:cNvPr id="9" name="Rectangle 8">
            <a:extLst>
              <a:ext uri="{FF2B5EF4-FFF2-40B4-BE49-F238E27FC236}">
                <a16:creationId xmlns:a16="http://schemas.microsoft.com/office/drawing/2014/main" id="{CB98CD56-1BE1-43A6-A178-39DE6229C2AA}"/>
              </a:ext>
            </a:extLst>
          </p:cNvPr>
          <p:cNvSpPr/>
          <p:nvPr/>
        </p:nvSpPr>
        <p:spPr>
          <a:xfrm>
            <a:off x="6785256" y="4953355"/>
            <a:ext cx="732893" cy="230832"/>
          </a:xfrm>
          <a:prstGeom prst="rect">
            <a:avLst/>
          </a:prstGeom>
        </p:spPr>
        <p:txBody>
          <a:bodyPr wrap="none">
            <a:spAutoFit/>
          </a:bodyPr>
          <a:lstStyle/>
          <a:p>
            <a:pPr defTabSz="685800"/>
            <a:r>
              <a:rPr lang="en-US" sz="900" b="1" dirty="0">
                <a:solidFill>
                  <a:prstClr val="black"/>
                </a:solidFill>
                <a:latin typeface="Calibri"/>
              </a:rPr>
              <a:t>Infographic</a:t>
            </a:r>
          </a:p>
        </p:txBody>
      </p:sp>
      <p:sp>
        <p:nvSpPr>
          <p:cNvPr id="10" name="Rectangle 9">
            <a:extLst>
              <a:ext uri="{FF2B5EF4-FFF2-40B4-BE49-F238E27FC236}">
                <a16:creationId xmlns:a16="http://schemas.microsoft.com/office/drawing/2014/main" id="{C5781F40-DDD8-406E-827B-5BA7E8E9793B}"/>
              </a:ext>
            </a:extLst>
          </p:cNvPr>
          <p:cNvSpPr/>
          <p:nvPr/>
        </p:nvSpPr>
        <p:spPr>
          <a:xfrm>
            <a:off x="191591" y="4953355"/>
            <a:ext cx="1492716" cy="230832"/>
          </a:xfrm>
          <a:prstGeom prst="rect">
            <a:avLst/>
          </a:prstGeom>
        </p:spPr>
        <p:txBody>
          <a:bodyPr wrap="none">
            <a:spAutoFit/>
          </a:bodyPr>
          <a:lstStyle/>
          <a:p>
            <a:pPr defTabSz="685800"/>
            <a:r>
              <a:rPr lang="en-US" sz="900" b="1" dirty="0">
                <a:solidFill>
                  <a:prstClr val="black"/>
                </a:solidFill>
                <a:latin typeface="Calibri"/>
              </a:rPr>
              <a:t>Tip Sheet (English/Spanish)</a:t>
            </a:r>
          </a:p>
        </p:txBody>
      </p:sp>
      <p:sp>
        <p:nvSpPr>
          <p:cNvPr id="11" name="Rectangle 10">
            <a:extLst>
              <a:ext uri="{FF2B5EF4-FFF2-40B4-BE49-F238E27FC236}">
                <a16:creationId xmlns:a16="http://schemas.microsoft.com/office/drawing/2014/main" id="{8D437B85-42A1-419C-9048-60F2D7E58539}"/>
              </a:ext>
            </a:extLst>
          </p:cNvPr>
          <p:cNvSpPr/>
          <p:nvPr/>
        </p:nvSpPr>
        <p:spPr>
          <a:xfrm>
            <a:off x="2678287" y="4953355"/>
            <a:ext cx="1354858" cy="230832"/>
          </a:xfrm>
          <a:prstGeom prst="rect">
            <a:avLst/>
          </a:prstGeom>
        </p:spPr>
        <p:txBody>
          <a:bodyPr wrap="none">
            <a:spAutoFit/>
          </a:bodyPr>
          <a:lstStyle/>
          <a:p>
            <a:pPr defTabSz="685800"/>
            <a:r>
              <a:rPr lang="en-US" sz="900" b="1" dirty="0">
                <a:solidFill>
                  <a:prstClr val="black"/>
                </a:solidFill>
                <a:latin typeface="Calibri"/>
              </a:rPr>
              <a:t>Poster (English/Spanish)</a:t>
            </a:r>
          </a:p>
        </p:txBody>
      </p:sp>
      <p:sp>
        <p:nvSpPr>
          <p:cNvPr id="12" name="Rectangle 11">
            <a:extLst>
              <a:ext uri="{FF2B5EF4-FFF2-40B4-BE49-F238E27FC236}">
                <a16:creationId xmlns:a16="http://schemas.microsoft.com/office/drawing/2014/main" id="{89890465-57A6-48C1-86E0-0E453D3528A3}"/>
              </a:ext>
            </a:extLst>
          </p:cNvPr>
          <p:cNvSpPr/>
          <p:nvPr/>
        </p:nvSpPr>
        <p:spPr>
          <a:xfrm>
            <a:off x="5288383" y="3581755"/>
            <a:ext cx="604653" cy="230832"/>
          </a:xfrm>
          <a:prstGeom prst="rect">
            <a:avLst/>
          </a:prstGeom>
        </p:spPr>
        <p:txBody>
          <a:bodyPr wrap="none">
            <a:spAutoFit/>
          </a:bodyPr>
          <a:lstStyle/>
          <a:p>
            <a:pPr defTabSz="685800"/>
            <a:r>
              <a:rPr lang="en-US" sz="900" b="1" dirty="0">
                <a:solidFill>
                  <a:prstClr val="black"/>
                </a:solidFill>
                <a:latin typeface="Calibri"/>
              </a:rPr>
              <a:t>Postcard</a:t>
            </a:r>
          </a:p>
        </p:txBody>
      </p:sp>
    </p:spTree>
    <p:extLst>
      <p:ext uri="{BB962C8B-B14F-4D97-AF65-F5344CB8AC3E}">
        <p14:creationId xmlns:p14="http://schemas.microsoft.com/office/powerpoint/2010/main" val="159603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BD43-E0CB-4736-B002-72689D1F993F}"/>
              </a:ext>
            </a:extLst>
          </p:cNvPr>
          <p:cNvSpPr>
            <a:spLocks noGrp="1"/>
          </p:cNvSpPr>
          <p:nvPr>
            <p:ph type="title"/>
          </p:nvPr>
        </p:nvSpPr>
        <p:spPr/>
        <p:txBody>
          <a:bodyPr/>
          <a:lstStyle/>
          <a:p>
            <a:r>
              <a:rPr lang="en-US" dirty="0"/>
              <a:t>National Organizations</a:t>
            </a:r>
          </a:p>
        </p:txBody>
      </p:sp>
      <p:sp>
        <p:nvSpPr>
          <p:cNvPr id="3" name="Content Placeholder 2">
            <a:extLst>
              <a:ext uri="{FF2B5EF4-FFF2-40B4-BE49-F238E27FC236}">
                <a16:creationId xmlns:a16="http://schemas.microsoft.com/office/drawing/2014/main" id="{57E97588-20B4-4F98-A010-E5BCBD45D7E7}"/>
              </a:ext>
            </a:extLst>
          </p:cNvPr>
          <p:cNvSpPr>
            <a:spLocks noGrp="1"/>
          </p:cNvSpPr>
          <p:nvPr>
            <p:ph idx="1"/>
          </p:nvPr>
        </p:nvSpPr>
        <p:spPr/>
        <p:txBody>
          <a:bodyPr/>
          <a:lstStyle/>
          <a:p>
            <a:r>
              <a:rPr lang="en-US" dirty="0">
                <a:solidFill>
                  <a:schemeClr val="tx1">
                    <a:lumMod val="65000"/>
                    <a:lumOff val="35000"/>
                  </a:schemeClr>
                </a:solidFill>
              </a:rPr>
              <a:t>Kids and Cars</a:t>
            </a:r>
          </a:p>
          <a:p>
            <a:r>
              <a:rPr lang="en-US" dirty="0">
                <a:solidFill>
                  <a:schemeClr val="tx1">
                    <a:lumMod val="65000"/>
                    <a:lumOff val="35000"/>
                  </a:schemeClr>
                </a:solidFill>
              </a:rPr>
              <a:t>National Highway Transportation Administration</a:t>
            </a:r>
          </a:p>
          <a:p>
            <a:r>
              <a:rPr lang="en-US" dirty="0">
                <a:solidFill>
                  <a:schemeClr val="tx1">
                    <a:lumMod val="65000"/>
                    <a:lumOff val="35000"/>
                  </a:schemeClr>
                </a:solidFill>
              </a:rPr>
              <a:t>Safe Kids Worldwide</a:t>
            </a:r>
          </a:p>
          <a:p>
            <a:r>
              <a:rPr lang="en-US" dirty="0">
                <a:solidFill>
                  <a:schemeClr val="tx1">
                    <a:lumMod val="65000"/>
                    <a:lumOff val="35000"/>
                  </a:schemeClr>
                </a:solidFill>
              </a:rPr>
              <a:t>National Safety Council</a:t>
            </a:r>
          </a:p>
          <a:p>
            <a:r>
              <a:rPr lang="en-US" dirty="0">
                <a:solidFill>
                  <a:schemeClr val="tx1">
                    <a:lumMod val="65000"/>
                    <a:lumOff val="35000"/>
                  </a:schemeClr>
                </a:solidFill>
              </a:rPr>
              <a:t>San Jose State University </a:t>
            </a:r>
          </a:p>
          <a:p>
            <a:endParaRPr lang="en-US" dirty="0">
              <a:solidFill>
                <a:schemeClr val="tx1">
                  <a:lumMod val="65000"/>
                  <a:lumOff val="35000"/>
                </a:schemeClr>
              </a:solidFill>
            </a:endParaRPr>
          </a:p>
          <a:p>
            <a:endParaRPr lang="en-US" dirty="0">
              <a:solidFill>
                <a:schemeClr val="tx1">
                  <a:lumMod val="65000"/>
                  <a:lumOff val="35000"/>
                </a:schemeClr>
              </a:solidFill>
            </a:endParaRPr>
          </a:p>
          <a:p>
            <a:pPr marL="0" indent="0" algn="ctr">
              <a:buNone/>
            </a:pPr>
            <a:r>
              <a:rPr lang="en-US" dirty="0">
                <a:solidFill>
                  <a:schemeClr val="tx1">
                    <a:lumMod val="65000"/>
                    <a:lumOff val="35000"/>
                  </a:schemeClr>
                </a:solidFill>
              </a:rPr>
              <a:t>National Child Passenger Safety Board website </a:t>
            </a:r>
          </a:p>
          <a:p>
            <a:pPr marL="0" indent="0" algn="ctr">
              <a:buNone/>
            </a:pPr>
            <a:r>
              <a:rPr lang="en-US" u="sng" dirty="0">
                <a:hlinkClick r:id="rId3"/>
              </a:rPr>
              <a:t>www.cpsboard.org/heatstroke</a:t>
            </a:r>
            <a:endParaRPr lang="en-US" dirty="0"/>
          </a:p>
        </p:txBody>
      </p:sp>
      <p:sp>
        <p:nvSpPr>
          <p:cNvPr id="4" name="Slide Number Placeholder 3">
            <a:extLst>
              <a:ext uri="{FF2B5EF4-FFF2-40B4-BE49-F238E27FC236}">
                <a16:creationId xmlns:a16="http://schemas.microsoft.com/office/drawing/2014/main" id="{9F9E52D0-103E-4DD5-BEA4-9C8A98967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B9F9F-9C84-43A4-A70F-C0C4DFF00504}"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92101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144000" cy="628650"/>
          </a:xfrm>
        </p:spPr>
        <p:txBody>
          <a:bodyPr>
            <a:noAutofit/>
          </a:bodyPr>
          <a:lstStyle/>
          <a:p>
            <a:r>
              <a:rPr lang="en-US" sz="4000" dirty="0"/>
              <a:t>How to get started…</a:t>
            </a:r>
          </a:p>
        </p:txBody>
      </p:sp>
      <p:sp>
        <p:nvSpPr>
          <p:cNvPr id="3" name="Content Placeholder 2"/>
          <p:cNvSpPr>
            <a:spLocks noGrp="1"/>
          </p:cNvSpPr>
          <p:nvPr>
            <p:ph idx="1"/>
          </p:nvPr>
        </p:nvSpPr>
        <p:spPr>
          <a:xfrm>
            <a:off x="3886200" y="1752600"/>
            <a:ext cx="4953000" cy="3657600"/>
          </a:xfrm>
        </p:spPr>
        <p:txBody>
          <a:bodyPr>
            <a:normAutofit/>
          </a:bodyPr>
          <a:lstStyle/>
          <a:p>
            <a:r>
              <a:rPr lang="en-US" sz="1400" b="1" dirty="0"/>
              <a:t>Sign up for Heatstroke Prevention Campaign updates </a:t>
            </a:r>
          </a:p>
          <a:p>
            <a:pPr lvl="1"/>
            <a:r>
              <a:rPr lang="en-US" sz="1400" dirty="0"/>
              <a:t>Receive monthly social media posts, resources and updates that you can share with your friends, colleagues and partners.</a:t>
            </a:r>
            <a:endParaRPr lang="en-US" sz="1400" b="1" dirty="0"/>
          </a:p>
          <a:p>
            <a:pPr lvl="1"/>
            <a:r>
              <a:rPr lang="en-US" sz="1400" u="sng" dirty="0">
                <a:hlinkClick r:id="rId3"/>
              </a:rPr>
              <a:t>https://safekids.salsalabs.org/heatstrokesignup</a:t>
            </a:r>
            <a:r>
              <a:rPr lang="en-US" sz="1400" dirty="0"/>
              <a:t> </a:t>
            </a:r>
          </a:p>
          <a:p>
            <a:endParaRPr lang="en-US" sz="1400" dirty="0"/>
          </a:p>
          <a:p>
            <a:r>
              <a:rPr lang="en-US" sz="1400" b="1" dirty="0"/>
              <a:t>Build and routinely communicate with your network of partners </a:t>
            </a:r>
          </a:p>
          <a:p>
            <a:endParaRPr lang="en-US" sz="1400" dirty="0"/>
          </a:p>
          <a:p>
            <a:r>
              <a:rPr lang="en-US" sz="1400" b="1" dirty="0"/>
              <a:t>Incorporate resources and social media into your existing programs </a:t>
            </a:r>
            <a:br>
              <a:rPr lang="en-US" sz="1400" b="1" dirty="0"/>
            </a:br>
            <a:endParaRPr lang="en-US" sz="1400" dirty="0"/>
          </a:p>
          <a:p>
            <a:pPr>
              <a:buFont typeface="Wingdings" panose="05000000000000000000" pitchFamily="2" charset="2"/>
              <a:buChar char="ü"/>
            </a:pPr>
            <a:r>
              <a:rPr lang="en-US" sz="2800" dirty="0"/>
              <a:t>START TODAY</a:t>
            </a:r>
          </a:p>
          <a:p>
            <a:endParaRPr lang="en-US" dirty="0"/>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A7B9F9F-9C84-43A4-A70F-C0C4DFF00504}" type="slidenum">
              <a:rPr kumimoji="0" lang="en-US" sz="900" b="0" i="0" u="none" strike="noStrike" kern="1200" cap="none" spc="0" normalizeH="0" baseline="0" noProof="0">
                <a:ln>
                  <a:noFill/>
                </a:ln>
                <a:solidFill>
                  <a:srgbClr val="FFFFFF"/>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37C1D4B-2EDE-6547-812C-3CFCD11AAE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760" t="7532" r="2868" b="5096"/>
          <a:stretch/>
        </p:blipFill>
        <p:spPr>
          <a:xfrm>
            <a:off x="914400" y="1447800"/>
            <a:ext cx="2752746" cy="4465786"/>
          </a:xfrm>
          <a:prstGeom prst="rect">
            <a:avLst/>
          </a:prstGeom>
        </p:spPr>
      </p:pic>
    </p:spTree>
    <p:extLst>
      <p:ext uri="{BB962C8B-B14F-4D97-AF65-F5344CB8AC3E}">
        <p14:creationId xmlns:p14="http://schemas.microsoft.com/office/powerpoint/2010/main" val="355699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8C3822-6B21-4DD7-8EB2-C9EF575C15FE}"/>
              </a:ext>
            </a:extLst>
          </p:cNvPr>
          <p:cNvSpPr>
            <a:spLocks noGrp="1"/>
          </p:cNvSpPr>
          <p:nvPr>
            <p:ph type="sldNum" sz="quarter" idx="12"/>
          </p:nvPr>
        </p:nvSpPr>
        <p:spPr/>
        <p:txBody>
          <a:bodyPr/>
          <a:lstStyle/>
          <a:p>
            <a:fld id="{9B84F02E-A532-48BA-8418-F680C146347E}" type="slidenum">
              <a:rPr lang="en-US" smtClean="0"/>
              <a:t>2</a:t>
            </a:fld>
            <a:endParaRPr lang="en-US" dirty="0"/>
          </a:p>
        </p:txBody>
      </p:sp>
      <p:sp>
        <p:nvSpPr>
          <p:cNvPr id="4" name="Rectangle 3">
            <a:extLst>
              <a:ext uri="{FF2B5EF4-FFF2-40B4-BE49-F238E27FC236}">
                <a16:creationId xmlns:a16="http://schemas.microsoft.com/office/drawing/2014/main" id="{15948638-40F2-47DF-9DBD-96EC31A9069C}"/>
              </a:ext>
            </a:extLst>
          </p:cNvPr>
          <p:cNvSpPr/>
          <p:nvPr/>
        </p:nvSpPr>
        <p:spPr>
          <a:xfrm>
            <a:off x="0" y="6096000"/>
            <a:ext cx="9144000" cy="646331"/>
          </a:xfrm>
          <a:prstGeom prst="rect">
            <a:avLst/>
          </a:prstGeom>
        </p:spPr>
        <p:txBody>
          <a:bodyPr wrap="square">
            <a:spAutoFit/>
          </a:bodyPr>
          <a:lstStyle/>
          <a:p>
            <a:pPr lvl="0" algn="ctr"/>
            <a:r>
              <a:rPr lang="en-US" b="1" dirty="0">
                <a:solidFill>
                  <a:schemeClr val="bg1"/>
                </a:solidFill>
              </a:rPr>
              <a:t>San Jose State University</a:t>
            </a:r>
          </a:p>
          <a:p>
            <a:pPr lvl="0" algn="ctr"/>
            <a:r>
              <a:rPr lang="en-US" b="1" dirty="0">
                <a:solidFill>
                  <a:schemeClr val="bg1"/>
                </a:solidFill>
              </a:rPr>
              <a:t>www.noheatstroke.org</a:t>
            </a:r>
          </a:p>
        </p:txBody>
      </p:sp>
      <p:sp>
        <p:nvSpPr>
          <p:cNvPr id="5" name="TextBox 4">
            <a:extLst>
              <a:ext uri="{FF2B5EF4-FFF2-40B4-BE49-F238E27FC236}">
                <a16:creationId xmlns:a16="http://schemas.microsoft.com/office/drawing/2014/main" id="{991481CF-BA7D-4BF9-B8D7-F7BECE4A59C8}"/>
              </a:ext>
            </a:extLst>
          </p:cNvPr>
          <p:cNvSpPr txBox="1"/>
          <p:nvPr/>
        </p:nvSpPr>
        <p:spPr>
          <a:xfrm>
            <a:off x="3276600" y="5638800"/>
            <a:ext cx="2514600" cy="261610"/>
          </a:xfrm>
          <a:prstGeom prst="rect">
            <a:avLst/>
          </a:prstGeom>
          <a:noFill/>
        </p:spPr>
        <p:txBody>
          <a:bodyPr wrap="square" rtlCol="0">
            <a:spAutoFit/>
          </a:bodyPr>
          <a:lstStyle/>
          <a:p>
            <a:pPr algn="ctr"/>
            <a:r>
              <a:rPr lang="en-US" sz="1100" dirty="0"/>
              <a:t>As of March 1, 2020</a:t>
            </a:r>
          </a:p>
        </p:txBody>
      </p:sp>
      <p:pic>
        <p:nvPicPr>
          <p:cNvPr id="3" name="Picture 2">
            <a:extLst>
              <a:ext uri="{FF2B5EF4-FFF2-40B4-BE49-F238E27FC236}">
                <a16:creationId xmlns:a16="http://schemas.microsoft.com/office/drawing/2014/main" id="{9C2C7B15-87F7-4407-8BAA-BEB4D38B60CC}"/>
              </a:ext>
            </a:extLst>
          </p:cNvPr>
          <p:cNvPicPr>
            <a:picLocks noChangeAspect="1"/>
          </p:cNvPicPr>
          <p:nvPr/>
        </p:nvPicPr>
        <p:blipFill>
          <a:blip r:embed="rId3"/>
          <a:stretch>
            <a:fillRect/>
          </a:stretch>
        </p:blipFill>
        <p:spPr>
          <a:xfrm>
            <a:off x="838200" y="152400"/>
            <a:ext cx="7279556" cy="5486400"/>
          </a:xfrm>
          <a:prstGeom prst="rect">
            <a:avLst/>
          </a:prstGeom>
        </p:spPr>
      </p:pic>
    </p:spTree>
    <p:extLst>
      <p:ext uri="{BB962C8B-B14F-4D97-AF65-F5344CB8AC3E}">
        <p14:creationId xmlns:p14="http://schemas.microsoft.com/office/powerpoint/2010/main" val="1989025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0E5EFD-7B8C-4423-B22A-13C624BB865C}"/>
              </a:ext>
            </a:extLst>
          </p:cNvPr>
          <p:cNvSpPr>
            <a:spLocks noGrp="1"/>
          </p:cNvSpPr>
          <p:nvPr>
            <p:ph type="ctrTitle"/>
          </p:nvPr>
        </p:nvSpPr>
        <p:spPr>
          <a:xfrm>
            <a:off x="685800" y="152400"/>
            <a:ext cx="7772400" cy="1219200"/>
          </a:xfrm>
        </p:spPr>
        <p:txBody>
          <a:bodyPr/>
          <a:lstStyle/>
          <a:p>
            <a:r>
              <a:rPr lang="en-US" dirty="0"/>
              <a:t>THANK YOU FOR YOUR COMMITMENT TO CHILDREN</a:t>
            </a:r>
          </a:p>
        </p:txBody>
      </p:sp>
      <p:sp>
        <p:nvSpPr>
          <p:cNvPr id="5" name="Subtitle 4">
            <a:extLst>
              <a:ext uri="{FF2B5EF4-FFF2-40B4-BE49-F238E27FC236}">
                <a16:creationId xmlns:a16="http://schemas.microsoft.com/office/drawing/2014/main" id="{48C88828-FD81-46B1-B3E7-B1301B13EB59}"/>
              </a:ext>
            </a:extLst>
          </p:cNvPr>
          <p:cNvSpPr>
            <a:spLocks noGrp="1"/>
          </p:cNvSpPr>
          <p:nvPr>
            <p:ph type="subTitle" idx="1"/>
          </p:nvPr>
        </p:nvSpPr>
        <p:spPr>
          <a:xfrm>
            <a:off x="1600200" y="5334000"/>
            <a:ext cx="6096000" cy="1752600"/>
          </a:xfrm>
        </p:spPr>
        <p:txBody>
          <a:bodyPr/>
          <a:lstStyle/>
          <a:p>
            <a:r>
              <a:rPr lang="en-US" dirty="0"/>
              <a:t>Together we can save a life!</a:t>
            </a:r>
          </a:p>
        </p:txBody>
      </p:sp>
      <p:sp>
        <p:nvSpPr>
          <p:cNvPr id="3" name="Slide Number Placeholder 2">
            <a:extLst>
              <a:ext uri="{FF2B5EF4-FFF2-40B4-BE49-F238E27FC236}">
                <a16:creationId xmlns:a16="http://schemas.microsoft.com/office/drawing/2014/main" id="{AA009EEE-1212-4764-BBDF-2163E28CA9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4F02E-A532-48BA-8418-F680C146347E}" type="slidenum">
              <a:rPr kumimoji="0" lang="en-US" sz="9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3C9A7F4-F5E7-4446-9B88-57459F1392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01" t="3935" r="14803" b="14867"/>
          <a:stretch/>
        </p:blipFill>
        <p:spPr>
          <a:xfrm>
            <a:off x="3505200" y="1524000"/>
            <a:ext cx="2209800" cy="3732684"/>
          </a:xfrm>
          <a:prstGeom prst="rect">
            <a:avLst/>
          </a:prstGeom>
        </p:spPr>
      </p:pic>
    </p:spTree>
    <p:extLst>
      <p:ext uri="{BB962C8B-B14F-4D97-AF65-F5344CB8AC3E}">
        <p14:creationId xmlns:p14="http://schemas.microsoft.com/office/powerpoint/2010/main" val="139750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3A7D30-2CFF-413C-BDAB-8B5B30D69BC5}"/>
              </a:ext>
            </a:extLst>
          </p:cNvPr>
          <p:cNvSpPr>
            <a:spLocks noGrp="1"/>
          </p:cNvSpPr>
          <p:nvPr>
            <p:ph type="title"/>
          </p:nvPr>
        </p:nvSpPr>
        <p:spPr>
          <a:xfrm>
            <a:off x="0" y="152400"/>
            <a:ext cx="8915400" cy="685800"/>
          </a:xfrm>
        </p:spPr>
        <p:txBody>
          <a:bodyPr/>
          <a:lstStyle/>
          <a:p>
            <a:r>
              <a:rPr lang="en-US" sz="1800" dirty="0"/>
              <a:t>89% of fatalities happen to children under 4 years of age</a:t>
            </a:r>
          </a:p>
        </p:txBody>
      </p:sp>
      <p:sp>
        <p:nvSpPr>
          <p:cNvPr id="4" name="Slide Number Placeholder 3">
            <a:extLst>
              <a:ext uri="{FF2B5EF4-FFF2-40B4-BE49-F238E27FC236}">
                <a16:creationId xmlns:a16="http://schemas.microsoft.com/office/drawing/2014/main" id="{3807B915-3543-4096-9823-FA90790B9A33}"/>
              </a:ext>
            </a:extLst>
          </p:cNvPr>
          <p:cNvSpPr>
            <a:spLocks noGrp="1"/>
          </p:cNvSpPr>
          <p:nvPr>
            <p:ph type="sldNum" sz="quarter" idx="12"/>
          </p:nvPr>
        </p:nvSpPr>
        <p:spPr/>
        <p:txBody>
          <a:bodyPr/>
          <a:lstStyle/>
          <a:p>
            <a:fld id="{3A7B9F9F-9C84-43A4-A70F-C0C4DFF00504}" type="slidenum">
              <a:rPr lang="en-US" smtClean="0"/>
              <a:pPr/>
              <a:t>3</a:t>
            </a:fld>
            <a:endParaRPr lang="en-US" dirty="0"/>
          </a:p>
        </p:txBody>
      </p:sp>
      <p:sp>
        <p:nvSpPr>
          <p:cNvPr id="3" name="Content Placeholder 2">
            <a:extLst>
              <a:ext uri="{FF2B5EF4-FFF2-40B4-BE49-F238E27FC236}">
                <a16:creationId xmlns:a16="http://schemas.microsoft.com/office/drawing/2014/main" id="{48A453C1-D2C0-4FF4-B118-163DCEE63845}"/>
              </a:ext>
            </a:extLst>
          </p:cNvPr>
          <p:cNvSpPr>
            <a:spLocks noGrp="1"/>
          </p:cNvSpPr>
          <p:nvPr>
            <p:ph idx="4294967295"/>
          </p:nvPr>
        </p:nvSpPr>
        <p:spPr>
          <a:xfrm>
            <a:off x="3962400" y="3657600"/>
            <a:ext cx="5181600" cy="2438400"/>
          </a:xfrm>
          <a:prstGeom prst="rect">
            <a:avLst/>
          </a:prstGeom>
        </p:spPr>
        <p:txBody>
          <a:bodyPr/>
          <a:lstStyle/>
          <a:p>
            <a:pPr marL="0" indent="0" algn="ctr">
              <a:buNone/>
            </a:pPr>
            <a:r>
              <a:rPr lang="en-US" dirty="0"/>
              <a:t>.</a:t>
            </a:r>
          </a:p>
          <a:p>
            <a:endParaRPr lang="en-US" dirty="0"/>
          </a:p>
        </p:txBody>
      </p:sp>
      <p:sp>
        <p:nvSpPr>
          <p:cNvPr id="2" name="Rectangle 1">
            <a:extLst>
              <a:ext uri="{FF2B5EF4-FFF2-40B4-BE49-F238E27FC236}">
                <a16:creationId xmlns:a16="http://schemas.microsoft.com/office/drawing/2014/main" id="{620566EC-65B4-4C61-896D-764F6604611F}"/>
              </a:ext>
            </a:extLst>
          </p:cNvPr>
          <p:cNvSpPr/>
          <p:nvPr/>
        </p:nvSpPr>
        <p:spPr>
          <a:xfrm>
            <a:off x="0" y="6096000"/>
            <a:ext cx="9144000" cy="646331"/>
          </a:xfrm>
          <a:prstGeom prst="rect">
            <a:avLst/>
          </a:prstGeom>
        </p:spPr>
        <p:txBody>
          <a:bodyPr wrap="square">
            <a:spAutoFit/>
          </a:bodyPr>
          <a:lstStyle/>
          <a:p>
            <a:pPr lvl="0" algn="ctr"/>
            <a:r>
              <a:rPr lang="en-US" b="1" dirty="0">
                <a:solidFill>
                  <a:schemeClr val="bg1"/>
                </a:solidFill>
              </a:rPr>
              <a:t>San Jose State University</a:t>
            </a:r>
          </a:p>
          <a:p>
            <a:pPr lvl="0" algn="ctr"/>
            <a:r>
              <a:rPr lang="en-US" b="1" dirty="0">
                <a:solidFill>
                  <a:schemeClr val="bg1"/>
                </a:solidFill>
              </a:rPr>
              <a:t>www.noheatstroke.org</a:t>
            </a:r>
          </a:p>
        </p:txBody>
      </p:sp>
      <p:pic>
        <p:nvPicPr>
          <p:cNvPr id="7" name="Picture 6">
            <a:extLst>
              <a:ext uri="{FF2B5EF4-FFF2-40B4-BE49-F238E27FC236}">
                <a16:creationId xmlns:a16="http://schemas.microsoft.com/office/drawing/2014/main" id="{EB8E4982-D82D-48AA-891F-C5E979D02A3A}"/>
              </a:ext>
            </a:extLst>
          </p:cNvPr>
          <p:cNvPicPr>
            <a:picLocks noChangeAspect="1"/>
          </p:cNvPicPr>
          <p:nvPr/>
        </p:nvPicPr>
        <p:blipFill>
          <a:blip r:embed="rId3"/>
          <a:stretch>
            <a:fillRect/>
          </a:stretch>
        </p:blipFill>
        <p:spPr>
          <a:xfrm>
            <a:off x="1981200" y="762000"/>
            <a:ext cx="5151812" cy="5105400"/>
          </a:xfrm>
          <a:prstGeom prst="rect">
            <a:avLst/>
          </a:prstGeom>
        </p:spPr>
      </p:pic>
    </p:spTree>
    <p:extLst>
      <p:ext uri="{BB962C8B-B14F-4D97-AF65-F5344CB8AC3E}">
        <p14:creationId xmlns:p14="http://schemas.microsoft.com/office/powerpoint/2010/main" val="3982312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3999" cy="107721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t>Circumstances Resulting in Heatstroke Deaths of Children in Vehicles</a:t>
            </a:r>
            <a:endParaRPr kumimoji="0" lang="en-US" sz="3200" b="0" i="0" u="none" strike="noStrike" kern="1200" cap="none" spc="0" normalizeH="0" baseline="0" noProof="0" dirty="0">
              <a:ln>
                <a:noFill/>
              </a:ln>
              <a:solidFill>
                <a:schemeClr val="tx1">
                  <a:lumMod val="65000"/>
                  <a:lumOff val="35000"/>
                </a:schemeClr>
              </a:solidFill>
              <a:effectLst/>
              <a:uLnTx/>
              <a:uFillTx/>
              <a:latin typeface="Comic Sans MS" panose="030F0702030302020204" pitchFamily="66" charset="0"/>
              <a:ea typeface="+mn-ea"/>
              <a:cs typeface="Arial" panose="020B0604020202020204" pitchFamily="34" charset="0"/>
            </a:endParaRPr>
          </a:p>
        </p:txBody>
      </p:sp>
      <p:sp>
        <p:nvSpPr>
          <p:cNvPr id="2" name="Rectangle 1">
            <a:extLst>
              <a:ext uri="{FF2B5EF4-FFF2-40B4-BE49-F238E27FC236}">
                <a16:creationId xmlns:a16="http://schemas.microsoft.com/office/drawing/2014/main" id="{CD6C682B-105C-4D9F-96A3-616807CBAFA5}"/>
              </a:ext>
            </a:extLst>
          </p:cNvPr>
          <p:cNvSpPr/>
          <p:nvPr/>
        </p:nvSpPr>
        <p:spPr>
          <a:xfrm>
            <a:off x="0" y="6096000"/>
            <a:ext cx="9144000" cy="646331"/>
          </a:xfrm>
          <a:prstGeom prst="rect">
            <a:avLst/>
          </a:prstGeom>
        </p:spPr>
        <p:txBody>
          <a:bodyPr wrap="square">
            <a:spAutoFit/>
          </a:bodyPr>
          <a:lstStyle/>
          <a:p>
            <a:pPr lvl="0" algn="ctr"/>
            <a:r>
              <a:rPr lang="en-US" b="1" dirty="0">
                <a:solidFill>
                  <a:schemeClr val="bg1"/>
                </a:solidFill>
              </a:rPr>
              <a:t>San Jose State University</a:t>
            </a:r>
          </a:p>
          <a:p>
            <a:pPr lvl="0" algn="ctr"/>
            <a:r>
              <a:rPr lang="en-US" b="1" dirty="0">
                <a:solidFill>
                  <a:schemeClr val="bg1"/>
                </a:solidFill>
              </a:rPr>
              <a:t>www.noheatstroke.org</a:t>
            </a:r>
          </a:p>
        </p:txBody>
      </p:sp>
      <p:pic>
        <p:nvPicPr>
          <p:cNvPr id="7" name="Picture 6">
            <a:extLst>
              <a:ext uri="{FF2B5EF4-FFF2-40B4-BE49-F238E27FC236}">
                <a16:creationId xmlns:a16="http://schemas.microsoft.com/office/drawing/2014/main" id="{FDAF1A15-E73B-449B-8088-8DC2EF22B40B}"/>
              </a:ext>
            </a:extLst>
          </p:cNvPr>
          <p:cNvPicPr>
            <a:picLocks noChangeAspect="1"/>
          </p:cNvPicPr>
          <p:nvPr/>
        </p:nvPicPr>
        <p:blipFill>
          <a:blip r:embed="rId3"/>
          <a:stretch>
            <a:fillRect/>
          </a:stretch>
        </p:blipFill>
        <p:spPr>
          <a:xfrm>
            <a:off x="1905000" y="1371600"/>
            <a:ext cx="5334000" cy="4309502"/>
          </a:xfrm>
          <a:prstGeom prst="rect">
            <a:avLst/>
          </a:prstGeom>
        </p:spPr>
      </p:pic>
      <p:sp>
        <p:nvSpPr>
          <p:cNvPr id="8" name="TextBox 7">
            <a:extLst>
              <a:ext uri="{FF2B5EF4-FFF2-40B4-BE49-F238E27FC236}">
                <a16:creationId xmlns:a16="http://schemas.microsoft.com/office/drawing/2014/main" id="{6DD89201-5E16-4827-A8C6-30BE820B9051}"/>
              </a:ext>
            </a:extLst>
          </p:cNvPr>
          <p:cNvSpPr txBox="1"/>
          <p:nvPr/>
        </p:nvSpPr>
        <p:spPr>
          <a:xfrm>
            <a:off x="228600" y="1219200"/>
            <a:ext cx="3124200" cy="461665"/>
          </a:xfrm>
          <a:prstGeom prst="rect">
            <a:avLst/>
          </a:prstGeom>
          <a:noFill/>
        </p:spPr>
        <p:txBody>
          <a:bodyPr wrap="square" rtlCol="0">
            <a:spAutoFit/>
          </a:bodyPr>
          <a:lstStyle/>
          <a:p>
            <a:pPr lvl="1" algn="ctr">
              <a:buClr>
                <a:srgbClr val="0070C0"/>
              </a:buClr>
            </a:pPr>
            <a:r>
              <a:rPr lang="en-US" sz="2400" b="1" dirty="0">
                <a:solidFill>
                  <a:schemeClr val="tx1">
                    <a:lumMod val="65000"/>
                    <a:lumOff val="35000"/>
                  </a:schemeClr>
                </a:solidFill>
              </a:rPr>
              <a:t>100% Preventable</a:t>
            </a:r>
          </a:p>
        </p:txBody>
      </p:sp>
      <p:sp>
        <p:nvSpPr>
          <p:cNvPr id="9" name="TextBox 8">
            <a:extLst>
              <a:ext uri="{FF2B5EF4-FFF2-40B4-BE49-F238E27FC236}">
                <a16:creationId xmlns:a16="http://schemas.microsoft.com/office/drawing/2014/main" id="{BCDA5543-BC30-443D-A5AA-5C9E7E28418A}"/>
              </a:ext>
            </a:extLst>
          </p:cNvPr>
          <p:cNvSpPr txBox="1"/>
          <p:nvPr/>
        </p:nvSpPr>
        <p:spPr>
          <a:xfrm>
            <a:off x="6096000" y="1371600"/>
            <a:ext cx="2819400" cy="461665"/>
          </a:xfrm>
          <a:prstGeom prst="rect">
            <a:avLst/>
          </a:prstGeom>
          <a:noFill/>
        </p:spPr>
        <p:txBody>
          <a:bodyPr wrap="square" rtlCol="0">
            <a:spAutoFit/>
          </a:bodyPr>
          <a:lstStyle/>
          <a:p>
            <a:r>
              <a:rPr lang="en-US" sz="2400" b="1" dirty="0">
                <a:solidFill>
                  <a:schemeClr val="tx1">
                    <a:lumMod val="65000"/>
                    <a:lumOff val="35000"/>
                  </a:schemeClr>
                </a:solidFill>
              </a:rPr>
              <a:t>79% Unintentional</a:t>
            </a:r>
            <a:endParaRPr lang="en-US" sz="2400" dirty="0"/>
          </a:p>
        </p:txBody>
      </p:sp>
    </p:spTree>
    <p:extLst>
      <p:ext uri="{BB962C8B-B14F-4D97-AF65-F5344CB8AC3E}">
        <p14:creationId xmlns:p14="http://schemas.microsoft.com/office/powerpoint/2010/main" val="176953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05400" y="1447800"/>
            <a:ext cx="3505200" cy="3847207"/>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EB242"/>
                </a:solidFill>
                <a:effectLst/>
                <a:uLnTx/>
                <a:uFillTx/>
                <a:latin typeface="Calibri" panose="020F0502020204030204" pitchFamily="34" charset="0"/>
                <a:ea typeface="+mn-ea"/>
                <a:cs typeface="Calibri" panose="020F0502020204030204" pitchFamily="34" charset="0"/>
              </a:rPr>
              <a:t>Two Types of Memory:</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Prospective Memory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 here and now, storage of new information, conscious decision making</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Habit Memory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“autopilot”, doing things that are routine without thinking about it, turns on automatically without a conscious decision to do so</a:t>
            </a:r>
          </a:p>
        </p:txBody>
      </p:sp>
      <p:pic>
        <p:nvPicPr>
          <p:cNvPr id="5" name="Picture 4" descr="Image result for Memory systems in the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3962400" cy="320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5257800"/>
            <a:ext cx="4724400" cy="1005596"/>
          </a:xfrm>
          <a:prstGeom prst="rect">
            <a:avLst/>
          </a:prstGeom>
          <a:noFill/>
        </p:spPr>
        <p:txBody>
          <a:bodyPr wrap="square" rtlCol="0">
            <a:spAutoFit/>
          </a:bodyPr>
          <a:lstStyle/>
          <a:p>
            <a:pPr marL="0" marR="0" lvl="0" indent="0" algn="l" defTabSz="342900" rtl="0" eaLnBrk="1" fontAlgn="auto" latinLnBrk="0" hangingPunct="1">
              <a:lnSpc>
                <a:spcPct val="107000"/>
              </a:lnSpc>
              <a:spcBef>
                <a:spcPts val="0"/>
              </a:spcBef>
              <a:spcAft>
                <a:spcPts val="6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Trebuchet MS" panose="020B0603020202020204"/>
                <a:ea typeface="+mn-ea"/>
                <a:cs typeface="+mn-cs"/>
              </a:rPr>
              <a:t>  </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342900" rtl="0" eaLnBrk="1" fontAlgn="auto" latinLnBrk="0" hangingPunct="1">
              <a:lnSpc>
                <a:spcPct val="107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 Diamond </a:t>
            </a:r>
            <a:r>
              <a:rPr kumimoji="0" lang="en-US"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https://bit.ly/28MGZgp</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Trebuchet MS" panose="020B0603020202020204"/>
                <a:ea typeface="+mn-ea"/>
                <a:cs typeface="+mn-cs"/>
              </a:rPr>
              <a:t>                </a:t>
            </a:r>
          </a:p>
        </p:txBody>
      </p:sp>
      <p:sp>
        <p:nvSpPr>
          <p:cNvPr id="6" name="Title 5">
            <a:extLst>
              <a:ext uri="{FF2B5EF4-FFF2-40B4-BE49-F238E27FC236}">
                <a16:creationId xmlns:a16="http://schemas.microsoft.com/office/drawing/2014/main" id="{52D7DDD4-DC92-45C8-992E-F92D73B7B8FA}"/>
              </a:ext>
            </a:extLst>
          </p:cNvPr>
          <p:cNvSpPr>
            <a:spLocks noGrp="1"/>
          </p:cNvSpPr>
          <p:nvPr>
            <p:ph type="title" idx="4294967295"/>
          </p:nvPr>
        </p:nvSpPr>
        <p:spPr>
          <a:xfrm>
            <a:off x="0" y="9525"/>
            <a:ext cx="9067800" cy="838200"/>
          </a:xfrm>
          <a:prstGeom prst="rect">
            <a:avLst/>
          </a:prstGeom>
        </p:spPr>
        <p:txBody>
          <a:bodyPr>
            <a:noAutofit/>
          </a:bodyPr>
          <a:lstStyle/>
          <a:p>
            <a:r>
              <a:rPr lang="en-US" sz="3200" dirty="0">
                <a:latin typeface="Century Gothic" panose="020B0502020202020204" pitchFamily="34" charset="0"/>
              </a:rPr>
              <a:t>How can a child be forgotten in a vehicle? </a:t>
            </a:r>
            <a:br>
              <a:rPr lang="en-US" sz="3200" dirty="0">
                <a:latin typeface="Century Gothic" panose="020B0502020202020204" pitchFamily="34" charset="0"/>
              </a:rPr>
            </a:br>
            <a:r>
              <a:rPr lang="en-US" sz="3200" dirty="0">
                <a:latin typeface="Century Gothic" panose="020B0502020202020204" pitchFamily="34" charset="0"/>
              </a:rPr>
              <a:t>It can happen to ANYONE, EVEN YOU!</a:t>
            </a:r>
            <a:endParaRPr lang="en-US" sz="3200" dirty="0"/>
          </a:p>
        </p:txBody>
      </p:sp>
      <p:sp>
        <p:nvSpPr>
          <p:cNvPr id="4" name="TextBox 3">
            <a:extLst>
              <a:ext uri="{FF2B5EF4-FFF2-40B4-BE49-F238E27FC236}">
                <a16:creationId xmlns:a16="http://schemas.microsoft.com/office/drawing/2014/main" id="{747CE025-57A8-4D34-9667-2B95504B00BD}"/>
              </a:ext>
            </a:extLst>
          </p:cNvPr>
          <p:cNvSpPr txBox="1"/>
          <p:nvPr/>
        </p:nvSpPr>
        <p:spPr>
          <a:xfrm>
            <a:off x="3962400" y="6248400"/>
            <a:ext cx="2819400"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Kids and Cars</a:t>
            </a:r>
          </a:p>
        </p:txBody>
      </p:sp>
    </p:spTree>
    <p:extLst>
      <p:ext uri="{BB962C8B-B14F-4D97-AF65-F5344CB8AC3E}">
        <p14:creationId xmlns:p14="http://schemas.microsoft.com/office/powerpoint/2010/main" val="202795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F363F8-2E45-4705-BEAB-B4C342FC4A5D}"/>
              </a:ext>
            </a:extLst>
          </p:cNvPr>
          <p:cNvSpPr>
            <a:spLocks noGrp="1"/>
          </p:cNvSpPr>
          <p:nvPr>
            <p:ph type="sldNum" sz="quarter" idx="12"/>
          </p:nvPr>
        </p:nvSpPr>
        <p:spPr/>
        <p:txBody>
          <a:bodyPr/>
          <a:lstStyle/>
          <a:p>
            <a:fld id="{9B84F02E-A532-48BA-8418-F680C146347E}" type="slidenum">
              <a:rPr lang="en-US" smtClean="0"/>
              <a:t>6</a:t>
            </a:fld>
            <a:endParaRPr lang="en-US" dirty="0"/>
          </a:p>
        </p:txBody>
      </p:sp>
      <p:sp>
        <p:nvSpPr>
          <p:cNvPr id="3" name="Rectangle 2">
            <a:extLst>
              <a:ext uri="{FF2B5EF4-FFF2-40B4-BE49-F238E27FC236}">
                <a16:creationId xmlns:a16="http://schemas.microsoft.com/office/drawing/2014/main" id="{3B6754A1-884C-445A-B8DC-E6BA4CFE90BE}"/>
              </a:ext>
            </a:extLst>
          </p:cNvPr>
          <p:cNvSpPr/>
          <p:nvPr/>
        </p:nvSpPr>
        <p:spPr>
          <a:xfrm>
            <a:off x="381000" y="457200"/>
            <a:ext cx="8382000" cy="1323439"/>
          </a:xfrm>
          <a:prstGeom prst="rect">
            <a:avLst/>
          </a:prstGeom>
        </p:spPr>
        <p:txBody>
          <a:bodyPr wrap="square">
            <a:spAutoFit/>
          </a:bodyPr>
          <a:lstStyle/>
          <a:p>
            <a:pPr lvl="0" algn="ctr" eaLnBrk="0" fontAlgn="base" hangingPunct="0">
              <a:spcBef>
                <a:spcPct val="0"/>
              </a:spcBef>
              <a:spcAft>
                <a:spcPct val="0"/>
              </a:spcAft>
              <a:defRPr/>
            </a:pPr>
            <a:r>
              <a:rPr lang="en-US" sz="4000" b="1" dirty="0">
                <a:solidFill>
                  <a:schemeClr val="tx1">
                    <a:lumMod val="65000"/>
                    <a:lumOff val="35000"/>
                  </a:schemeClr>
                </a:solidFill>
                <a:highlight>
                  <a:srgbClr val="FFFF00"/>
                </a:highlight>
                <a:latin typeface="Calibri" panose="020F0502020204030204" pitchFamily="34" charset="0"/>
                <a:cs typeface="Arial" panose="020B0604020202020204" pitchFamily="34" charset="0"/>
              </a:rPr>
              <a:t>46%</a:t>
            </a:r>
            <a:r>
              <a:rPr lang="en-US" sz="4000" b="1" dirty="0">
                <a:solidFill>
                  <a:schemeClr val="tx1">
                    <a:lumMod val="65000"/>
                    <a:lumOff val="35000"/>
                  </a:schemeClr>
                </a:solidFill>
                <a:latin typeface="Calibri" panose="020F0502020204030204" pitchFamily="34" charset="0"/>
                <a:cs typeface="Arial" panose="020B0604020202020204" pitchFamily="34" charset="0"/>
              </a:rPr>
              <a:t> of “Forgotten” were on their way</a:t>
            </a:r>
          </a:p>
          <a:p>
            <a:pPr lvl="0" algn="ctr" eaLnBrk="0" fontAlgn="base" hangingPunct="0">
              <a:spcBef>
                <a:spcPct val="0"/>
              </a:spcBef>
              <a:spcAft>
                <a:spcPct val="0"/>
              </a:spcAft>
              <a:defRPr/>
            </a:pPr>
            <a:r>
              <a:rPr lang="en-US" sz="4000" b="1" dirty="0">
                <a:solidFill>
                  <a:schemeClr val="tx1">
                    <a:lumMod val="65000"/>
                    <a:lumOff val="35000"/>
                  </a:schemeClr>
                </a:solidFill>
                <a:latin typeface="Calibri" panose="020F0502020204030204" pitchFamily="34" charset="0"/>
                <a:cs typeface="Arial" panose="020B0604020202020204" pitchFamily="34" charset="0"/>
              </a:rPr>
              <a:t>to Childcare/Preschool </a:t>
            </a:r>
            <a:endParaRPr lang="en-US" sz="4000" dirty="0">
              <a:solidFill>
                <a:schemeClr val="tx1">
                  <a:lumMod val="65000"/>
                  <a:lumOff val="35000"/>
                </a:schemeClr>
              </a:solidFill>
              <a:latin typeface="Comic Sans MS" panose="030F0702030302020204" pitchFamily="66" charset="0"/>
              <a:cs typeface="Arial" panose="020B0604020202020204" pitchFamily="34" charset="0"/>
            </a:endParaRPr>
          </a:p>
        </p:txBody>
      </p:sp>
      <p:pic>
        <p:nvPicPr>
          <p:cNvPr id="1026" name="Picture 2" descr="Image result for image of infant in the car">
            <a:extLst>
              <a:ext uri="{FF2B5EF4-FFF2-40B4-BE49-F238E27FC236}">
                <a16:creationId xmlns:a16="http://schemas.microsoft.com/office/drawing/2014/main" id="{02D1ADE6-097C-4279-BD69-7F822278C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81200"/>
            <a:ext cx="2752725" cy="367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57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3404CF-4625-449C-9EB9-139958FDB25E}"/>
              </a:ext>
            </a:extLst>
          </p:cNvPr>
          <p:cNvSpPr>
            <a:spLocks noGrp="1"/>
          </p:cNvSpPr>
          <p:nvPr>
            <p:ph type="sldNum" sz="quarter" idx="12"/>
          </p:nvPr>
        </p:nvSpPr>
        <p:spPr/>
        <p:txBody>
          <a:bodyPr/>
          <a:lstStyle/>
          <a:p>
            <a:fld id="{9B84F02E-A532-48BA-8418-F680C146347E}" type="slidenum">
              <a:rPr lang="en-US" smtClean="0"/>
              <a:t>7</a:t>
            </a:fld>
            <a:endParaRPr lang="en-US" dirty="0"/>
          </a:p>
        </p:txBody>
      </p:sp>
      <p:sp>
        <p:nvSpPr>
          <p:cNvPr id="4" name="Rectangle 3">
            <a:extLst>
              <a:ext uri="{FF2B5EF4-FFF2-40B4-BE49-F238E27FC236}">
                <a16:creationId xmlns:a16="http://schemas.microsoft.com/office/drawing/2014/main" id="{468B5D02-F73C-4B88-B100-A5995E4892AE}"/>
              </a:ext>
            </a:extLst>
          </p:cNvPr>
          <p:cNvSpPr/>
          <p:nvPr/>
        </p:nvSpPr>
        <p:spPr>
          <a:xfrm>
            <a:off x="76200" y="6096000"/>
            <a:ext cx="8915400" cy="646331"/>
          </a:xfrm>
          <a:prstGeom prst="rect">
            <a:avLst/>
          </a:prstGeom>
        </p:spPr>
        <p:txBody>
          <a:bodyPr wrap="square">
            <a:spAutoFit/>
          </a:bodyPr>
          <a:lstStyle/>
          <a:p>
            <a:pPr lvl="0" algn="ctr"/>
            <a:r>
              <a:rPr lang="en-US" b="1" dirty="0">
                <a:solidFill>
                  <a:schemeClr val="bg1"/>
                </a:solidFill>
              </a:rPr>
              <a:t>San Jose State University</a:t>
            </a:r>
          </a:p>
          <a:p>
            <a:pPr lvl="0" algn="ctr"/>
            <a:r>
              <a:rPr lang="en-US" b="1" dirty="0">
                <a:solidFill>
                  <a:schemeClr val="bg1"/>
                </a:solidFill>
              </a:rPr>
              <a:t>www.noheatstroke.org</a:t>
            </a:r>
          </a:p>
        </p:txBody>
      </p:sp>
      <p:pic>
        <p:nvPicPr>
          <p:cNvPr id="5" name="Picture 4">
            <a:extLst>
              <a:ext uri="{FF2B5EF4-FFF2-40B4-BE49-F238E27FC236}">
                <a16:creationId xmlns:a16="http://schemas.microsoft.com/office/drawing/2014/main" id="{4DE5B80F-84A4-4514-9A03-9E4233B5A85D}"/>
              </a:ext>
            </a:extLst>
          </p:cNvPr>
          <p:cNvPicPr>
            <a:picLocks noChangeAspect="1"/>
          </p:cNvPicPr>
          <p:nvPr/>
        </p:nvPicPr>
        <p:blipFill>
          <a:blip r:embed="rId3"/>
          <a:stretch>
            <a:fillRect/>
          </a:stretch>
        </p:blipFill>
        <p:spPr>
          <a:xfrm>
            <a:off x="457200" y="152400"/>
            <a:ext cx="8229600" cy="5610225"/>
          </a:xfrm>
          <a:prstGeom prst="rect">
            <a:avLst/>
          </a:prstGeom>
        </p:spPr>
      </p:pic>
    </p:spTree>
    <p:extLst>
      <p:ext uri="{BB962C8B-B14F-4D97-AF65-F5344CB8AC3E}">
        <p14:creationId xmlns:p14="http://schemas.microsoft.com/office/powerpoint/2010/main" val="345952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Issue</a:t>
            </a:r>
          </a:p>
        </p:txBody>
      </p:sp>
      <p:sp>
        <p:nvSpPr>
          <p:cNvPr id="4" name="Slide Number Placeholder 3"/>
          <p:cNvSpPr>
            <a:spLocks noGrp="1"/>
          </p:cNvSpPr>
          <p:nvPr>
            <p:ph type="sldNum" sz="quarter" idx="12"/>
          </p:nvPr>
        </p:nvSpPr>
        <p:spPr/>
        <p:txBody>
          <a:bodyPr/>
          <a:lstStyle/>
          <a:p>
            <a:fld id="{3A7B9F9F-9C84-43A4-A70F-C0C4DFF00504}" type="slidenum">
              <a:rPr lang="en-US" smtClean="0"/>
              <a:pPr/>
              <a:t>8</a:t>
            </a:fld>
            <a:endParaRPr lang="en-US" dirty="0"/>
          </a:p>
        </p:txBody>
      </p:sp>
      <p:sp>
        <p:nvSpPr>
          <p:cNvPr id="5" name="TextBox 4"/>
          <p:cNvSpPr txBox="1"/>
          <p:nvPr/>
        </p:nvSpPr>
        <p:spPr>
          <a:xfrm>
            <a:off x="5334000" y="1924050"/>
            <a:ext cx="3124200" cy="369332"/>
          </a:xfrm>
          <a:prstGeom prst="rect">
            <a:avLst/>
          </a:prstGeom>
          <a:noFill/>
        </p:spPr>
        <p:txBody>
          <a:bodyPr wrap="square" rtlCol="0">
            <a:spAutoFit/>
          </a:bodyPr>
          <a:lstStyle/>
          <a:p>
            <a:r>
              <a:rPr lang="en-US" dirty="0"/>
              <a:t> </a:t>
            </a:r>
          </a:p>
        </p:txBody>
      </p:sp>
      <p:sp>
        <p:nvSpPr>
          <p:cNvPr id="6" name="Content Placeholder 5"/>
          <p:cNvSpPr>
            <a:spLocks noGrp="1"/>
          </p:cNvSpPr>
          <p:nvPr>
            <p:ph idx="1"/>
          </p:nvPr>
        </p:nvSpPr>
        <p:spPr>
          <a:xfrm>
            <a:off x="685801" y="1447801"/>
            <a:ext cx="4191000" cy="4372408"/>
          </a:xfrm>
        </p:spPr>
        <p:txBody>
          <a:bodyPr>
            <a:normAutofit fontScale="85000" lnSpcReduction="10000"/>
          </a:bodyPr>
          <a:lstStyle/>
          <a:p>
            <a:pPr lvl="0"/>
            <a:r>
              <a:rPr lang="en-US" dirty="0"/>
              <a:t>Leading cause of non-crash, vehicle-related deaths for children.</a:t>
            </a:r>
          </a:p>
          <a:p>
            <a:r>
              <a:rPr lang="en-US" b="1" dirty="0">
                <a:solidFill>
                  <a:srgbClr val="FF0000"/>
                </a:solidFill>
              </a:rPr>
              <a:t>A car can heat up 19 degrees in 10 minutes. </a:t>
            </a:r>
            <a:r>
              <a:rPr lang="en-US" dirty="0"/>
              <a:t>And cracking a window doesn’t help. </a:t>
            </a:r>
          </a:p>
          <a:p>
            <a:pPr lvl="0"/>
            <a:r>
              <a:rPr lang="en-US" dirty="0"/>
              <a:t>The body isn’t able to cool itself quickly enough. </a:t>
            </a:r>
          </a:p>
          <a:p>
            <a:pPr lvl="0"/>
            <a:r>
              <a:rPr lang="en-US" dirty="0"/>
              <a:t>Young children are particularly at risk – bodies heat up </a:t>
            </a:r>
            <a:r>
              <a:rPr lang="en-US" b="1" dirty="0">
                <a:solidFill>
                  <a:srgbClr val="FF0000"/>
                </a:solidFill>
              </a:rPr>
              <a:t>three to five </a:t>
            </a:r>
            <a:r>
              <a:rPr lang="en-US" dirty="0"/>
              <a:t>times faster than an adult’s.</a:t>
            </a:r>
          </a:p>
          <a:p>
            <a:pPr lvl="0"/>
            <a:r>
              <a:rPr lang="en-US" dirty="0"/>
              <a:t>When internal temperature gets to 104 degrees, major organs begin to shut down. At 107 degrees, the child can die.</a:t>
            </a:r>
          </a:p>
          <a:p>
            <a:pPr marL="0" lvl="0" indent="0">
              <a:lnSpc>
                <a:spcPct val="150000"/>
              </a:lnSpc>
              <a:spcBef>
                <a:spcPts val="0"/>
              </a:spcBef>
              <a:buNone/>
            </a:pPr>
            <a:endParaRPr lang="en-US" dirty="0">
              <a:ea typeface="Times New Roman"/>
              <a:cs typeface="Calibri"/>
            </a:endParaRPr>
          </a:p>
          <a:p>
            <a:endParaRPr lang="en-US" dirty="0"/>
          </a:p>
        </p:txBody>
      </p:sp>
      <p:pic>
        <p:nvPicPr>
          <p:cNvPr id="7" name="Content Placeholder 4" descr="carTemp"/>
          <p:cNvPicPr>
            <a:picLocks noChangeAspect="1" noChangeArrowheads="1"/>
          </p:cNvPicPr>
          <p:nvPr/>
        </p:nvPicPr>
        <p:blipFill>
          <a:blip r:embed="rId3"/>
          <a:srcRect/>
          <a:stretch>
            <a:fillRect/>
          </a:stretch>
        </p:blipFill>
        <p:spPr bwMode="auto">
          <a:xfrm>
            <a:off x="5013824" y="1600200"/>
            <a:ext cx="3764549" cy="3645308"/>
          </a:xfrm>
          <a:prstGeom prst="rect">
            <a:avLst/>
          </a:prstGeom>
          <a:noFill/>
          <a:ln w="9525">
            <a:noFill/>
            <a:miter lim="800000"/>
            <a:headEnd/>
            <a:tailEnd/>
          </a:ln>
        </p:spPr>
      </p:pic>
      <p:sp>
        <p:nvSpPr>
          <p:cNvPr id="3" name="Rectangle 2"/>
          <p:cNvSpPr/>
          <p:nvPr/>
        </p:nvSpPr>
        <p:spPr>
          <a:xfrm>
            <a:off x="3505200" y="6096000"/>
            <a:ext cx="2556213" cy="646331"/>
          </a:xfrm>
          <a:prstGeom prst="rect">
            <a:avLst/>
          </a:prstGeom>
        </p:spPr>
        <p:txBody>
          <a:bodyPr wrap="none">
            <a:spAutoFit/>
          </a:bodyPr>
          <a:lstStyle/>
          <a:p>
            <a:pPr lvl="0" algn="ctr"/>
            <a:r>
              <a:rPr lang="en-US" b="1" dirty="0">
                <a:solidFill>
                  <a:schemeClr val="bg1"/>
                </a:solidFill>
              </a:rPr>
              <a:t>San Jose State University</a:t>
            </a:r>
          </a:p>
          <a:p>
            <a:pPr lvl="0" algn="ctr"/>
            <a:r>
              <a:rPr lang="en-US" b="1" dirty="0">
                <a:solidFill>
                  <a:schemeClr val="bg1"/>
                </a:solidFill>
              </a:rPr>
              <a:t>www.noheatstroke.org</a:t>
            </a:r>
          </a:p>
        </p:txBody>
      </p:sp>
    </p:spTree>
    <p:extLst>
      <p:ext uri="{BB962C8B-B14F-4D97-AF65-F5344CB8AC3E}">
        <p14:creationId xmlns:p14="http://schemas.microsoft.com/office/powerpoint/2010/main" val="175198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1B11-493F-4713-8C81-B402C813E4AD}"/>
              </a:ext>
            </a:extLst>
          </p:cNvPr>
          <p:cNvSpPr>
            <a:spLocks noGrp="1"/>
          </p:cNvSpPr>
          <p:nvPr>
            <p:ph type="title"/>
          </p:nvPr>
        </p:nvSpPr>
        <p:spPr>
          <a:xfrm>
            <a:off x="0" y="152400"/>
            <a:ext cx="9144000" cy="838200"/>
          </a:xfrm>
        </p:spPr>
        <p:txBody>
          <a:bodyPr>
            <a:normAutofit fontScale="90000"/>
          </a:bodyPr>
          <a:lstStyle/>
          <a:p>
            <a:r>
              <a:rPr lang="en-US" dirty="0"/>
              <a:t>Vehicles Can Heat Up </a:t>
            </a:r>
            <a:br>
              <a:rPr lang="en-US" dirty="0"/>
            </a:br>
            <a:r>
              <a:rPr lang="en-US" dirty="0"/>
              <a:t>19 degrees in 10 minutes</a:t>
            </a:r>
            <a:br>
              <a:rPr lang="en-US" dirty="0"/>
            </a:br>
            <a:endParaRPr lang="en-US" dirty="0"/>
          </a:p>
        </p:txBody>
      </p:sp>
      <p:sp>
        <p:nvSpPr>
          <p:cNvPr id="3" name="Content Placeholder 2">
            <a:extLst>
              <a:ext uri="{FF2B5EF4-FFF2-40B4-BE49-F238E27FC236}">
                <a16:creationId xmlns:a16="http://schemas.microsoft.com/office/drawing/2014/main" id="{413158EB-BB14-437B-890D-8B764AA4ABC8}"/>
              </a:ext>
            </a:extLst>
          </p:cNvPr>
          <p:cNvSpPr>
            <a:spLocks noGrp="1"/>
          </p:cNvSpPr>
          <p:nvPr>
            <p:ph idx="1"/>
          </p:nvPr>
        </p:nvSpPr>
        <p:spPr>
          <a:xfrm>
            <a:off x="1066800" y="1371600"/>
            <a:ext cx="7543800" cy="4525963"/>
          </a:xfrm>
        </p:spPr>
        <p:txBody>
          <a:bodyPr>
            <a:normAutofit fontScale="47500" lnSpcReduction="20000"/>
          </a:bodyPr>
          <a:lstStyle/>
          <a:p>
            <a:pPr marL="0" indent="0" algn="ctr">
              <a:buNone/>
            </a:pPr>
            <a:endParaRPr lang="en-US" dirty="0"/>
          </a:p>
          <a:p>
            <a:pPr marL="0" indent="0" algn="ctr">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Studied temperature rise in enclosed cars on 16 dates between May 16 and Aug. 8, 2002. (see graph of </a:t>
            </a:r>
            <a:r>
              <a:rPr lang="en-US" dirty="0">
                <a:hlinkClick r:id="rId2"/>
              </a:rPr>
              <a:t>16 case days</a:t>
            </a:r>
            <a:r>
              <a:rPr lang="en-US" dirty="0"/>
              <a:t>) </a:t>
            </a:r>
            <a:br>
              <a:rPr lang="en-US" dirty="0"/>
            </a:br>
            <a:r>
              <a:rPr lang="en-US" dirty="0"/>
              <a:t>Ambient temperature were between 72 and 96 degrees F </a:t>
            </a:r>
            <a:br>
              <a:rPr lang="en-US" dirty="0"/>
            </a:br>
            <a:r>
              <a:rPr lang="en-US" dirty="0"/>
              <a:t>Dark Blue mid-size sedan with medium grey interior </a:t>
            </a:r>
            <a:br>
              <a:rPr lang="en-US" dirty="0"/>
            </a:br>
            <a:r>
              <a:rPr lang="en-US" dirty="0"/>
              <a:t>Also tested with windows “cracked” </a:t>
            </a:r>
          </a:p>
        </p:txBody>
      </p:sp>
      <p:sp>
        <p:nvSpPr>
          <p:cNvPr id="4" name="Slide Number Placeholder 3">
            <a:extLst>
              <a:ext uri="{FF2B5EF4-FFF2-40B4-BE49-F238E27FC236}">
                <a16:creationId xmlns:a16="http://schemas.microsoft.com/office/drawing/2014/main" id="{A7DF8CE1-547C-4981-AC69-8C5DBC653D33}"/>
              </a:ext>
            </a:extLst>
          </p:cNvPr>
          <p:cNvSpPr>
            <a:spLocks noGrp="1"/>
          </p:cNvSpPr>
          <p:nvPr>
            <p:ph type="sldNum" sz="quarter" idx="12"/>
          </p:nvPr>
        </p:nvSpPr>
        <p:spPr/>
        <p:txBody>
          <a:bodyPr/>
          <a:lstStyle/>
          <a:p>
            <a:fld id="{3A7B9F9F-9C84-43A4-A70F-C0C4DFF00504}" type="slidenum">
              <a:rPr lang="en-US" smtClean="0"/>
              <a:pPr/>
              <a:t>9</a:t>
            </a:fld>
            <a:endParaRPr lang="en-US" dirty="0"/>
          </a:p>
        </p:txBody>
      </p:sp>
      <p:pic>
        <p:nvPicPr>
          <p:cNvPr id="5" name="Picture 4">
            <a:hlinkClick r:id="rId3" action="ppaction://hlinkfile"/>
            <a:extLst>
              <a:ext uri="{FF2B5EF4-FFF2-40B4-BE49-F238E27FC236}">
                <a16:creationId xmlns:a16="http://schemas.microsoft.com/office/drawing/2014/main" id="{37D58D75-7FC2-44FB-AB90-5AD0E54D3BC3}"/>
              </a:ext>
            </a:extLst>
          </p:cNvPr>
          <p:cNvPicPr>
            <a:picLocks noChangeAspect="1"/>
          </p:cNvPicPr>
          <p:nvPr/>
        </p:nvPicPr>
        <p:blipFill>
          <a:blip r:embed="rId4"/>
          <a:stretch>
            <a:fillRect/>
          </a:stretch>
        </p:blipFill>
        <p:spPr>
          <a:xfrm>
            <a:off x="2438400" y="1828800"/>
            <a:ext cx="4260065" cy="3121969"/>
          </a:xfrm>
          <a:prstGeom prst="rect">
            <a:avLst/>
          </a:prstGeom>
        </p:spPr>
      </p:pic>
      <p:sp>
        <p:nvSpPr>
          <p:cNvPr id="6" name="Rectangle 5">
            <a:extLst>
              <a:ext uri="{FF2B5EF4-FFF2-40B4-BE49-F238E27FC236}">
                <a16:creationId xmlns:a16="http://schemas.microsoft.com/office/drawing/2014/main" id="{F318A7FD-7DB2-4902-BA95-BE89CDAAB8D7}"/>
              </a:ext>
            </a:extLst>
          </p:cNvPr>
          <p:cNvSpPr/>
          <p:nvPr/>
        </p:nvSpPr>
        <p:spPr>
          <a:xfrm>
            <a:off x="2362200" y="5715000"/>
            <a:ext cx="7620000" cy="261610"/>
          </a:xfrm>
          <a:prstGeom prst="rect">
            <a:avLst/>
          </a:prstGeom>
        </p:spPr>
        <p:txBody>
          <a:bodyPr wrap="square">
            <a:spAutoFit/>
          </a:bodyPr>
          <a:lstStyle/>
          <a:p>
            <a:r>
              <a:rPr lang="en-US" sz="1100" dirty="0">
                <a:hlinkClick r:id="rId5"/>
              </a:rPr>
              <a:t>Animation courtesy of General Motors and Jan Null, San Jose State University</a:t>
            </a:r>
            <a:endParaRPr lang="en-US" sz="1100" dirty="0"/>
          </a:p>
        </p:txBody>
      </p:sp>
      <p:sp>
        <p:nvSpPr>
          <p:cNvPr id="7" name="TextBox 6">
            <a:extLst>
              <a:ext uri="{FF2B5EF4-FFF2-40B4-BE49-F238E27FC236}">
                <a16:creationId xmlns:a16="http://schemas.microsoft.com/office/drawing/2014/main" id="{9D9AB6AB-7CCE-4E21-AFF5-1A2E9A404091}"/>
              </a:ext>
            </a:extLst>
          </p:cNvPr>
          <p:cNvSpPr txBox="1"/>
          <p:nvPr/>
        </p:nvSpPr>
        <p:spPr>
          <a:xfrm>
            <a:off x="3200400" y="1447800"/>
            <a:ext cx="2667000" cy="276999"/>
          </a:xfrm>
          <a:prstGeom prst="rect">
            <a:avLst/>
          </a:prstGeom>
          <a:noFill/>
        </p:spPr>
        <p:txBody>
          <a:bodyPr wrap="square" rtlCol="0">
            <a:spAutoFit/>
          </a:bodyPr>
          <a:lstStyle/>
          <a:p>
            <a:pPr algn="ctr"/>
            <a:r>
              <a:rPr lang="en-US" sz="1200" b="1" dirty="0">
                <a:solidFill>
                  <a:schemeClr val="tx1">
                    <a:lumMod val="65000"/>
                    <a:lumOff val="35000"/>
                  </a:schemeClr>
                </a:solidFill>
              </a:rPr>
              <a:t>Right Click – “Open Link”  </a:t>
            </a:r>
          </a:p>
        </p:txBody>
      </p:sp>
      <p:sp>
        <p:nvSpPr>
          <p:cNvPr id="8" name="Rectangle 7">
            <a:extLst>
              <a:ext uri="{FF2B5EF4-FFF2-40B4-BE49-F238E27FC236}">
                <a16:creationId xmlns:a16="http://schemas.microsoft.com/office/drawing/2014/main" id="{672E51BB-68A1-4BA2-9095-AA4868EF7DAB}"/>
              </a:ext>
            </a:extLst>
          </p:cNvPr>
          <p:cNvSpPr/>
          <p:nvPr/>
        </p:nvSpPr>
        <p:spPr>
          <a:xfrm>
            <a:off x="3505200" y="6248400"/>
            <a:ext cx="2514600" cy="430887"/>
          </a:xfrm>
          <a:prstGeom prst="rect">
            <a:avLst/>
          </a:prstGeom>
        </p:spPr>
        <p:txBody>
          <a:bodyPr wrap="square">
            <a:spAutoFit/>
          </a:bodyPr>
          <a:lstStyle/>
          <a:p>
            <a:pPr lvl="0" algn="ctr"/>
            <a:r>
              <a:rPr lang="en-US" sz="1100" b="1">
                <a:solidFill>
                  <a:schemeClr val="bg1"/>
                </a:solidFill>
              </a:rPr>
              <a:t>San Jose State University</a:t>
            </a:r>
          </a:p>
          <a:p>
            <a:pPr lvl="0" algn="ctr"/>
            <a:r>
              <a:rPr lang="en-US" sz="1100" b="1">
                <a:solidFill>
                  <a:schemeClr val="bg1"/>
                </a:solidFill>
              </a:rPr>
              <a:t>www.noheatstroke.org</a:t>
            </a:r>
            <a:endParaRPr lang="en-US" sz="1100" b="1" dirty="0">
              <a:solidFill>
                <a:schemeClr val="bg1"/>
              </a:solidFill>
            </a:endParaRPr>
          </a:p>
        </p:txBody>
      </p:sp>
    </p:spTree>
    <p:extLst>
      <p:ext uri="{BB962C8B-B14F-4D97-AF65-F5344CB8AC3E}">
        <p14:creationId xmlns:p14="http://schemas.microsoft.com/office/powerpoint/2010/main" val="1172910485"/>
      </p:ext>
    </p:extLst>
  </p:cSld>
  <p:clrMapOvr>
    <a:masterClrMapping/>
  </p:clrMapOvr>
</p:sld>
</file>

<file path=ppt/theme/theme1.xml><?xml version="1.0" encoding="utf-8"?>
<a:theme xmlns:a="http://schemas.openxmlformats.org/drawingml/2006/main" name="2013 PPT Template M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2013 PPT Template MW</Template>
  <TotalTime>14768</TotalTime>
  <Words>1479</Words>
  <Application>Microsoft Office PowerPoint</Application>
  <PresentationFormat>On-screen Show (4:3)</PresentationFormat>
  <Paragraphs>196</Paragraphs>
  <Slides>20</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Century Gothic</vt:lpstr>
      <vt:lpstr>Comic Sans MS</vt:lpstr>
      <vt:lpstr>Trebuchet MS</vt:lpstr>
      <vt:lpstr>Wingdings</vt:lpstr>
      <vt:lpstr>2013 PPT Template MW</vt:lpstr>
      <vt:lpstr>2_Office Theme</vt:lpstr>
      <vt:lpstr>Never Leave a Child Alone in a Car Child Care Provider Presentation  </vt:lpstr>
      <vt:lpstr>PowerPoint Presentation</vt:lpstr>
      <vt:lpstr>89% of fatalities happen to children under 4 years of age</vt:lpstr>
      <vt:lpstr>PowerPoint Presentation</vt:lpstr>
      <vt:lpstr>How can a child be forgotten in a vehicle?  It can happen to ANYONE, EVEN YOU!</vt:lpstr>
      <vt:lpstr>PowerPoint Presentation</vt:lpstr>
      <vt:lpstr>PowerPoint Presentation</vt:lpstr>
      <vt:lpstr>The Issue</vt:lpstr>
      <vt:lpstr>Vehicles Can Heat Up  19 degrees in 10 minutes </vt:lpstr>
      <vt:lpstr>PowerPoint Presentation</vt:lpstr>
      <vt:lpstr>The Issue – Every Minute Matters</vt:lpstr>
      <vt:lpstr>PowerPoint Presentation</vt:lpstr>
      <vt:lpstr>Start now!</vt:lpstr>
      <vt:lpstr>Mandatory Training Child Care Providers</vt:lpstr>
      <vt:lpstr>Create Reminders – Child Care</vt:lpstr>
      <vt:lpstr>Create Reminders - Parent </vt:lpstr>
      <vt:lpstr>Suite of Communications Resources</vt:lpstr>
      <vt:lpstr>National Organizations</vt:lpstr>
      <vt:lpstr>How to get started…</vt:lpstr>
      <vt:lpstr>THANK YOU FOR YOUR COMMITMENT TO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Heatstroke</dc:title>
  <dc:creator>Alexis Kagiliery-Lee</dc:creator>
  <cp:lastModifiedBy>Alexis Kagiliery</cp:lastModifiedBy>
  <cp:revision>371</cp:revision>
  <cp:lastPrinted>2019-03-14T19:22:00Z</cp:lastPrinted>
  <dcterms:created xsi:type="dcterms:W3CDTF">2013-04-03T16:32:57Z</dcterms:created>
  <dcterms:modified xsi:type="dcterms:W3CDTF">2020-03-11T14:40:54Z</dcterms:modified>
</cp:coreProperties>
</file>