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42" r:id="rId5"/>
    <p:sldId id="347" r:id="rId6"/>
    <p:sldId id="331" r:id="rId7"/>
    <p:sldId id="339" r:id="rId8"/>
    <p:sldId id="344" r:id="rId9"/>
    <p:sldId id="343" r:id="rId10"/>
    <p:sldId id="345" r:id="rId11"/>
    <p:sldId id="348" r:id="rId12"/>
    <p:sldId id="349" r:id="rId13"/>
    <p:sldId id="350" r:id="rId14"/>
    <p:sldId id="351" r:id="rId15"/>
    <p:sldId id="353" r:id="rId16"/>
    <p:sldId id="352" r:id="rId17"/>
    <p:sldId id="354" r:id="rId18"/>
    <p:sldId id="356" r:id="rId19"/>
    <p:sldId id="35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16C"/>
    <a:srgbClr val="0095DA"/>
    <a:srgbClr val="FCB316"/>
    <a:srgbClr val="7EB242"/>
    <a:srgbClr val="EF3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7691" autoAdjust="0"/>
  </p:normalViewPr>
  <p:slideViewPr>
    <p:cSldViewPr>
      <p:cViewPr>
        <p:scale>
          <a:sx n="100" d="100"/>
          <a:sy n="100" d="100"/>
        </p:scale>
        <p:origin x="-72" y="7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966"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2" tIns="46586" rIns="93172" bIns="46586" rtlCol="0"/>
          <a:lstStyle>
            <a:lvl1pPr algn="r">
              <a:defRPr sz="1200"/>
            </a:lvl1pPr>
          </a:lstStyle>
          <a:p>
            <a:fld id="{9D62BEE5-2962-624F-9FFD-7F9C615F86B4}" type="datetimeFigureOut">
              <a:rPr lang="en-US" smtClean="0"/>
              <a:t>5/24/2013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970D8A63-B0B3-5340-A5BD-9A9041A6A969}" type="slidenum">
              <a:rPr lang="en-US" smtClean="0"/>
              <a:t>‹#›</a:t>
            </a:fld>
            <a:endParaRPr lang="en-US"/>
          </a:p>
        </p:txBody>
      </p:sp>
    </p:spTree>
    <p:extLst>
      <p:ext uri="{BB962C8B-B14F-4D97-AF65-F5344CB8AC3E}">
        <p14:creationId xmlns:p14="http://schemas.microsoft.com/office/powerpoint/2010/main" val="292105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3E28BE40-A7F6-4A9A-949C-884FF02DB5F4}" type="datetimeFigureOut">
              <a:rPr lang="en-US" smtClean="0"/>
              <a:t>5/24/2013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78B99CEF-D2F5-4DAD-8A93-41F626FDB2E5}" type="slidenum">
              <a:rPr lang="en-US" smtClean="0"/>
              <a:t>‹#›</a:t>
            </a:fld>
            <a:endParaRPr lang="en-US"/>
          </a:p>
        </p:txBody>
      </p:sp>
    </p:spTree>
    <p:extLst>
      <p:ext uri="{BB962C8B-B14F-4D97-AF65-F5344CB8AC3E}">
        <p14:creationId xmlns:p14="http://schemas.microsoft.com/office/powerpoint/2010/main" val="1586442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a:t>
            </a:fld>
            <a:endParaRPr lang="en-US"/>
          </a:p>
        </p:txBody>
      </p:sp>
    </p:spTree>
    <p:extLst>
      <p:ext uri="{BB962C8B-B14F-4D97-AF65-F5344CB8AC3E}">
        <p14:creationId xmlns:p14="http://schemas.microsoft.com/office/powerpoint/2010/main" val="155433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 can provide many resources that WS does not have. Their bicycle resources are very limited. SKC can also provide bike/</a:t>
            </a:r>
            <a:r>
              <a:rPr lang="en-US" dirty="0" err="1" smtClean="0"/>
              <a:t>ped</a:t>
            </a:r>
            <a:r>
              <a:rPr lang="en-US" dirty="0" smtClean="0"/>
              <a:t> curricula – some from SKW and much from the CA Bicycle/Pedestrian Curriculum development committee. Katie, a former educator, will provide in-school assembly and classroom education at each school. </a:t>
            </a:r>
          </a:p>
          <a:p>
            <a:endParaRPr lang="en-US" dirty="0"/>
          </a:p>
          <a:p>
            <a:r>
              <a:rPr lang="en-US" dirty="0" err="1" smtClean="0"/>
              <a:t>Deterding</a:t>
            </a:r>
            <a:r>
              <a:rPr lang="en-US" dirty="0" smtClean="0"/>
              <a:t> School is located in Carmichael, a suburb</a:t>
            </a:r>
            <a:r>
              <a:rPr lang="en-US" baseline="0" dirty="0" smtClean="0"/>
              <a:t> of Sacramento. In 2008 </a:t>
            </a:r>
            <a:r>
              <a:rPr lang="en-US" baseline="0" dirty="0" err="1" smtClean="0"/>
              <a:t>Deterding’s</a:t>
            </a:r>
            <a:r>
              <a:rPr lang="en-US" baseline="0" dirty="0" smtClean="0"/>
              <a:t> Jr. Girl Scout Troop 2706 decided to pursue a Girl Scouts USA Bronze Award for a community leadership project. The mother of one of the Girl Scouts is Sonja Atkins, who at that time was coordinator of SKGS. SKGS delivered a presentation to the troop on walking safety. Incentivized by a small photojournalism award from SKGS, the troop subsequently decided to document reasons why students did not feel safe while walking to schools. SKGS helped them conduct a walk audit, document hazards, and create a You Tube video. Once the troop’s research was shared, the school principal contacted the CHP to improve safety around the school by providing fluorescent orange cones to designate safe drop-off sites. Then they launched Walking Thursdays with walking school buses from three drop-off sites. SKGS provided educational assemblies and another small award for student incentives. Fed Ex became involved through SKGS and the school PTA also got into the act, resulting in a 500% increase in students walking and biking every Thursday.  When the girls from the Girl Scout troop moved on to middle school, the PTA adopted Walking Thursdays as a permanent program. With budget cuts in 2009 which eliminated all non-mandatory busing, parents convinced the school district to put in a pathway from a residential neighborhood through </a:t>
            </a:r>
            <a:r>
              <a:rPr lang="en-US" baseline="0" dirty="0" err="1" smtClean="0"/>
              <a:t>Deterding’s</a:t>
            </a:r>
            <a:r>
              <a:rPr lang="en-US" baseline="0" dirty="0" smtClean="0"/>
              <a:t> western play yard and Sacramento DOT installed a crosswalk. Ultimately, the school applied for and won a large </a:t>
            </a:r>
            <a:r>
              <a:rPr lang="en-US" baseline="0" dirty="0" err="1" smtClean="0"/>
              <a:t>CalTrans</a:t>
            </a:r>
            <a:r>
              <a:rPr lang="en-US" baseline="0" dirty="0" smtClean="0"/>
              <a:t> grant.  SKGS activities</a:t>
            </a:r>
            <a:r>
              <a:rPr lang="en-US" dirty="0" smtClean="0"/>
              <a:t> with the Girl Scout Troop laid the groundwork and generated the community and school interest and support.</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10</a:t>
            </a:fld>
            <a:endParaRPr lang="en-US"/>
          </a:p>
        </p:txBody>
      </p:sp>
    </p:spTree>
    <p:extLst>
      <p:ext uri="{BB962C8B-B14F-4D97-AF65-F5344CB8AC3E}">
        <p14:creationId xmlns:p14="http://schemas.microsoft.com/office/powerpoint/2010/main" val="224933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identified</a:t>
            </a:r>
            <a:r>
              <a:rPr lang="en-US" baseline="0" dirty="0" smtClean="0"/>
              <a:t> the schools, in part, with our Safe Kids coalitions.  The RFA required that none of the participating schools had received previous SRTS infrastructure grants and that they also met at least of one of two requirements: 1) rural schools, or 2) 75% of students were eligible for free or reduced-price meals. </a:t>
            </a:r>
          </a:p>
          <a:p>
            <a:endParaRPr lang="en-US" dirty="0"/>
          </a:p>
          <a:p>
            <a:r>
              <a:rPr lang="en-US" dirty="0" smtClean="0"/>
              <a:t>We located school demographic information on the CA SRTS website and the TARC site for SRTS (Technical Assistance Resource Center).</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11</a:t>
            </a:fld>
            <a:endParaRPr lang="en-US"/>
          </a:p>
        </p:txBody>
      </p:sp>
    </p:spTree>
    <p:extLst>
      <p:ext uri="{BB962C8B-B14F-4D97-AF65-F5344CB8AC3E}">
        <p14:creationId xmlns:p14="http://schemas.microsoft.com/office/powerpoint/2010/main" val="294220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principals selected the activities they would like to engage in at their schools and all are enthusiastic about the opportunities to improve pedestrian and/or bicycle safety.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12</a:t>
            </a:fld>
            <a:endParaRPr lang="en-US"/>
          </a:p>
        </p:txBody>
      </p:sp>
    </p:spTree>
    <p:extLst>
      <p:ext uri="{BB962C8B-B14F-4D97-AF65-F5344CB8AC3E}">
        <p14:creationId xmlns:p14="http://schemas.microsoft.com/office/powerpoint/2010/main" val="293587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13</a:t>
            </a:fld>
            <a:endParaRPr lang="en-US"/>
          </a:p>
        </p:txBody>
      </p:sp>
    </p:spTree>
    <p:extLst>
      <p:ext uri="{BB962C8B-B14F-4D97-AF65-F5344CB8AC3E}">
        <p14:creationId xmlns:p14="http://schemas.microsoft.com/office/powerpoint/2010/main" val="253799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B99CEF-D2F5-4DAD-8A93-41F626FDB2E5}" type="slidenum">
              <a:rPr lang="en-US" smtClean="0"/>
              <a:pPr/>
              <a:t>14</a:t>
            </a:fld>
            <a:endParaRPr lang="en-US"/>
          </a:p>
        </p:txBody>
      </p:sp>
      <p:sp>
        <p:nvSpPr>
          <p:cNvPr id="7" name="Slide Image Placeholder 6"/>
          <p:cNvSpPr>
            <a:spLocks noGrp="1" noRot="1" noChangeAspect="1"/>
          </p:cNvSpPr>
          <p:nvPr>
            <p:ph type="sldImg"/>
          </p:nvPr>
        </p:nvSpPr>
        <p:spPr/>
      </p:sp>
      <p:sp>
        <p:nvSpPr>
          <p:cNvPr id="9" name="TextBox 8"/>
          <p:cNvSpPr txBox="1"/>
          <p:nvPr/>
        </p:nvSpPr>
        <p:spPr>
          <a:xfrm>
            <a:off x="1143000" y="4419600"/>
            <a:ext cx="4800600" cy="1631216"/>
          </a:xfrm>
          <a:prstGeom prst="rect">
            <a:avLst/>
          </a:prstGeom>
          <a:noFill/>
        </p:spPr>
        <p:txBody>
          <a:bodyPr wrap="square" rtlCol="0">
            <a:spAutoFit/>
          </a:bodyPr>
          <a:lstStyle/>
          <a:p>
            <a:r>
              <a:rPr lang="en-US" sz="1000" dirty="0"/>
              <a:t>We have met police chiefs, parks and recreation officials, AAA volunteers, and through a volunteer parent we were put in contact with Metropolitan Air Quality Management District. </a:t>
            </a:r>
            <a:endParaRPr lang="en-US" sz="1000" dirty="0" smtClean="0"/>
          </a:p>
          <a:p>
            <a:endParaRPr lang="en-US" sz="1000" dirty="0"/>
          </a:p>
          <a:p>
            <a:r>
              <a:rPr lang="en-US" sz="1000" dirty="0" smtClean="0"/>
              <a:t>At their request we submitted an article about the partnership between WS and Safe Kids and our activities on BTSD.  They will tweet and point to the article and their mascot Scooter will “like” the article to get additional dissemination of BTSD successes. They would like to discuss  an idle reduction effort at schools, which may lead to additional school activities and another angle for “selling”   SRTS coalition development. Idling burns a lot of fuel, puts pollutants into the air and costs parents money. </a:t>
            </a:r>
            <a:endParaRPr lang="en-US" sz="1000" dirty="0"/>
          </a:p>
        </p:txBody>
      </p:sp>
    </p:spTree>
    <p:extLst>
      <p:ext uri="{BB962C8B-B14F-4D97-AF65-F5344CB8AC3E}">
        <p14:creationId xmlns:p14="http://schemas.microsoft.com/office/powerpoint/2010/main" val="112397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99CEF-D2F5-4DAD-8A93-41F626FDB2E5}" type="slidenum">
              <a:rPr lang="en-US" smtClean="0"/>
              <a:t>15</a:t>
            </a:fld>
            <a:endParaRPr lang="en-US"/>
          </a:p>
        </p:txBody>
      </p:sp>
    </p:spTree>
    <p:extLst>
      <p:ext uri="{BB962C8B-B14F-4D97-AF65-F5344CB8AC3E}">
        <p14:creationId xmlns:p14="http://schemas.microsoft.com/office/powerpoint/2010/main" val="129717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99CEF-D2F5-4DAD-8A93-41F626FDB2E5}" type="slidenum">
              <a:rPr lang="en-US" smtClean="0"/>
              <a:t>16</a:t>
            </a:fld>
            <a:endParaRPr lang="en-US"/>
          </a:p>
        </p:txBody>
      </p:sp>
    </p:spTree>
    <p:extLst>
      <p:ext uri="{BB962C8B-B14F-4D97-AF65-F5344CB8AC3E}">
        <p14:creationId xmlns:p14="http://schemas.microsoft.com/office/powerpoint/2010/main" val="344068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99CEF-D2F5-4DAD-8A93-41F626FDB2E5}" type="slidenum">
              <a:rPr lang="en-US" smtClean="0"/>
              <a:t>2</a:t>
            </a:fld>
            <a:endParaRPr lang="en-US"/>
          </a:p>
        </p:txBody>
      </p:sp>
    </p:spTree>
    <p:extLst>
      <p:ext uri="{BB962C8B-B14F-4D97-AF65-F5344CB8AC3E}">
        <p14:creationId xmlns:p14="http://schemas.microsoft.com/office/powerpoint/2010/main" val="239693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3</a:t>
            </a:fld>
            <a:endParaRPr lang="en-US"/>
          </a:p>
        </p:txBody>
      </p:sp>
    </p:spTree>
    <p:extLst>
      <p:ext uri="{BB962C8B-B14F-4D97-AF65-F5344CB8AC3E}">
        <p14:creationId xmlns:p14="http://schemas.microsoft.com/office/powerpoint/2010/main" val="360955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99CEF-D2F5-4DAD-8A93-41F626FDB2E5}" type="slidenum">
              <a:rPr lang="en-US" smtClean="0"/>
              <a:t>4</a:t>
            </a:fld>
            <a:endParaRPr lang="en-US"/>
          </a:p>
        </p:txBody>
      </p:sp>
    </p:spTree>
    <p:extLst>
      <p:ext uri="{BB962C8B-B14F-4D97-AF65-F5344CB8AC3E}">
        <p14:creationId xmlns:p14="http://schemas.microsoft.com/office/powerpoint/2010/main" val="276936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biggest challenges is to identify funding opportunities that allow us to provide program funds and encourage new partnerships between the California coalitions and other entities and among the SK coalitions themselves. As the state entity without a coalition on-the-ground, we have the capacity to manage larger grants and provide project oversight and evaluation. The idea is that the coalitions can then conduct activities on the ground.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5</a:t>
            </a:fld>
            <a:endParaRPr lang="en-US"/>
          </a:p>
        </p:txBody>
      </p:sp>
    </p:spTree>
    <p:extLst>
      <p:ext uri="{BB962C8B-B14F-4D97-AF65-F5344CB8AC3E}">
        <p14:creationId xmlns:p14="http://schemas.microsoft.com/office/powerpoint/2010/main" val="253138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SACB is lead injury and violence prevention program within CDPH, conducting statewide planning, research, and prevention activities at state levels, and supporting local jurisdictions to conduct prevention programs to reduce unintentional and intentional injuries. SACB has access to </a:t>
            </a:r>
            <a:r>
              <a:rPr lang="en-US" dirty="0" smtClean="0"/>
              <a:t>California </a:t>
            </a:r>
            <a:r>
              <a:rPr lang="en-US" dirty="0"/>
              <a:t>Kids’ </a:t>
            </a:r>
            <a:r>
              <a:rPr lang="en-US" dirty="0" smtClean="0"/>
              <a:t>Plates funding, which </a:t>
            </a:r>
            <a:r>
              <a:rPr lang="en-US" dirty="0"/>
              <a:t>is generated from the sale of California specialty vehicle license plates that contain an embossed heart, hand, star, or plus sign. Revenue from the sale of Kids’ Plates is deposited into the Child Health and Safety Fund and is appropriated to support three significant child safety issues in California: </a:t>
            </a:r>
            <a:r>
              <a:rPr lang="en-US" i="1" dirty="0"/>
              <a:t>1) unintentional childhood injury prevention by CDPH; </a:t>
            </a:r>
            <a:r>
              <a:rPr lang="en-US" dirty="0"/>
              <a:t>2) prevention of child abuse [by the Department of Social Services (DSS)]; and 3) child care licensing and inspection activities (by DSS). </a:t>
            </a:r>
            <a:r>
              <a:rPr lang="en-US" dirty="0" smtClean="0"/>
              <a:t>The </a:t>
            </a:r>
            <a:r>
              <a:rPr lang="en-US" dirty="0"/>
              <a:t>goal of the Kids’ Plates Program is to build capacity for prevention, reducing the often devastating medical, economic, and emotional toll exacted on children, their families, and society as a result of injury, disability, and death. </a:t>
            </a:r>
          </a:p>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6</a:t>
            </a:fld>
            <a:endParaRPr lang="en-US"/>
          </a:p>
        </p:txBody>
      </p:sp>
    </p:spTree>
    <p:extLst>
      <p:ext uri="{BB962C8B-B14F-4D97-AF65-F5344CB8AC3E}">
        <p14:creationId xmlns:p14="http://schemas.microsoft.com/office/powerpoint/2010/main" val="147891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7</a:t>
            </a:fld>
            <a:endParaRPr lang="en-US"/>
          </a:p>
        </p:txBody>
      </p:sp>
    </p:spTree>
    <p:extLst>
      <p:ext uri="{BB962C8B-B14F-4D97-AF65-F5344CB8AC3E}">
        <p14:creationId xmlns:p14="http://schemas.microsoft.com/office/powerpoint/2010/main" val="377380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Funding for </a:t>
            </a:r>
            <a:r>
              <a:rPr lang="en-US" i="1" dirty="0"/>
              <a:t>Paving the Way </a:t>
            </a:r>
            <a:r>
              <a:rPr lang="en-US" dirty="0"/>
              <a:t>is provided by </a:t>
            </a:r>
            <a:r>
              <a:rPr lang="en-US" dirty="0" smtClean="0"/>
              <a:t>CA </a:t>
            </a:r>
            <a:r>
              <a:rPr lang="en-US" dirty="0"/>
              <a:t>Kids’ </a:t>
            </a:r>
            <a:r>
              <a:rPr lang="en-US" dirty="0" smtClean="0"/>
              <a:t>Plates, administered through SACB of CDPH. </a:t>
            </a:r>
            <a:r>
              <a:rPr lang="en-US" i="1" dirty="0"/>
              <a:t>Paving </a:t>
            </a:r>
            <a:r>
              <a:rPr lang="en-US" i="1" dirty="0" smtClean="0"/>
              <a:t>the Way </a:t>
            </a:r>
            <a:r>
              <a:rPr lang="en-US" dirty="0" smtClean="0"/>
              <a:t>interventions must focus on safety rather than simply encouraging walking or biking. Long-term goal is to reduce </a:t>
            </a:r>
            <a:r>
              <a:rPr lang="en-US" dirty="0" err="1" smtClean="0"/>
              <a:t>ped</a:t>
            </a:r>
            <a:r>
              <a:rPr lang="en-US" dirty="0" smtClean="0"/>
              <a:t>/bike injuries, but that’s tough to measure in 2-year period if few children are walking and biking to school due to dangerous conditions.</a:t>
            </a:r>
          </a:p>
          <a:p>
            <a:endParaRPr lang="en-US" dirty="0" smtClean="0"/>
          </a:p>
          <a:p>
            <a:r>
              <a:rPr lang="en-US" dirty="0" smtClean="0"/>
              <a:t>DESIRED OUTCOME:</a:t>
            </a:r>
            <a:r>
              <a:rPr lang="en-US" baseline="0" dirty="0" smtClean="0"/>
              <a:t> each site will create a calendar outlining its ongoing SRTS activities during the year subsequent to the 2-year grant period</a:t>
            </a:r>
            <a:endParaRPr lang="en-US" dirty="0" smtClean="0"/>
          </a:p>
          <a:p>
            <a:endParaRPr lang="en-US" dirty="0" smtClean="0"/>
          </a:p>
          <a:p>
            <a:r>
              <a:rPr lang="en-US" dirty="0" smtClean="0"/>
              <a:t>Applications were due October 11, decision made October 31, start date for 2-year project was to have been January 1 </a:t>
            </a:r>
          </a:p>
          <a:p>
            <a:endParaRPr lang="en-US" dirty="0" smtClean="0"/>
          </a:p>
          <a:p>
            <a:r>
              <a:rPr lang="en-US" dirty="0" smtClean="0"/>
              <a:t>Ultimately, WALKSacramento, with SKC as a subcontractor to WS, won the grant for Northern California. The SOW included 8 schools, 5 of which are in Safe Kids coalition areas.</a:t>
            </a:r>
          </a:p>
          <a:p>
            <a:endParaRPr lang="en-US" dirty="0"/>
          </a:p>
          <a:p>
            <a:r>
              <a:rPr lang="en-US" dirty="0" smtClean="0"/>
              <a:t>SKC worked closely with WS in creating the SOW and project budget, which incorporated funding for Katie’s labor and stipends for the participating Safe Kids coalitions, primarily for their activity focused on BTSD and WTSD. An MOU between SKC and the coalitions is pending once a contract is signed.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8</a:t>
            </a:fld>
            <a:endParaRPr lang="en-US"/>
          </a:p>
        </p:txBody>
      </p:sp>
    </p:spTree>
    <p:extLst>
      <p:ext uri="{BB962C8B-B14F-4D97-AF65-F5344CB8AC3E}">
        <p14:creationId xmlns:p14="http://schemas.microsoft.com/office/powerpoint/2010/main" val="112397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WALKSacramento will take the lead on site evaluations and will also conduct activities with planning commissions and other local governmental agencies. </a:t>
            </a:r>
            <a:endParaRPr lang="en-US" dirty="0"/>
          </a:p>
        </p:txBody>
      </p:sp>
      <p:sp>
        <p:nvSpPr>
          <p:cNvPr id="4" name="Slide Number Placeholder 3"/>
          <p:cNvSpPr>
            <a:spLocks noGrp="1"/>
          </p:cNvSpPr>
          <p:nvPr>
            <p:ph type="sldNum" sz="quarter" idx="10"/>
          </p:nvPr>
        </p:nvSpPr>
        <p:spPr/>
        <p:txBody>
          <a:bodyPr/>
          <a:lstStyle/>
          <a:p>
            <a:fld id="{78B99CEF-D2F5-4DAD-8A93-41F626FDB2E5}" type="slidenum">
              <a:rPr lang="en-US" smtClean="0"/>
              <a:t>9</a:t>
            </a:fld>
            <a:endParaRPr lang="en-US"/>
          </a:p>
        </p:txBody>
      </p:sp>
    </p:spTree>
    <p:extLst>
      <p:ext uri="{BB962C8B-B14F-4D97-AF65-F5344CB8AC3E}">
        <p14:creationId xmlns:p14="http://schemas.microsoft.com/office/powerpoint/2010/main" val="946566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772400" cy="1066800"/>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114800"/>
            <a:ext cx="6400800" cy="1447800"/>
          </a:xfrm>
          <a:prstGeom prst="rect">
            <a:avLst/>
          </a:prstGeo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9B84F02E-A532-48BA-8418-F680C146347E}"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6200000">
            <a:off x="4554832" y="2988968"/>
            <a:ext cx="186736" cy="1066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105400"/>
            <a:ext cx="914400" cy="783570"/>
          </a:xfrm>
          <a:prstGeom prst="rect">
            <a:avLst/>
          </a:prstGeom>
        </p:spPr>
      </p:pic>
    </p:spTree>
    <p:extLst>
      <p:ext uri="{BB962C8B-B14F-4D97-AF65-F5344CB8AC3E}">
        <p14:creationId xmlns:p14="http://schemas.microsoft.com/office/powerpoint/2010/main" val="392237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04671-71C1-384A-B555-57A0E34BE6A5}"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20875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54AFF-ABB8-7D4E-8F8D-88898B95472B}"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15933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a:prstGeom prst="rect">
            <a:avLst/>
          </a:prstGeom>
        </p:spPr>
        <p:txBody>
          <a:bodyPr>
            <a:normAutofit/>
          </a:bodyPr>
          <a:lstStyle>
            <a:lvl1pPr algn="ctr">
              <a:defRPr sz="4000" b="1">
                <a:solidFill>
                  <a:srgbClr val="0095D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295401" y="1600200"/>
            <a:ext cx="6705599" cy="4525963"/>
          </a:xfrm>
          <a:prstGeom prst="rect">
            <a:avLst/>
          </a:prstGeom>
        </p:spPr>
        <p:txBody>
          <a:bodyPr>
            <a:normAutofit/>
          </a:bodyPr>
          <a:lstStyle>
            <a:lvl1pPr marL="342900" indent="-342900">
              <a:buClr>
                <a:srgbClr val="7EB242"/>
              </a:buClr>
              <a:buFont typeface="Calibri" pitchFamily="34" charset="0"/>
              <a:buChar char="•"/>
              <a:defRPr sz="2400">
                <a:solidFill>
                  <a:srgbClr val="4D616C"/>
                </a:solidFill>
              </a:defRPr>
            </a:lvl1pPr>
            <a:lvl2pPr marL="742950" indent="-285750">
              <a:buClr>
                <a:srgbClr val="EF374E"/>
              </a:buClr>
              <a:buFont typeface="Arial" pitchFamily="34" charset="0"/>
              <a:buChar char="•"/>
              <a:defRPr sz="2000">
                <a:solidFill>
                  <a:srgbClr val="4D616C"/>
                </a:solidFill>
              </a:defRPr>
            </a:lvl2pPr>
            <a:lvl3pPr>
              <a:buClr>
                <a:srgbClr val="FCB316"/>
              </a:buClr>
              <a:defRPr sz="1800">
                <a:solidFill>
                  <a:srgbClr val="4D616C"/>
                </a:solidFill>
              </a:defRPr>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1200">
                <a:solidFill>
                  <a:srgbClr val="FFFFFF"/>
                </a:solidFill>
              </a:defRPr>
            </a:lvl1pPr>
          </a:lstStyle>
          <a:p>
            <a:fld id="{3A7B9F9F-9C84-43A4-A70F-C0C4DFF00504}" type="slidenum">
              <a:rPr lang="en-US" smtClean="0"/>
              <a:pPr/>
              <a:t>‹#›</a:t>
            </a:fld>
            <a:endParaRPr lang="en-US" dirty="0"/>
          </a:p>
        </p:txBody>
      </p:sp>
      <p:sp>
        <p:nvSpPr>
          <p:cNvPr id="8" name="Rectangle 7"/>
          <p:cNvSpPr/>
          <p:nvPr userDrawn="1"/>
        </p:nvSpPr>
        <p:spPr>
          <a:xfrm>
            <a:off x="1371600" y="1255373"/>
            <a:ext cx="7772400" cy="45719"/>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rot="16200000">
            <a:off x="592432" y="744832"/>
            <a:ext cx="186736" cy="1066800"/>
          </a:xfrm>
          <a:prstGeom prst="rect">
            <a:avLst/>
          </a:prstGeom>
        </p:spPr>
      </p:pic>
    </p:spTree>
    <p:extLst>
      <p:ext uri="{BB962C8B-B14F-4D97-AF65-F5344CB8AC3E}">
        <p14:creationId xmlns:p14="http://schemas.microsoft.com/office/powerpoint/2010/main" val="301537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B1928-F621-4F45-ABA0-F299B60AA862}" type="datetime1">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37181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F633C-6C1F-6546-830C-AFAFDD558913}" type="datetime1">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357188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E7A58-3D0A-4F46-A417-145DB9825F57}" type="datetime1">
              <a:rPr lang="en-US" smtClean="0"/>
              <a:t>5/24/2013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46705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C3DD-3704-994A-9B9C-487E939FD0C6}" type="datetime1">
              <a:rPr lang="en-US" smtClean="0"/>
              <a:t>5/24/2013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86669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2D274-702F-2F4A-A0A7-1FA32F999A2B}" type="datetime1">
              <a:rPr lang="en-US" smtClean="0"/>
              <a:t>5/24/2013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18437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83268-D901-3E4A-9239-AE6DC22F1F93}" type="datetime1">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325522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F63AE-425C-4345-A3E9-0355E0C77BF7}" type="datetime1">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4F02E-A532-48BA-8418-F680C146347E}" type="slidenum">
              <a:rPr lang="en-US" smtClean="0"/>
              <a:t>‹#›</a:t>
            </a:fld>
            <a:endParaRPr lang="en-US"/>
          </a:p>
        </p:txBody>
      </p:sp>
    </p:spTree>
    <p:extLst>
      <p:ext uri="{BB962C8B-B14F-4D97-AF65-F5344CB8AC3E}">
        <p14:creationId xmlns:p14="http://schemas.microsoft.com/office/powerpoint/2010/main" val="4936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rgbClr val="0095D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8FD03-B18D-E940-8078-5B3CD66C06B6}" type="datetime1">
              <a:rPr lang="en-US" smtClean="0"/>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defRPr>
            </a:lvl1pPr>
          </a:lstStyle>
          <a:p>
            <a:fld id="{9B84F02E-A532-48BA-8418-F680C146347E}" type="slidenum">
              <a:rPr lang="en-US" smtClean="0"/>
              <a:pPr/>
              <a:t>‹#›</a:t>
            </a:fld>
            <a:endParaRPr lang="en-US" dirty="0"/>
          </a:p>
        </p:txBody>
      </p:sp>
    </p:spTree>
    <p:extLst>
      <p:ext uri="{BB962C8B-B14F-4D97-AF65-F5344CB8AC3E}">
        <p14:creationId xmlns:p14="http://schemas.microsoft.com/office/powerpoint/2010/main" val="265136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rgbClr val="0095DA"/>
          </a:solidFill>
          <a:latin typeface="+mj-lt"/>
          <a:ea typeface="+mj-ea"/>
          <a:cs typeface="+mj-cs"/>
        </a:defRPr>
      </a:lvl1pPr>
    </p:titleStyle>
    <p:bodyStyle>
      <a:lvl1pPr marL="342900" indent="-342900" algn="l" defTabSz="914400" rtl="0" eaLnBrk="1" latinLnBrk="0" hangingPunct="1">
        <a:spcBef>
          <a:spcPct val="20000"/>
        </a:spcBef>
        <a:buClr>
          <a:srgbClr val="7EB242"/>
        </a:buClr>
        <a:buFont typeface="Arial" pitchFamily="34" charset="0"/>
        <a:buChar char="•"/>
        <a:defRPr sz="3200" kern="1200">
          <a:solidFill>
            <a:srgbClr val="4D616C"/>
          </a:solidFill>
          <a:latin typeface="+mn-lt"/>
          <a:ea typeface="+mn-ea"/>
          <a:cs typeface="+mn-cs"/>
        </a:defRPr>
      </a:lvl1pPr>
      <a:lvl2pPr marL="742950" indent="-285750" algn="l" defTabSz="914400" rtl="0" eaLnBrk="1" latinLnBrk="0" hangingPunct="1">
        <a:spcBef>
          <a:spcPct val="20000"/>
        </a:spcBef>
        <a:buClr>
          <a:srgbClr val="EF374E"/>
        </a:buClr>
        <a:buFont typeface="Arial" pitchFamily="34" charset="0"/>
        <a:buChar char="•"/>
        <a:defRPr sz="2800" kern="1200">
          <a:solidFill>
            <a:srgbClr val="4D616C"/>
          </a:solidFill>
          <a:latin typeface="+mn-lt"/>
          <a:ea typeface="+mn-ea"/>
          <a:cs typeface="+mn-cs"/>
        </a:defRPr>
      </a:lvl2pPr>
      <a:lvl3pPr marL="1143000" indent="-228600" algn="l" defTabSz="914400" rtl="0" eaLnBrk="1" latinLnBrk="0" hangingPunct="1">
        <a:spcBef>
          <a:spcPct val="20000"/>
        </a:spcBef>
        <a:buClr>
          <a:srgbClr val="FCB316"/>
        </a:buClr>
        <a:buFont typeface="Arial" pitchFamily="34" charset="0"/>
        <a:buChar char="•"/>
        <a:defRPr sz="2400" kern="1200">
          <a:solidFill>
            <a:srgbClr val="4D616C"/>
          </a:solidFill>
          <a:latin typeface="+mn-lt"/>
          <a:ea typeface="+mn-ea"/>
          <a:cs typeface="+mn-cs"/>
        </a:defRPr>
      </a:lvl3pPr>
      <a:lvl4pPr marL="1600200" indent="-228600" algn="l" defTabSz="914400" rtl="0" eaLnBrk="1" latinLnBrk="0" hangingPunct="1">
        <a:spcBef>
          <a:spcPct val="20000"/>
        </a:spcBef>
        <a:buClr>
          <a:srgbClr val="4D616C"/>
        </a:buClr>
        <a:buFont typeface="Arial" pitchFamily="34" charset="0"/>
        <a:buChar char="•"/>
        <a:defRPr sz="2000" kern="1200">
          <a:solidFill>
            <a:srgbClr val="4D616C"/>
          </a:solidFill>
          <a:latin typeface="+mn-lt"/>
          <a:ea typeface="+mn-ea"/>
          <a:cs typeface="+mn-cs"/>
        </a:defRPr>
      </a:lvl4pPr>
      <a:lvl5pPr marL="2057400" indent="-228600" algn="l" defTabSz="914400" rtl="0" eaLnBrk="1" latinLnBrk="0" hangingPunct="1">
        <a:spcBef>
          <a:spcPct val="20000"/>
        </a:spcBef>
        <a:buClr>
          <a:srgbClr val="0095DA"/>
        </a:buClr>
        <a:buFont typeface="Arial" pitchFamily="34" charset="0"/>
        <a:buChar char="•"/>
        <a:defRPr sz="2000" kern="1200">
          <a:solidFill>
            <a:srgbClr val="4D616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6949" y="1143000"/>
            <a:ext cx="7772400" cy="1828800"/>
          </a:xfrm>
        </p:spPr>
        <p:txBody>
          <a:bodyPr/>
          <a:lstStyle/>
          <a:p>
            <a:r>
              <a:rPr lang="en-US" dirty="0" smtClean="0"/>
              <a:t/>
            </a:r>
            <a:br>
              <a:rPr lang="en-US" dirty="0" smtClean="0"/>
            </a:br>
            <a:endParaRPr lang="en-US" dirty="0"/>
          </a:p>
        </p:txBody>
      </p:sp>
      <p:sp>
        <p:nvSpPr>
          <p:cNvPr id="6" name="Subtitle 5"/>
          <p:cNvSpPr>
            <a:spLocks noGrp="1"/>
          </p:cNvSpPr>
          <p:nvPr>
            <p:ph type="subTitle" idx="1"/>
          </p:nvPr>
        </p:nvSpPr>
        <p:spPr>
          <a:xfrm>
            <a:off x="1371600" y="3886201"/>
            <a:ext cx="6400800" cy="2163774"/>
          </a:xfrm>
        </p:spPr>
        <p:txBody>
          <a:bodyPr/>
          <a:lstStyle/>
          <a:p>
            <a:r>
              <a:rPr lang="en-US" sz="1800" dirty="0" smtClean="0"/>
              <a:t>Katie Smith, State Coordinator</a:t>
            </a:r>
          </a:p>
          <a:p>
            <a:r>
              <a:rPr lang="en-US" sz="1800" dirty="0" smtClean="0"/>
              <a:t>4700 Roseville Rd.</a:t>
            </a:r>
          </a:p>
          <a:p>
            <a:r>
              <a:rPr lang="en-US" sz="1800" dirty="0" smtClean="0"/>
              <a:t>North Highlands, CA 95660</a:t>
            </a:r>
          </a:p>
          <a:p>
            <a:r>
              <a:rPr lang="en-US" sz="1800" dirty="0" smtClean="0"/>
              <a:t>916-244-1964</a:t>
            </a:r>
          </a:p>
          <a:p>
            <a:r>
              <a:rPr lang="en-US" sz="1800" dirty="0" smtClean="0"/>
              <a:t>ksmith@thecapcenter.org</a:t>
            </a:r>
          </a:p>
          <a:p>
            <a:endParaRPr lang="en-US" sz="2400" dirty="0" smtClean="0"/>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1" y="4876800"/>
            <a:ext cx="1225296" cy="117317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228600"/>
            <a:ext cx="3241548" cy="31031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24" y="4916213"/>
            <a:ext cx="1152049" cy="1133762"/>
          </a:xfrm>
          <a:prstGeom prst="rect">
            <a:avLst/>
          </a:prstGeom>
        </p:spPr>
      </p:pic>
    </p:spTree>
    <p:extLst>
      <p:ext uri="{BB962C8B-B14F-4D97-AF65-F5344CB8AC3E}">
        <p14:creationId xmlns:p14="http://schemas.microsoft.com/office/powerpoint/2010/main" val="380810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Partnership</a:t>
            </a:r>
            <a:endParaRPr lang="en-US" dirty="0"/>
          </a:p>
        </p:txBody>
      </p:sp>
      <p:sp>
        <p:nvSpPr>
          <p:cNvPr id="3" name="Text Placeholder 2"/>
          <p:cNvSpPr>
            <a:spLocks noGrp="1"/>
          </p:cNvSpPr>
          <p:nvPr>
            <p:ph type="body" idx="1"/>
          </p:nvPr>
        </p:nvSpPr>
        <p:spPr>
          <a:xfrm>
            <a:off x="457200" y="914400"/>
            <a:ext cx="8229600" cy="533400"/>
          </a:xfrm>
        </p:spPr>
        <p:txBody>
          <a:bodyPr/>
          <a:lstStyle/>
          <a:p>
            <a:pPr algn="ctr"/>
            <a:r>
              <a:rPr lang="en-US" dirty="0" smtClean="0">
                <a:solidFill>
                  <a:srgbClr val="00B050"/>
                </a:solidFill>
              </a:rPr>
              <a:t>Subcontractor: </a:t>
            </a:r>
            <a:r>
              <a:rPr lang="en-US" dirty="0" smtClean="0"/>
              <a:t>Safe Kids California</a:t>
            </a:r>
            <a:endParaRPr lang="en-US" dirty="0"/>
          </a:p>
        </p:txBody>
      </p:sp>
      <p:sp>
        <p:nvSpPr>
          <p:cNvPr id="4" name="Content Placeholder 3"/>
          <p:cNvSpPr>
            <a:spLocks noGrp="1"/>
          </p:cNvSpPr>
          <p:nvPr>
            <p:ph sz="half" idx="2"/>
          </p:nvPr>
        </p:nvSpPr>
        <p:spPr>
          <a:xfrm>
            <a:off x="228600" y="1524000"/>
            <a:ext cx="4114800" cy="4572000"/>
          </a:xfrm>
        </p:spPr>
        <p:txBody>
          <a:bodyPr/>
          <a:lstStyle/>
          <a:p>
            <a:pPr marL="0" indent="0">
              <a:buNone/>
            </a:pPr>
            <a:r>
              <a:rPr lang="en-US" b="1" dirty="0" smtClean="0"/>
              <a:t>Experience, resources, skills</a:t>
            </a:r>
          </a:p>
          <a:p>
            <a:r>
              <a:rPr lang="en-US" dirty="0" smtClean="0"/>
              <a:t>Affiliation with SKW</a:t>
            </a:r>
          </a:p>
          <a:p>
            <a:r>
              <a:rPr lang="en-US" dirty="0" smtClean="0"/>
              <a:t>Coalition building</a:t>
            </a:r>
          </a:p>
          <a:p>
            <a:r>
              <a:rPr lang="en-US" dirty="0" smtClean="0"/>
              <a:t>Statewide presence</a:t>
            </a:r>
          </a:p>
          <a:p>
            <a:r>
              <a:rPr lang="en-US" dirty="0" smtClean="0"/>
              <a:t>Walk This Way resources</a:t>
            </a:r>
          </a:p>
          <a:p>
            <a:r>
              <a:rPr lang="en-US" dirty="0" smtClean="0"/>
              <a:t>Photo/voice resources</a:t>
            </a:r>
          </a:p>
          <a:p>
            <a:r>
              <a:rPr lang="en-US" dirty="0"/>
              <a:t>Fluent in Spanish </a:t>
            </a:r>
            <a:endParaRPr lang="en-US" dirty="0" smtClean="0"/>
          </a:p>
          <a:p>
            <a:r>
              <a:rPr lang="en-US" dirty="0" smtClean="0"/>
              <a:t>SK coalitions/BTSD &amp; WTSD</a:t>
            </a:r>
          </a:p>
          <a:p>
            <a:pPr lvl="1">
              <a:buFont typeface="Wingdings" pitchFamily="2" charset="2"/>
              <a:buChar char="Ø"/>
            </a:pPr>
            <a:r>
              <a:rPr lang="en-US" dirty="0" smtClean="0"/>
              <a:t>SK Greater Sacramento</a:t>
            </a:r>
          </a:p>
          <a:p>
            <a:pPr lvl="1">
              <a:buFont typeface="Wingdings" pitchFamily="2" charset="2"/>
              <a:buChar char="Ø"/>
            </a:pPr>
            <a:r>
              <a:rPr lang="en-US" dirty="0" smtClean="0"/>
              <a:t>SK Placer County</a:t>
            </a:r>
          </a:p>
          <a:p>
            <a:pPr lvl="1">
              <a:buFont typeface="Wingdings" pitchFamily="2" charset="2"/>
              <a:buChar char="Ø"/>
            </a:pPr>
            <a:r>
              <a:rPr lang="en-US" dirty="0" smtClean="0"/>
              <a:t>SK Amador/Calaveras</a:t>
            </a:r>
          </a:p>
          <a:p>
            <a:endParaRPr lang="en-US" dirty="0" smtClean="0"/>
          </a:p>
          <a:p>
            <a:endParaRPr lang="en-US" dirty="0"/>
          </a:p>
        </p:txBody>
      </p:sp>
      <p:sp>
        <p:nvSpPr>
          <p:cNvPr id="6" name="Content Placeholder 5"/>
          <p:cNvSpPr>
            <a:spLocks noGrp="1"/>
          </p:cNvSpPr>
          <p:nvPr>
            <p:ph sz="quarter" idx="4"/>
          </p:nvPr>
        </p:nvSpPr>
        <p:spPr>
          <a:xfrm>
            <a:off x="4343400" y="1600199"/>
            <a:ext cx="4419600" cy="4786745"/>
          </a:xfrm>
        </p:spPr>
        <p:txBody>
          <a:bodyPr/>
          <a:lstStyle/>
          <a:p>
            <a:pPr marL="0" indent="0">
              <a:buNone/>
            </a:pPr>
            <a:r>
              <a:rPr lang="en-US" b="1" dirty="0" smtClean="0"/>
              <a:t>SRTS</a:t>
            </a:r>
          </a:p>
          <a:p>
            <a:r>
              <a:rPr lang="en-US" dirty="0" smtClean="0"/>
              <a:t>Statewide bike/</a:t>
            </a:r>
            <a:r>
              <a:rPr lang="en-US" dirty="0" err="1" smtClean="0"/>
              <a:t>ped</a:t>
            </a:r>
            <a:r>
              <a:rPr lang="en-US" dirty="0" smtClean="0"/>
              <a:t> curriculum development committee</a:t>
            </a:r>
          </a:p>
          <a:p>
            <a:r>
              <a:rPr lang="en-US" dirty="0" smtClean="0"/>
              <a:t>SKGS: Successful SRTS experience at </a:t>
            </a:r>
            <a:r>
              <a:rPr lang="en-US" dirty="0" err="1" smtClean="0"/>
              <a:t>Deterding</a:t>
            </a:r>
            <a:r>
              <a:rPr lang="en-US" dirty="0" smtClean="0"/>
              <a:t> Elementary School w/Girl Scouts</a:t>
            </a:r>
          </a:p>
          <a:p>
            <a:endParaRPr lang="en-US" dirty="0"/>
          </a:p>
        </p:txBody>
      </p:sp>
      <p:sp>
        <p:nvSpPr>
          <p:cNvPr id="7" name="Slide Number Placeholder 6"/>
          <p:cNvSpPr>
            <a:spLocks noGrp="1"/>
          </p:cNvSpPr>
          <p:nvPr>
            <p:ph type="sldNum" sz="quarter" idx="12"/>
          </p:nvPr>
        </p:nvSpPr>
        <p:spPr/>
        <p:txBody>
          <a:bodyPr/>
          <a:lstStyle/>
          <a:p>
            <a:fld id="{9B84F02E-A532-48BA-8418-F680C146347E}" type="slidenum">
              <a:rPr lang="en-US" smtClean="0"/>
              <a:t>10</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4495800"/>
            <a:ext cx="3140756" cy="2119745"/>
          </a:xfrm>
          <a:prstGeom prst="rect">
            <a:avLst/>
          </a:prstGeom>
        </p:spPr>
      </p:pic>
    </p:spTree>
    <p:extLst>
      <p:ext uri="{BB962C8B-B14F-4D97-AF65-F5344CB8AC3E}">
        <p14:creationId xmlns:p14="http://schemas.microsoft.com/office/powerpoint/2010/main" val="1267245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Schools</a:t>
            </a:r>
            <a:endParaRPr lang="en-US" dirty="0"/>
          </a:p>
        </p:txBody>
      </p:sp>
      <p:sp>
        <p:nvSpPr>
          <p:cNvPr id="3" name="Content Placeholder 2"/>
          <p:cNvSpPr>
            <a:spLocks noGrp="1"/>
          </p:cNvSpPr>
          <p:nvPr>
            <p:ph idx="1"/>
          </p:nvPr>
        </p:nvSpPr>
        <p:spPr>
          <a:xfrm>
            <a:off x="381000" y="1600200"/>
            <a:ext cx="8305800" cy="4525963"/>
          </a:xfrm>
        </p:spPr>
        <p:txBody>
          <a:bodyPr>
            <a:normAutofit fontScale="92500" lnSpcReduction="20000"/>
          </a:bodyPr>
          <a:lstStyle/>
          <a:p>
            <a:r>
              <a:rPr lang="en-US" b="1" dirty="0" smtClean="0"/>
              <a:t>Thomas Edison Institute</a:t>
            </a:r>
            <a:r>
              <a:rPr lang="en-US" dirty="0" smtClean="0"/>
              <a:t>, Sacramento (urban, low-income)</a:t>
            </a:r>
          </a:p>
          <a:p>
            <a:pPr lvl="1">
              <a:buFont typeface="Wingdings" pitchFamily="2" charset="2"/>
              <a:buChar char="Ø"/>
            </a:pPr>
            <a:r>
              <a:rPr lang="en-US" dirty="0"/>
              <a:t>417 students, 76% </a:t>
            </a:r>
            <a:r>
              <a:rPr lang="en-US" dirty="0" smtClean="0"/>
              <a:t>free </a:t>
            </a:r>
            <a:r>
              <a:rPr lang="en-US" dirty="0"/>
              <a:t>or reduced-price lunches</a:t>
            </a:r>
          </a:p>
          <a:p>
            <a:pPr lvl="1">
              <a:buFont typeface="Wingdings" pitchFamily="2" charset="2"/>
              <a:buChar char="Ø"/>
            </a:pPr>
            <a:r>
              <a:rPr lang="en-US" dirty="0"/>
              <a:t>20% walk or bike to school</a:t>
            </a:r>
          </a:p>
          <a:p>
            <a:pPr lvl="1">
              <a:buFont typeface="Wingdings" pitchFamily="2" charset="2"/>
              <a:buChar char="Ø"/>
            </a:pPr>
            <a:r>
              <a:rPr lang="en-US" dirty="0"/>
              <a:t>No sidewalks or </a:t>
            </a:r>
            <a:r>
              <a:rPr lang="en-US" dirty="0" smtClean="0"/>
              <a:t>shoulders on collector street with 13,000 vehicles/day</a:t>
            </a:r>
          </a:p>
          <a:p>
            <a:r>
              <a:rPr lang="en-US" b="1" dirty="0" smtClean="0"/>
              <a:t>Camellia Basic Elementary </a:t>
            </a:r>
            <a:r>
              <a:rPr lang="en-US" dirty="0" smtClean="0"/>
              <a:t>(urban, low-income)</a:t>
            </a:r>
          </a:p>
          <a:p>
            <a:pPr lvl="1">
              <a:buFont typeface="Wingdings" pitchFamily="2" charset="2"/>
              <a:buChar char="Ø"/>
            </a:pPr>
            <a:r>
              <a:rPr lang="en-US" dirty="0" smtClean="0"/>
              <a:t>474 students, 78% free or reduced-price lunches</a:t>
            </a:r>
          </a:p>
          <a:p>
            <a:pPr lvl="1">
              <a:buFont typeface="Wingdings" pitchFamily="2" charset="2"/>
              <a:buChar char="Ø"/>
            </a:pPr>
            <a:r>
              <a:rPr lang="en-US" dirty="0" smtClean="0"/>
              <a:t>Bicyclists travel along/cross multiple roads with &gt; 20,000 vehicles/day</a:t>
            </a:r>
          </a:p>
          <a:p>
            <a:pPr lvl="1">
              <a:buFont typeface="Wingdings" pitchFamily="2" charset="2"/>
              <a:buChar char="Ø"/>
            </a:pPr>
            <a:r>
              <a:rPr lang="en-US" dirty="0" smtClean="0"/>
              <a:t>Strong community support, expand focus on health and physical activity, and solve pick-up/drop-off problems</a:t>
            </a:r>
          </a:p>
          <a:p>
            <a:r>
              <a:rPr lang="en-US" b="1" dirty="0" smtClean="0"/>
              <a:t>Ione Elementary</a:t>
            </a:r>
            <a:r>
              <a:rPr lang="en-US" dirty="0" smtClean="0"/>
              <a:t>, Ione (rural)</a:t>
            </a:r>
          </a:p>
          <a:p>
            <a:pPr lvl="1">
              <a:buFont typeface="Wingdings" pitchFamily="2" charset="2"/>
              <a:buChar char="Ø"/>
            </a:pPr>
            <a:r>
              <a:rPr lang="en-US" dirty="0" smtClean="0"/>
              <a:t>449 students, 51% free or reduced-price lunches</a:t>
            </a:r>
          </a:p>
          <a:p>
            <a:pPr lvl="1">
              <a:buFont typeface="Wingdings" pitchFamily="2" charset="2"/>
              <a:buChar char="Ø"/>
            </a:pPr>
            <a:r>
              <a:rPr lang="en-US" dirty="0" smtClean="0"/>
              <a:t>Dangerous location on Highway 104</a:t>
            </a:r>
          </a:p>
          <a:p>
            <a:pPr lvl="1">
              <a:buFont typeface="Wingdings" pitchFamily="2" charset="2"/>
              <a:buChar char="Ø"/>
            </a:pPr>
            <a:r>
              <a:rPr lang="en-US" dirty="0" smtClean="0"/>
              <a:t>Vast majority of students travel by bus or vehicle</a:t>
            </a:r>
          </a:p>
          <a:p>
            <a:pPr lvl="1">
              <a:buFont typeface="Wingdings" pitchFamily="2" charset="2"/>
              <a:buChar char="Ø"/>
            </a:pPr>
            <a:r>
              <a:rPr lang="en-US" dirty="0" smtClean="0"/>
              <a:t>Previous discussions with Caltrans and city to improve Highway 104</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A7B9F9F-9C84-43A4-A70F-C0C4DFF00504}" type="slidenum">
              <a:rPr lang="en-US" smtClean="0"/>
              <a:pPr/>
              <a:t>11</a:t>
            </a:fld>
            <a:endParaRPr lang="en-US" dirty="0"/>
          </a:p>
        </p:txBody>
      </p:sp>
    </p:spTree>
    <p:extLst>
      <p:ext uri="{BB962C8B-B14F-4D97-AF65-F5344CB8AC3E}">
        <p14:creationId xmlns:p14="http://schemas.microsoft.com/office/powerpoint/2010/main" val="3013888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Schools</a:t>
            </a:r>
            <a:endParaRPr lang="en-US" dirty="0"/>
          </a:p>
        </p:txBody>
      </p:sp>
      <p:sp>
        <p:nvSpPr>
          <p:cNvPr id="3" name="Content Placeholder 2"/>
          <p:cNvSpPr>
            <a:spLocks noGrp="1"/>
          </p:cNvSpPr>
          <p:nvPr>
            <p:ph sz="half" idx="2"/>
          </p:nvPr>
        </p:nvSpPr>
        <p:spPr>
          <a:xfrm>
            <a:off x="457200" y="1371600"/>
            <a:ext cx="4040188" cy="3992563"/>
          </a:xfrm>
        </p:spPr>
        <p:txBody>
          <a:bodyPr/>
          <a:lstStyle/>
          <a:p>
            <a:r>
              <a:rPr lang="en-US" b="1" dirty="0"/>
              <a:t>Newcastle Elementary</a:t>
            </a:r>
            <a:r>
              <a:rPr lang="en-US" dirty="0"/>
              <a:t> (rural)</a:t>
            </a:r>
          </a:p>
          <a:p>
            <a:pPr lvl="1">
              <a:buFont typeface="Wingdings" pitchFamily="2" charset="2"/>
              <a:buChar char="Ø"/>
            </a:pPr>
            <a:r>
              <a:rPr lang="en-US" dirty="0"/>
              <a:t>363 students, 17% free or reduced-price meals</a:t>
            </a:r>
          </a:p>
          <a:p>
            <a:pPr lvl="1">
              <a:buFont typeface="Wingdings" pitchFamily="2" charset="2"/>
              <a:buChar char="Ø"/>
            </a:pPr>
            <a:r>
              <a:rPr lang="en-US" dirty="0"/>
              <a:t>Hilly, windy </a:t>
            </a:r>
            <a:r>
              <a:rPr lang="en-US" dirty="0" smtClean="0"/>
              <a:t>streets</a:t>
            </a:r>
            <a:r>
              <a:rPr lang="en-US" dirty="0"/>
              <a:t>, no sidewalks, dirt shoulders and unmaintained paths</a:t>
            </a:r>
          </a:p>
          <a:p>
            <a:pPr lvl="1">
              <a:buFont typeface="Wingdings" pitchFamily="2" charset="2"/>
              <a:buChar char="Ø"/>
            </a:pPr>
            <a:r>
              <a:rPr lang="en-US" dirty="0"/>
              <a:t>Walking and biking for recreation only </a:t>
            </a:r>
          </a:p>
          <a:p>
            <a:pPr marL="457200" lvl="1" indent="0">
              <a:buNone/>
            </a:pPr>
            <a:endParaRPr lang="en-US" dirty="0"/>
          </a:p>
          <a:p>
            <a:endParaRPr lang="en-US" dirty="0"/>
          </a:p>
        </p:txBody>
      </p:sp>
      <p:sp>
        <p:nvSpPr>
          <p:cNvPr id="6" name="Text Placeholder 5"/>
          <p:cNvSpPr>
            <a:spLocks noGrp="1"/>
          </p:cNvSpPr>
          <p:nvPr>
            <p:ph type="body" sz="quarter" idx="3"/>
          </p:nvPr>
        </p:nvSpPr>
        <p:spPr>
          <a:xfrm>
            <a:off x="4343400" y="1371600"/>
            <a:ext cx="4041775" cy="2743200"/>
          </a:xfrm>
        </p:spPr>
        <p:txBody>
          <a:bodyPr/>
          <a:lstStyle/>
          <a:p>
            <a:r>
              <a:rPr lang="en-US" dirty="0" smtClean="0"/>
              <a:t>Auburn Elementary</a:t>
            </a:r>
            <a:endParaRPr lang="en-US" b="0" dirty="0" smtClean="0"/>
          </a:p>
          <a:p>
            <a:pPr marL="342900" indent="-342900">
              <a:buFont typeface="Arial" pitchFamily="34" charset="0"/>
              <a:buChar char="•"/>
            </a:pPr>
            <a:r>
              <a:rPr lang="en-US" sz="2000" b="0" dirty="0" smtClean="0"/>
              <a:t>489 students, 54% free or reduced-price meals</a:t>
            </a:r>
          </a:p>
          <a:p>
            <a:pPr marL="342900" indent="-342900">
              <a:buFont typeface="Arial" pitchFamily="34" charset="0"/>
              <a:buChar char="•"/>
            </a:pPr>
            <a:r>
              <a:rPr lang="en-US" sz="2000" b="0" dirty="0" smtClean="0"/>
              <a:t>Student catchment area includes Highway 49, a busy 4-lane road with 60,000 vehicles/day</a:t>
            </a:r>
          </a:p>
          <a:p>
            <a:pPr marL="342900" indent="-342900">
              <a:buFont typeface="Arial" pitchFamily="34" charset="0"/>
              <a:buChar char="•"/>
            </a:pPr>
            <a:r>
              <a:rPr lang="en-US" sz="2000" b="0" dirty="0" smtClean="0"/>
              <a:t>Need to increase safety of bicyclists</a:t>
            </a:r>
            <a:endParaRPr lang="en-US" sz="2000" b="0"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967480" y="4419600"/>
            <a:ext cx="4714240" cy="1782572"/>
          </a:xfrm>
        </p:spPr>
      </p:pic>
      <p:sp>
        <p:nvSpPr>
          <p:cNvPr id="4" name="Slide Number Placeholder 3"/>
          <p:cNvSpPr>
            <a:spLocks noGrp="1"/>
          </p:cNvSpPr>
          <p:nvPr>
            <p:ph type="sldNum" sz="quarter" idx="12"/>
          </p:nvPr>
        </p:nvSpPr>
        <p:spPr/>
        <p:txBody>
          <a:bodyPr/>
          <a:lstStyle/>
          <a:p>
            <a:fld id="{3A7B9F9F-9C84-43A4-A70F-C0C4DFF00504}" type="slidenum">
              <a:rPr lang="en-US" smtClean="0"/>
              <a:pPr/>
              <a:t>12</a:t>
            </a:fld>
            <a:endParaRPr lang="en-US" dirty="0"/>
          </a:p>
        </p:txBody>
      </p:sp>
      <p:sp>
        <p:nvSpPr>
          <p:cNvPr id="8" name="TextBox 7"/>
          <p:cNvSpPr txBox="1"/>
          <p:nvPr/>
        </p:nvSpPr>
        <p:spPr>
          <a:xfrm>
            <a:off x="4343400" y="1459468"/>
            <a:ext cx="3962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52668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Activity to Date</a:t>
            </a:r>
            <a:endParaRPr lang="en-US" dirty="0"/>
          </a:p>
        </p:txBody>
      </p:sp>
      <p:sp>
        <p:nvSpPr>
          <p:cNvPr id="3" name="Content Placeholder 2"/>
          <p:cNvSpPr>
            <a:spLocks noGrp="1"/>
          </p:cNvSpPr>
          <p:nvPr>
            <p:ph sz="half" idx="2"/>
          </p:nvPr>
        </p:nvSpPr>
        <p:spPr>
          <a:xfrm>
            <a:off x="152400" y="1063625"/>
            <a:ext cx="4495800" cy="5181600"/>
          </a:xfrm>
        </p:spPr>
        <p:txBody>
          <a:bodyPr/>
          <a:lstStyle/>
          <a:p>
            <a:r>
              <a:rPr lang="en-US" dirty="0"/>
              <a:t>Collaboration </a:t>
            </a:r>
            <a:r>
              <a:rPr lang="en-US" dirty="0" smtClean="0"/>
              <a:t>with WS and 3 </a:t>
            </a:r>
            <a:r>
              <a:rPr lang="en-US" dirty="0"/>
              <a:t>Safe Kids coalitions</a:t>
            </a:r>
          </a:p>
          <a:p>
            <a:pPr lvl="1">
              <a:buFont typeface="Wingdings" pitchFamily="2" charset="2"/>
              <a:buChar char="Ø"/>
            </a:pPr>
            <a:r>
              <a:rPr lang="en-US" dirty="0"/>
              <a:t>Building </a:t>
            </a:r>
            <a:r>
              <a:rPr lang="en-US" dirty="0" smtClean="0"/>
              <a:t>trust, sharing responsibilities</a:t>
            </a:r>
            <a:endParaRPr lang="en-US" dirty="0"/>
          </a:p>
          <a:p>
            <a:pPr lvl="1">
              <a:buFont typeface="Wingdings" pitchFamily="2" charset="2"/>
              <a:buChar char="Ø"/>
            </a:pPr>
            <a:r>
              <a:rPr lang="en-US" dirty="0"/>
              <a:t>Collecting and sharing resources</a:t>
            </a:r>
          </a:p>
          <a:p>
            <a:r>
              <a:rPr lang="en-US" dirty="0"/>
              <a:t>Building relationships within 5 school communities</a:t>
            </a:r>
          </a:p>
          <a:p>
            <a:pPr lvl="1">
              <a:buFont typeface="Wingdings" pitchFamily="2" charset="2"/>
              <a:buChar char="Ø"/>
            </a:pPr>
            <a:r>
              <a:rPr lang="en-US" dirty="0"/>
              <a:t>Meetings, phone </a:t>
            </a:r>
            <a:r>
              <a:rPr lang="en-US" dirty="0" smtClean="0"/>
              <a:t>calls, getting    the </a:t>
            </a:r>
            <a:r>
              <a:rPr lang="en-US" dirty="0"/>
              <a:t>lay of the land</a:t>
            </a:r>
          </a:p>
          <a:p>
            <a:pPr lvl="1">
              <a:buFont typeface="Wingdings" pitchFamily="2" charset="2"/>
              <a:buChar char="Ø"/>
            </a:pPr>
            <a:r>
              <a:rPr lang="en-US" dirty="0"/>
              <a:t>Reassurances</a:t>
            </a:r>
          </a:p>
          <a:p>
            <a:pPr marL="457200" lvl="1" indent="0">
              <a:buNone/>
            </a:pPr>
            <a:endParaRPr lang="en-US" b="1" dirty="0" smtClean="0">
              <a:solidFill>
                <a:srgbClr val="00B050"/>
              </a:solidFill>
            </a:endParaRPr>
          </a:p>
        </p:txBody>
      </p:sp>
      <p:sp>
        <p:nvSpPr>
          <p:cNvPr id="7" name="Content Placeholder 6"/>
          <p:cNvSpPr>
            <a:spLocks noGrp="1"/>
          </p:cNvSpPr>
          <p:nvPr>
            <p:ph sz="quarter" idx="4"/>
          </p:nvPr>
        </p:nvSpPr>
        <p:spPr>
          <a:xfrm>
            <a:off x="4648200" y="1143000"/>
            <a:ext cx="4041775" cy="4724400"/>
          </a:xfrm>
        </p:spPr>
        <p:txBody>
          <a:bodyPr/>
          <a:lstStyle/>
          <a:p>
            <a:r>
              <a:rPr lang="en-US" dirty="0"/>
              <a:t>Bike to School Day</a:t>
            </a:r>
          </a:p>
          <a:p>
            <a:pPr lvl="1">
              <a:buFont typeface="Wingdings" pitchFamily="2" charset="2"/>
              <a:buChar char="Ø"/>
            </a:pPr>
            <a:r>
              <a:rPr lang="en-US" dirty="0"/>
              <a:t>5 schools</a:t>
            </a:r>
          </a:p>
          <a:p>
            <a:pPr lvl="1">
              <a:buFont typeface="Wingdings" pitchFamily="2" charset="2"/>
              <a:buChar char="Ø"/>
            </a:pPr>
            <a:r>
              <a:rPr lang="en-US" dirty="0"/>
              <a:t>Generating excitement</a:t>
            </a:r>
          </a:p>
          <a:p>
            <a:pPr lvl="1">
              <a:buFont typeface="Wingdings" pitchFamily="2" charset="2"/>
              <a:buChar char="Ø"/>
            </a:pPr>
            <a:r>
              <a:rPr lang="en-US" dirty="0"/>
              <a:t>Enlisting media interest and support</a:t>
            </a:r>
          </a:p>
          <a:p>
            <a:pPr marL="0" indent="0">
              <a:buNone/>
            </a:pPr>
            <a:endParaRPr lang="en-US" dirty="0" smtClean="0"/>
          </a:p>
        </p:txBody>
      </p:sp>
      <p:sp>
        <p:nvSpPr>
          <p:cNvPr id="4" name="Slide Number Placeholder 3"/>
          <p:cNvSpPr>
            <a:spLocks noGrp="1"/>
          </p:cNvSpPr>
          <p:nvPr>
            <p:ph type="sldNum" sz="quarter" idx="12"/>
          </p:nvPr>
        </p:nvSpPr>
        <p:spPr/>
        <p:txBody>
          <a:bodyPr/>
          <a:lstStyle/>
          <a:p>
            <a:fld id="{3A7B9F9F-9C84-43A4-A70F-C0C4DFF00504}" type="slidenum">
              <a:rPr lang="en-US" smtClean="0"/>
              <a:pPr/>
              <a:t>13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200400"/>
            <a:ext cx="4181475" cy="2787650"/>
          </a:xfrm>
          <a:prstGeom prst="rect">
            <a:avLst/>
          </a:prstGeom>
        </p:spPr>
      </p:pic>
    </p:spTree>
    <p:extLst>
      <p:ext uri="{BB962C8B-B14F-4D97-AF65-F5344CB8AC3E}">
        <p14:creationId xmlns:p14="http://schemas.microsoft.com/office/powerpoint/2010/main" val="167403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Strengthening Relationships</a:t>
            </a:r>
            <a:endParaRPr lang="en-US" dirty="0"/>
          </a:p>
        </p:txBody>
      </p:sp>
      <p:sp>
        <p:nvSpPr>
          <p:cNvPr id="3" name="Content Placeholder 2"/>
          <p:cNvSpPr>
            <a:spLocks noGrp="1"/>
          </p:cNvSpPr>
          <p:nvPr>
            <p:ph idx="1"/>
          </p:nvPr>
        </p:nvSpPr>
        <p:spPr>
          <a:xfrm>
            <a:off x="914401" y="1600200"/>
            <a:ext cx="7467600" cy="4525963"/>
          </a:xfrm>
        </p:spPr>
        <p:txBody>
          <a:bodyPr>
            <a:normAutofit fontScale="77500" lnSpcReduction="20000"/>
          </a:bodyPr>
          <a:lstStyle/>
          <a:p>
            <a:r>
              <a:rPr lang="en-US" dirty="0" smtClean="0"/>
              <a:t>School Principals</a:t>
            </a:r>
          </a:p>
          <a:p>
            <a:r>
              <a:rPr lang="en-US" dirty="0" smtClean="0"/>
              <a:t>Parent-Teacher organizations /parent leads</a:t>
            </a:r>
          </a:p>
          <a:p>
            <a:r>
              <a:rPr lang="en-US" dirty="0" smtClean="0"/>
              <a:t>Lead teachers</a:t>
            </a:r>
          </a:p>
          <a:p>
            <a:r>
              <a:rPr lang="en-US" dirty="0" smtClean="0"/>
              <a:t>Bike shop owners</a:t>
            </a:r>
          </a:p>
          <a:p>
            <a:r>
              <a:rPr lang="en-US" dirty="0" smtClean="0"/>
              <a:t>Chief of Police</a:t>
            </a:r>
          </a:p>
          <a:p>
            <a:r>
              <a:rPr lang="en-US" dirty="0" smtClean="0"/>
              <a:t>California Highway Patrol</a:t>
            </a:r>
          </a:p>
          <a:p>
            <a:r>
              <a:rPr lang="en-US" dirty="0" smtClean="0"/>
              <a:t>UC Davis Helmet program</a:t>
            </a:r>
          </a:p>
          <a:p>
            <a:r>
              <a:rPr lang="en-US" dirty="0" smtClean="0"/>
              <a:t>Sacramento Clean Cities Coalition</a:t>
            </a:r>
          </a:p>
          <a:p>
            <a:r>
              <a:rPr lang="en-US" dirty="0" smtClean="0"/>
              <a:t>Sacramento Metropolitan Air Quality Management District</a:t>
            </a:r>
          </a:p>
          <a:p>
            <a:r>
              <a:rPr lang="en-US" dirty="0" smtClean="0"/>
              <a:t>AAA</a:t>
            </a:r>
          </a:p>
          <a:p>
            <a:r>
              <a:rPr lang="en-US" dirty="0" smtClean="0"/>
              <a:t>Parks &amp; Recreation</a:t>
            </a:r>
          </a:p>
          <a:p>
            <a:r>
              <a:rPr lang="en-US" dirty="0" smtClean="0"/>
              <a:t>Sacramento Area Council of Governments (SACOG)</a:t>
            </a:r>
          </a:p>
          <a:p>
            <a:r>
              <a:rPr lang="en-US" dirty="0" smtClean="0"/>
              <a:t>Scout Troops</a:t>
            </a:r>
          </a:p>
          <a:p>
            <a:r>
              <a:rPr lang="en-US" dirty="0" smtClean="0"/>
              <a:t>NHTSA</a:t>
            </a:r>
          </a:p>
          <a:p>
            <a:r>
              <a:rPr lang="en-US" dirty="0" smtClean="0"/>
              <a:t>Safe Kids Coalitions</a:t>
            </a:r>
          </a:p>
          <a:p>
            <a:endParaRPr lang="en-US" dirty="0" smtClean="0"/>
          </a:p>
          <a:p>
            <a:endParaRPr lang="en-US" dirty="0" smtClean="0"/>
          </a:p>
          <a:p>
            <a:endParaRPr lang="en-US" dirty="0" smtClean="0"/>
          </a:p>
          <a:p>
            <a:pPr marL="0" lvl="1" indent="0">
              <a:buNone/>
            </a:pPr>
            <a:endParaRPr lang="en-US" dirty="0" smtClean="0"/>
          </a:p>
          <a:p>
            <a:pPr lvl="1">
              <a:buFont typeface="Wingdings" pitchFamily="2" charset="2"/>
              <a:buChar char="Ø"/>
            </a:pPr>
            <a:endParaRPr lang="en-US" dirty="0" smtClean="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14</a:t>
            </a:fld>
            <a:endParaRPr lang="en-US" dirty="0"/>
          </a:p>
        </p:txBody>
      </p:sp>
    </p:spTree>
    <p:extLst>
      <p:ext uri="{BB962C8B-B14F-4D97-AF65-F5344CB8AC3E}">
        <p14:creationId xmlns:p14="http://schemas.microsoft.com/office/powerpoint/2010/main" val="131739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dirty="0" smtClean="0"/>
              <a:t>Where Are We Now? A cautionary tale…</a:t>
            </a:r>
            <a:br>
              <a:rPr lang="en-US" dirty="0" smtClean="0"/>
            </a:br>
            <a:endParaRPr lang="en-US" dirty="0"/>
          </a:p>
        </p:txBody>
      </p:sp>
      <p:sp>
        <p:nvSpPr>
          <p:cNvPr id="3" name="Content Placeholder 2"/>
          <p:cNvSpPr>
            <a:spLocks noGrp="1"/>
          </p:cNvSpPr>
          <p:nvPr>
            <p:ph idx="1"/>
          </p:nvPr>
        </p:nvSpPr>
        <p:spPr/>
        <p:txBody>
          <a:bodyPr/>
          <a:lstStyle/>
          <a:p>
            <a:r>
              <a:rPr lang="en-US" sz="1800" dirty="0"/>
              <a:t>Contract/Grant Start Date Delays</a:t>
            </a:r>
          </a:p>
          <a:p>
            <a:pPr lvl="1">
              <a:buFont typeface="Wingdings" pitchFamily="2" charset="2"/>
              <a:buChar char="Ø"/>
            </a:pPr>
            <a:r>
              <a:rPr lang="en-US" sz="1800" strike="sngStrike" dirty="0"/>
              <a:t>January 1</a:t>
            </a:r>
          </a:p>
          <a:p>
            <a:pPr lvl="1">
              <a:buFont typeface="Wingdings" pitchFamily="2" charset="2"/>
              <a:buChar char="Ø"/>
            </a:pPr>
            <a:r>
              <a:rPr lang="en-US" sz="1800" strike="sngStrike" dirty="0"/>
              <a:t>March 1</a:t>
            </a:r>
          </a:p>
          <a:p>
            <a:pPr lvl="1">
              <a:buFont typeface="Wingdings" pitchFamily="2" charset="2"/>
              <a:buChar char="Ø"/>
            </a:pPr>
            <a:r>
              <a:rPr lang="en-US" sz="1800" strike="sngStrike" dirty="0"/>
              <a:t>March 15</a:t>
            </a:r>
          </a:p>
          <a:p>
            <a:pPr lvl="1">
              <a:buFont typeface="Wingdings" pitchFamily="2" charset="2"/>
              <a:buChar char="Ø"/>
            </a:pPr>
            <a:r>
              <a:rPr lang="en-US" sz="1800" dirty="0"/>
              <a:t>Expected start date</a:t>
            </a:r>
            <a:r>
              <a:rPr lang="en-US" sz="1800" dirty="0">
                <a:solidFill>
                  <a:srgbClr val="00B0F0"/>
                </a:solidFill>
              </a:rPr>
              <a:t> </a:t>
            </a:r>
            <a:r>
              <a:rPr lang="en-US" sz="1800" b="1" dirty="0">
                <a:solidFill>
                  <a:srgbClr val="00B050"/>
                </a:solidFill>
              </a:rPr>
              <a:t>July 1???</a:t>
            </a:r>
          </a:p>
          <a:p>
            <a:r>
              <a:rPr lang="en-US" sz="1800" dirty="0"/>
              <a:t>SKC now a grantee, not a subcontractor  – increased funding</a:t>
            </a:r>
          </a:p>
          <a:p>
            <a:r>
              <a:rPr lang="en-US" sz="1800" dirty="0"/>
              <a:t>1 re-write and submission of SOW and budget, another to come…</a:t>
            </a:r>
          </a:p>
          <a:p>
            <a:r>
              <a:rPr lang="en-US" sz="1800" dirty="0"/>
              <a:t>Grant period extended by 6 months</a:t>
            </a:r>
          </a:p>
          <a:p>
            <a:r>
              <a:rPr lang="en-US" sz="1800" dirty="0"/>
              <a:t>National SRTS Conference in Sacramento August 13-15</a:t>
            </a:r>
          </a:p>
          <a:p>
            <a:r>
              <a:rPr lang="en-US" sz="1800" dirty="0" smtClean="0"/>
              <a:t>Walk This Way / Walk to School Day</a:t>
            </a:r>
          </a:p>
          <a:p>
            <a:r>
              <a:rPr lang="en-US" sz="1800" dirty="0" smtClean="0"/>
              <a:t>Other School </a:t>
            </a:r>
            <a:r>
              <a:rPr lang="en-US" sz="1800" dirty="0"/>
              <a:t>activities on hold…</a:t>
            </a:r>
          </a:p>
          <a:p>
            <a:pPr marL="0" indent="0">
              <a:buNone/>
            </a:pPr>
            <a:endParaRPr lang="en-US" dirty="0" smtClean="0"/>
          </a:p>
          <a:p>
            <a:pPr lvl="1">
              <a:buFont typeface="Wingdings" pitchFamily="2" charset="2"/>
              <a:buChar char="Ø"/>
            </a:pPr>
            <a:endParaRPr lang="en-US" dirty="0" smtClean="0"/>
          </a:p>
          <a:p>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3A7B9F9F-9C84-43A4-A70F-C0C4DFF00504}" type="slidenum">
              <a:rPr lang="en-US" smtClean="0"/>
              <a:pPr/>
              <a:t>15</a:t>
            </a:fld>
            <a:endParaRPr lang="en-US" dirty="0"/>
          </a:p>
        </p:txBody>
      </p:sp>
    </p:spTree>
    <p:extLst>
      <p:ext uri="{BB962C8B-B14F-4D97-AF65-F5344CB8AC3E}">
        <p14:creationId xmlns:p14="http://schemas.microsoft.com/office/powerpoint/2010/main" val="923212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6949" y="1143000"/>
            <a:ext cx="7772400" cy="1828800"/>
          </a:xfrm>
        </p:spPr>
        <p:txBody>
          <a:bodyPr/>
          <a:lstStyle/>
          <a:p>
            <a:r>
              <a:rPr lang="en-US" dirty="0" smtClean="0"/>
              <a:t/>
            </a:r>
            <a:br>
              <a:rPr lang="en-US" dirty="0" smtClean="0"/>
            </a:br>
            <a:endParaRPr lang="en-US" dirty="0"/>
          </a:p>
        </p:txBody>
      </p:sp>
      <p:sp>
        <p:nvSpPr>
          <p:cNvPr id="6" name="Subtitle 5"/>
          <p:cNvSpPr>
            <a:spLocks noGrp="1"/>
          </p:cNvSpPr>
          <p:nvPr>
            <p:ph type="subTitle" idx="1"/>
          </p:nvPr>
        </p:nvSpPr>
        <p:spPr>
          <a:xfrm>
            <a:off x="2438400" y="3886201"/>
            <a:ext cx="4495800" cy="2163774"/>
          </a:xfrm>
        </p:spPr>
        <p:txBody>
          <a:bodyPr/>
          <a:lstStyle/>
          <a:p>
            <a:r>
              <a:rPr lang="en-US" sz="1800" dirty="0" smtClean="0"/>
              <a:t>Katie Smith, State Coordinator</a:t>
            </a:r>
          </a:p>
          <a:p>
            <a:r>
              <a:rPr lang="en-US" sz="1800" dirty="0" smtClean="0"/>
              <a:t>4700 Roseville Rd.</a:t>
            </a:r>
          </a:p>
          <a:p>
            <a:r>
              <a:rPr lang="en-US" sz="1800" dirty="0" smtClean="0"/>
              <a:t>North Highlands, CA 95660</a:t>
            </a:r>
          </a:p>
          <a:p>
            <a:r>
              <a:rPr lang="en-US" sz="1800" dirty="0" smtClean="0"/>
              <a:t>916-244-1964</a:t>
            </a:r>
          </a:p>
          <a:p>
            <a:r>
              <a:rPr lang="en-US" sz="1800" dirty="0" smtClean="0"/>
              <a:t>ksmith@thecapcenter.org</a:t>
            </a:r>
          </a:p>
          <a:p>
            <a:endParaRPr lang="en-US" sz="2400" dirty="0" smtClean="0"/>
          </a:p>
          <a:p>
            <a:endParaRPr lang="en-US" sz="2400" dirty="0" smtClean="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419600"/>
            <a:ext cx="1579242" cy="155417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228600"/>
            <a:ext cx="3241548" cy="3103157"/>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738440199"/>
              </p:ext>
            </p:extLst>
          </p:nvPr>
        </p:nvGraphicFramePr>
        <p:xfrm>
          <a:off x="7620000" y="4114800"/>
          <a:ext cx="1666007" cy="1977983"/>
        </p:xfrm>
        <a:graphic>
          <a:graphicData uri="http://schemas.openxmlformats.org/presentationml/2006/ole">
            <mc:AlternateContent xmlns:mc="http://schemas.openxmlformats.org/markup-compatibility/2006">
              <mc:Choice xmlns:v="urn:schemas-microsoft-com:vml" Requires="v">
                <p:oleObj spid="_x0000_s1040" name="Acrobat Document" r:id="rId6" imgW="5667355" imgH="8019997" progId="AcroExch.Document.7">
                  <p:embed/>
                </p:oleObj>
              </mc:Choice>
              <mc:Fallback>
                <p:oleObj name="Acrobat Document" r:id="rId6" imgW="5667355" imgH="8019997" progId="AcroExch.Document.7">
                  <p:embed/>
                  <p:pic>
                    <p:nvPicPr>
                      <p:cNvPr id="0" name=""/>
                      <p:cNvPicPr/>
                      <p:nvPr/>
                    </p:nvPicPr>
                    <p:blipFill>
                      <a:blip r:embed="rId7"/>
                      <a:stretch>
                        <a:fillRect/>
                      </a:stretch>
                    </p:blipFill>
                    <p:spPr>
                      <a:xfrm>
                        <a:off x="7620000" y="4114800"/>
                        <a:ext cx="1666007" cy="1977983"/>
                      </a:xfrm>
                      <a:prstGeom prst="rect">
                        <a:avLst/>
                      </a:prstGeom>
                    </p:spPr>
                  </p:pic>
                </p:oleObj>
              </mc:Fallback>
            </mc:AlternateContent>
          </a:graphicData>
        </a:graphic>
      </p:graphicFrame>
    </p:spTree>
    <p:extLst>
      <p:ext uri="{BB962C8B-B14F-4D97-AF65-F5344CB8AC3E}">
        <p14:creationId xmlns:p14="http://schemas.microsoft.com/office/powerpoint/2010/main" val="113529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Bike Safety Partnerships</a:t>
            </a:r>
            <a:endParaRPr lang="en-US" dirty="0"/>
          </a:p>
        </p:txBody>
      </p:sp>
      <p:sp>
        <p:nvSpPr>
          <p:cNvPr id="6" name="Subtitle 5"/>
          <p:cNvSpPr>
            <a:spLocks noGrp="1"/>
          </p:cNvSpPr>
          <p:nvPr>
            <p:ph type="subTitle" idx="1"/>
          </p:nvPr>
        </p:nvSpPr>
        <p:spPr/>
        <p:txBody>
          <a:bodyPr/>
          <a:lstStyle/>
          <a:p>
            <a:r>
              <a:rPr lang="en-US" dirty="0" smtClean="0"/>
              <a:t>Make New Friends, Seize Opportunities and Build Partnerships Along the Way</a:t>
            </a:r>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2</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1" y="4876800"/>
            <a:ext cx="1225296" cy="1173175"/>
          </a:xfrm>
          <a:prstGeom prst="rect">
            <a:avLst/>
          </a:prstGeom>
        </p:spPr>
      </p:pic>
    </p:spTree>
    <p:extLst>
      <p:ext uri="{BB962C8B-B14F-4D97-AF65-F5344CB8AC3E}">
        <p14:creationId xmlns:p14="http://schemas.microsoft.com/office/powerpoint/2010/main" val="2602176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Basics</a:t>
            </a:r>
            <a:endParaRPr lang="en-US" dirty="0"/>
          </a:p>
        </p:txBody>
      </p:sp>
      <p:sp>
        <p:nvSpPr>
          <p:cNvPr id="4" name="Content Placeholder 3"/>
          <p:cNvSpPr>
            <a:spLocks noGrp="1"/>
          </p:cNvSpPr>
          <p:nvPr>
            <p:ph idx="1"/>
          </p:nvPr>
        </p:nvSpPr>
        <p:spPr/>
        <p:txBody>
          <a:bodyPr>
            <a:normAutofit/>
          </a:bodyPr>
          <a:lstStyle/>
          <a:p>
            <a:r>
              <a:rPr lang="en-US" dirty="0" smtClean="0"/>
              <a:t>Identify new, complementary agencies within your community</a:t>
            </a:r>
          </a:p>
          <a:p>
            <a:r>
              <a:rPr lang="en-US" dirty="0" smtClean="0"/>
              <a:t>Strong </a:t>
            </a:r>
            <a:r>
              <a:rPr lang="en-US" dirty="0"/>
              <a:t>relationships = </a:t>
            </a:r>
            <a:r>
              <a:rPr lang="en-US" dirty="0" smtClean="0"/>
              <a:t>strong partners</a:t>
            </a:r>
          </a:p>
          <a:p>
            <a:r>
              <a:rPr lang="en-US" dirty="0" smtClean="0"/>
              <a:t>SK coalitions = strong and trusted partnerships</a:t>
            </a:r>
          </a:p>
          <a:p>
            <a:r>
              <a:rPr lang="en-US" dirty="0" smtClean="0"/>
              <a:t>Research and use available tools</a:t>
            </a:r>
          </a:p>
          <a:p>
            <a:pPr marL="0" indent="0">
              <a:buNone/>
            </a:pPr>
            <a:endParaRPr lang="en-US" dirty="0" smtClean="0"/>
          </a:p>
          <a:p>
            <a:pPr marL="1828800" lvl="4" indent="-1485900">
              <a:buNone/>
            </a:pPr>
            <a:r>
              <a:rPr lang="en-US" sz="3600" b="1" i="1" dirty="0" smtClean="0">
                <a:solidFill>
                  <a:srgbClr val="92D050"/>
                </a:solidFill>
              </a:rPr>
              <a:t>Learn more, move forward, persevere!</a:t>
            </a:r>
          </a:p>
          <a:p>
            <a:pPr marL="0" indent="0">
              <a:buNone/>
            </a:pPr>
            <a:endParaRPr lang="en-US" dirty="0" smtClean="0"/>
          </a:p>
          <a:p>
            <a:pPr marL="0" indent="0">
              <a:buNone/>
            </a:pPr>
            <a:endParaRPr lang="en-US" dirty="0" smtClean="0"/>
          </a:p>
        </p:txBody>
      </p:sp>
      <p:sp>
        <p:nvSpPr>
          <p:cNvPr id="2" name="Slide Number Placeholder 1"/>
          <p:cNvSpPr>
            <a:spLocks noGrp="1"/>
          </p:cNvSpPr>
          <p:nvPr>
            <p:ph type="sldNum" sz="quarter" idx="12"/>
          </p:nvPr>
        </p:nvSpPr>
        <p:spPr/>
        <p:txBody>
          <a:bodyPr/>
          <a:lstStyle/>
          <a:p>
            <a:fld id="{9B84F02E-A532-48BA-8418-F680C146347E}" type="slidenum">
              <a:rPr lang="en-US" smtClean="0"/>
              <a:t>3</a:t>
            </a:fld>
            <a:endParaRPr lang="en-US"/>
          </a:p>
        </p:txBody>
      </p:sp>
    </p:spTree>
    <p:extLst>
      <p:ext uri="{BB962C8B-B14F-4D97-AF65-F5344CB8AC3E}">
        <p14:creationId xmlns:p14="http://schemas.microsoft.com/office/powerpoint/2010/main" val="3502987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normAutofit/>
          </a:bodyPr>
          <a:lstStyle/>
          <a:p>
            <a:r>
              <a:rPr lang="en-US" dirty="0" smtClean="0"/>
              <a:t>Safe Kids California Background</a:t>
            </a:r>
            <a:endParaRPr lang="en-US" dirty="0"/>
          </a:p>
        </p:txBody>
      </p:sp>
      <p:sp>
        <p:nvSpPr>
          <p:cNvPr id="3" name="Content Placeholder 2"/>
          <p:cNvSpPr>
            <a:spLocks noGrp="1"/>
          </p:cNvSpPr>
          <p:nvPr>
            <p:ph idx="1"/>
          </p:nvPr>
        </p:nvSpPr>
        <p:spPr>
          <a:xfrm>
            <a:off x="914400" y="1371600"/>
            <a:ext cx="7467599" cy="4754563"/>
          </a:xfrm>
        </p:spPr>
        <p:txBody>
          <a:bodyPr>
            <a:normAutofit fontScale="92500" lnSpcReduction="20000"/>
          </a:bodyPr>
          <a:lstStyle/>
          <a:p>
            <a:r>
              <a:rPr lang="en-US" sz="2600" b="1" dirty="0"/>
              <a:t>Established 2008 as Advisory Board</a:t>
            </a:r>
          </a:p>
          <a:p>
            <a:r>
              <a:rPr lang="en-US" sz="2600" b="1" dirty="0" smtClean="0"/>
              <a:t>Not an on-the-ground coalition</a:t>
            </a:r>
          </a:p>
          <a:p>
            <a:r>
              <a:rPr lang="en-US" sz="2600" b="1" dirty="0" smtClean="0"/>
              <a:t>Lead </a:t>
            </a:r>
            <a:r>
              <a:rPr lang="en-US" sz="2600" b="1" dirty="0"/>
              <a:t>agency</a:t>
            </a:r>
            <a:r>
              <a:rPr lang="en-US" sz="2600" b="1" dirty="0" smtClean="0"/>
              <a:t> Child Abuse Prevention Center; 1 SKC staff</a:t>
            </a:r>
          </a:p>
          <a:p>
            <a:r>
              <a:rPr lang="en-US" sz="2600" b="1" dirty="0" smtClean="0"/>
              <a:t>No dedicated unintentional injury background</a:t>
            </a:r>
          </a:p>
          <a:p>
            <a:r>
              <a:rPr lang="en-US" sz="2600" b="1" dirty="0" smtClean="0"/>
              <a:t>Board Expertise</a:t>
            </a:r>
          </a:p>
          <a:p>
            <a:pPr lvl="1">
              <a:buFont typeface="Wingdings" pitchFamily="2" charset="2"/>
              <a:buChar char="Ø"/>
            </a:pPr>
            <a:r>
              <a:rPr lang="en-US" b="1" dirty="0" smtClean="0"/>
              <a:t>Poison </a:t>
            </a:r>
          </a:p>
          <a:p>
            <a:pPr lvl="1">
              <a:buFont typeface="Wingdings" pitchFamily="2" charset="2"/>
              <a:buChar char="Ø"/>
            </a:pPr>
            <a:r>
              <a:rPr lang="en-US" b="1" dirty="0" smtClean="0"/>
              <a:t>Hyperthermia, suicide prevention</a:t>
            </a:r>
          </a:p>
          <a:p>
            <a:pPr lvl="1">
              <a:buFont typeface="Wingdings" pitchFamily="2" charset="2"/>
              <a:buChar char="Ø"/>
            </a:pPr>
            <a:r>
              <a:rPr lang="en-US" b="1" dirty="0" smtClean="0"/>
              <a:t>Fire</a:t>
            </a:r>
          </a:p>
          <a:p>
            <a:pPr lvl="1">
              <a:buFont typeface="Wingdings" pitchFamily="2" charset="2"/>
              <a:buChar char="Ø"/>
            </a:pPr>
            <a:r>
              <a:rPr lang="en-US" b="1" dirty="0" smtClean="0"/>
              <a:t>Infant Safe Sleep</a:t>
            </a:r>
          </a:p>
          <a:p>
            <a:pPr lvl="1">
              <a:buFont typeface="Wingdings" pitchFamily="2" charset="2"/>
              <a:buChar char="Ø"/>
            </a:pPr>
            <a:r>
              <a:rPr lang="en-US" b="1" dirty="0" smtClean="0"/>
              <a:t>Motor vehicle, teen programs</a:t>
            </a:r>
          </a:p>
          <a:p>
            <a:pPr lvl="1">
              <a:buFont typeface="Wingdings" pitchFamily="2" charset="2"/>
              <a:buChar char="Ø"/>
            </a:pPr>
            <a:r>
              <a:rPr lang="en-US" b="1" dirty="0" smtClean="0"/>
              <a:t>Child care</a:t>
            </a:r>
          </a:p>
          <a:p>
            <a:pPr lvl="1">
              <a:buFont typeface="Wingdings" pitchFamily="2" charset="2"/>
              <a:buChar char="Ø"/>
            </a:pPr>
            <a:r>
              <a:rPr lang="en-US" b="1" dirty="0" smtClean="0"/>
              <a:t>Communications, media, underserved populations</a:t>
            </a:r>
          </a:p>
          <a:p>
            <a:pPr lvl="1">
              <a:buFont typeface="Wingdings" pitchFamily="2" charset="2"/>
              <a:buChar char="Ø"/>
            </a:pPr>
            <a:r>
              <a:rPr lang="en-US" b="1" dirty="0" smtClean="0"/>
              <a:t>Child abuse prevention, domestic violence prevention</a:t>
            </a:r>
          </a:p>
          <a:p>
            <a:pPr lvl="1">
              <a:buFont typeface="Wingdings" pitchFamily="2" charset="2"/>
              <a:buChar char="Ø"/>
            </a:pPr>
            <a:r>
              <a:rPr lang="en-US" b="1" dirty="0" smtClean="0"/>
              <a:t>Coalition building</a:t>
            </a:r>
          </a:p>
          <a:p>
            <a:pPr lvl="1">
              <a:buFont typeface="Wingdings" pitchFamily="2" charset="2"/>
              <a:buChar char="Ø"/>
            </a:pPr>
            <a:r>
              <a:rPr lang="en-US" b="1" dirty="0" smtClean="0"/>
              <a:t>Advocacy</a:t>
            </a:r>
          </a:p>
          <a:p>
            <a:pPr lvl="1">
              <a:buFont typeface="Wingdings" pitchFamily="2" charset="2"/>
              <a:buChar char="Ø"/>
            </a:pPr>
            <a:endParaRPr lang="en-US" b="1" dirty="0" smtClean="0"/>
          </a:p>
          <a:p>
            <a:pPr marL="0" indent="0">
              <a:buNone/>
            </a:pPr>
            <a:endParaRPr lang="en-US" b="1" dirty="0" smtClean="0"/>
          </a:p>
        </p:txBody>
      </p:sp>
      <p:sp>
        <p:nvSpPr>
          <p:cNvPr id="4" name="Slide Number Placeholder 3"/>
          <p:cNvSpPr>
            <a:spLocks noGrp="1"/>
          </p:cNvSpPr>
          <p:nvPr>
            <p:ph type="sldNum" sz="quarter" idx="12"/>
          </p:nvPr>
        </p:nvSpPr>
        <p:spPr/>
        <p:txBody>
          <a:bodyPr/>
          <a:lstStyle/>
          <a:p>
            <a:fld id="{3A7B9F9F-9C84-43A4-A70F-C0C4DFF00504}" type="slidenum">
              <a:rPr lang="en-US" smtClean="0"/>
              <a:pPr/>
              <a:t>4</a:t>
            </a:fld>
            <a:endParaRPr lang="en-US" dirty="0"/>
          </a:p>
        </p:txBody>
      </p:sp>
    </p:spTree>
    <p:extLst>
      <p:ext uri="{BB962C8B-B14F-4D97-AF65-F5344CB8AC3E}">
        <p14:creationId xmlns:p14="http://schemas.microsoft.com/office/powerpoint/2010/main" val="3308367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SKC Primary Role</a:t>
            </a:r>
            <a:endParaRPr lang="en-US" dirty="0"/>
          </a:p>
        </p:txBody>
      </p:sp>
      <p:sp>
        <p:nvSpPr>
          <p:cNvPr id="3" name="Content Placeholder 2"/>
          <p:cNvSpPr>
            <a:spLocks noGrp="1"/>
          </p:cNvSpPr>
          <p:nvPr>
            <p:ph idx="1"/>
          </p:nvPr>
        </p:nvSpPr>
        <p:spPr>
          <a:xfrm>
            <a:off x="1295401" y="1600201"/>
            <a:ext cx="6705599" cy="4495800"/>
          </a:xfrm>
        </p:spPr>
        <p:txBody>
          <a:bodyPr>
            <a:normAutofit/>
          </a:bodyPr>
          <a:lstStyle/>
          <a:p>
            <a:r>
              <a:rPr lang="en-US" b="1" dirty="0" smtClean="0"/>
              <a:t>Advocate for strong child injury prevention policy statewide</a:t>
            </a:r>
            <a:endParaRPr lang="en-US" b="1" dirty="0"/>
          </a:p>
          <a:p>
            <a:r>
              <a:rPr lang="en-US" b="1" dirty="0" smtClean="0"/>
              <a:t>Strengthen network of 18 chapters/coalitions</a:t>
            </a:r>
          </a:p>
          <a:p>
            <a:r>
              <a:rPr lang="en-US" b="1" dirty="0"/>
              <a:t>Foster development of new </a:t>
            </a:r>
            <a:r>
              <a:rPr lang="en-US" b="1" dirty="0" smtClean="0"/>
              <a:t>coalitions</a:t>
            </a:r>
          </a:p>
          <a:p>
            <a:r>
              <a:rPr lang="en-US" b="1" dirty="0" smtClean="0"/>
              <a:t>Outreach to underserved populations</a:t>
            </a:r>
          </a:p>
          <a:p>
            <a:r>
              <a:rPr lang="en-US" b="1" dirty="0" smtClean="0"/>
              <a:t>Build new partnerships</a:t>
            </a:r>
          </a:p>
          <a:p>
            <a:r>
              <a:rPr lang="en-US" b="1" dirty="0" smtClean="0"/>
              <a:t>Develop new funding sources</a:t>
            </a:r>
          </a:p>
          <a:p>
            <a:r>
              <a:rPr lang="en-US" b="1" dirty="0" smtClean="0"/>
              <a:t>Provide educational opportunities</a:t>
            </a:r>
            <a:endParaRPr lang="en-US" b="1" dirty="0"/>
          </a:p>
          <a:p>
            <a:endParaRPr lang="en-US" b="1"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5</a:t>
            </a:fld>
            <a:endParaRPr lang="en-US" dirty="0"/>
          </a:p>
        </p:txBody>
      </p:sp>
    </p:spTree>
    <p:extLst>
      <p:ext uri="{BB962C8B-B14F-4D97-AF65-F5344CB8AC3E}">
        <p14:creationId xmlns:p14="http://schemas.microsoft.com/office/powerpoint/2010/main" val="175864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Neighbors</a:t>
            </a:r>
            <a:endParaRPr lang="en-US" dirty="0"/>
          </a:p>
        </p:txBody>
      </p:sp>
      <p:sp>
        <p:nvSpPr>
          <p:cNvPr id="3" name="Content Placeholder 2"/>
          <p:cNvSpPr>
            <a:spLocks noGrp="1"/>
          </p:cNvSpPr>
          <p:nvPr>
            <p:ph idx="1"/>
          </p:nvPr>
        </p:nvSpPr>
        <p:spPr>
          <a:xfrm>
            <a:off x="1295401" y="1447800"/>
            <a:ext cx="6705599" cy="4678363"/>
          </a:xfrm>
        </p:spPr>
        <p:txBody>
          <a:bodyPr>
            <a:normAutofit lnSpcReduction="10000"/>
          </a:bodyPr>
          <a:lstStyle/>
          <a:p>
            <a:r>
              <a:rPr lang="en-US" dirty="0" smtClean="0"/>
              <a:t>Safe Kids Greater Sacramento (coalition)</a:t>
            </a:r>
          </a:p>
          <a:p>
            <a:pPr lvl="1">
              <a:buFont typeface="Wingdings" pitchFamily="2" charset="2"/>
              <a:buChar char="Ø"/>
            </a:pPr>
            <a:r>
              <a:rPr lang="en-US" dirty="0" smtClean="0"/>
              <a:t>Child passenger safety, drowning prevention, </a:t>
            </a:r>
            <a:r>
              <a:rPr lang="en-US" dirty="0" err="1" smtClean="0"/>
              <a:t>ped</a:t>
            </a:r>
            <a:r>
              <a:rPr lang="en-US" dirty="0" smtClean="0"/>
              <a:t>/bike</a:t>
            </a:r>
          </a:p>
          <a:p>
            <a:r>
              <a:rPr lang="en-US" dirty="0" smtClean="0"/>
              <a:t>Safe Kids Placer County (coalition)</a:t>
            </a:r>
          </a:p>
          <a:p>
            <a:pPr lvl="1">
              <a:buFont typeface="Wingdings" pitchFamily="2" charset="2"/>
              <a:buChar char="Ø"/>
            </a:pPr>
            <a:r>
              <a:rPr lang="en-US" dirty="0" smtClean="0"/>
              <a:t>Child passenger safety, </a:t>
            </a:r>
            <a:r>
              <a:rPr lang="en-US" dirty="0" err="1" smtClean="0"/>
              <a:t>ped</a:t>
            </a:r>
            <a:r>
              <a:rPr lang="en-US" dirty="0" smtClean="0"/>
              <a:t>/bike, drowning prevention</a:t>
            </a:r>
          </a:p>
          <a:p>
            <a:r>
              <a:rPr lang="en-US" dirty="0" smtClean="0"/>
              <a:t>Safe Kids Amador/Calaveras County (chapter)</a:t>
            </a:r>
          </a:p>
          <a:p>
            <a:pPr lvl="1">
              <a:buFont typeface="Wingdings" pitchFamily="2" charset="2"/>
              <a:buChar char="Ø"/>
            </a:pPr>
            <a:r>
              <a:rPr lang="en-US" dirty="0" smtClean="0"/>
              <a:t>Child passenger safety, bike</a:t>
            </a:r>
          </a:p>
          <a:p>
            <a:r>
              <a:rPr lang="en-US" dirty="0" smtClean="0"/>
              <a:t>California Department of Public Health</a:t>
            </a:r>
          </a:p>
          <a:p>
            <a:pPr lvl="1">
              <a:buFont typeface="Wingdings" pitchFamily="2" charset="2"/>
              <a:buChar char="Ø"/>
            </a:pPr>
            <a:r>
              <a:rPr lang="en-US" dirty="0" smtClean="0"/>
              <a:t>Safe and Active Communities / California Kids’ Plates </a:t>
            </a:r>
          </a:p>
          <a:p>
            <a:pPr lvl="1">
              <a:buFont typeface="Wingdings" pitchFamily="2" charset="2"/>
              <a:buChar char="Ø"/>
            </a:pPr>
            <a:r>
              <a:rPr lang="en-US" dirty="0" smtClean="0"/>
              <a:t>Vehicle Occupant Safety Program</a:t>
            </a:r>
          </a:p>
          <a:p>
            <a:pPr lvl="1">
              <a:buFont typeface="Wingdings" pitchFamily="2" charset="2"/>
              <a:buChar char="Ø"/>
            </a:pPr>
            <a:r>
              <a:rPr lang="en-US" dirty="0" smtClean="0"/>
              <a:t>Technical Assistance Resource Center </a:t>
            </a:r>
          </a:p>
          <a:p>
            <a:pPr lvl="1">
              <a:buFont typeface="Wingdings" pitchFamily="2" charset="2"/>
              <a:buChar char="Ø"/>
            </a:pPr>
            <a:r>
              <a:rPr lang="en-US" dirty="0" smtClean="0"/>
              <a:t>CA </a:t>
            </a:r>
            <a:r>
              <a:rPr lang="en-US" dirty="0" err="1" smtClean="0"/>
              <a:t>Ped</a:t>
            </a:r>
            <a:r>
              <a:rPr lang="en-US" dirty="0" smtClean="0"/>
              <a:t>/Bike Safety Curriculum Advisory Committee</a:t>
            </a:r>
          </a:p>
          <a:p>
            <a:r>
              <a:rPr lang="en-US" dirty="0" smtClean="0"/>
              <a:t>WALKSacramento</a:t>
            </a:r>
          </a:p>
        </p:txBody>
      </p:sp>
      <p:sp>
        <p:nvSpPr>
          <p:cNvPr id="4" name="Slide Number Placeholder 3"/>
          <p:cNvSpPr>
            <a:spLocks noGrp="1"/>
          </p:cNvSpPr>
          <p:nvPr>
            <p:ph type="sldNum" sz="quarter" idx="12"/>
          </p:nvPr>
        </p:nvSpPr>
        <p:spPr/>
        <p:txBody>
          <a:bodyPr/>
          <a:lstStyle/>
          <a:p>
            <a:fld id="{3A7B9F9F-9C84-43A4-A70F-C0C4DFF00504}" type="slidenum">
              <a:rPr lang="en-US" smtClean="0"/>
              <a:pPr/>
              <a:t>6</a:t>
            </a:fld>
            <a:endParaRPr lang="en-US" dirty="0"/>
          </a:p>
        </p:txBody>
      </p:sp>
    </p:spTree>
    <p:extLst>
      <p:ext uri="{BB962C8B-B14F-4D97-AF65-F5344CB8AC3E}">
        <p14:creationId xmlns:p14="http://schemas.microsoft.com/office/powerpoint/2010/main" val="87766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Neighbors: WALKSacramento</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600200"/>
            <a:ext cx="8774430" cy="1848231"/>
          </a:xfrm>
        </p:spPr>
      </p:pic>
      <p:sp>
        <p:nvSpPr>
          <p:cNvPr id="4" name="Slide Number Placeholder 3"/>
          <p:cNvSpPr>
            <a:spLocks noGrp="1"/>
          </p:cNvSpPr>
          <p:nvPr>
            <p:ph type="sldNum" sz="quarter" idx="12"/>
          </p:nvPr>
        </p:nvSpPr>
        <p:spPr/>
        <p:txBody>
          <a:bodyPr/>
          <a:lstStyle/>
          <a:p>
            <a:fld id="{3A7B9F9F-9C84-43A4-A70F-C0C4DFF00504}" type="slidenum">
              <a:rPr lang="en-US" smtClean="0"/>
              <a:pPr/>
              <a:t>7</a:t>
            </a:fld>
            <a:endParaRPr lang="en-US" dirty="0"/>
          </a:p>
        </p:txBody>
      </p:sp>
      <p:sp>
        <p:nvSpPr>
          <p:cNvPr id="7" name="TextBox 6"/>
          <p:cNvSpPr txBox="1"/>
          <p:nvPr/>
        </p:nvSpPr>
        <p:spPr>
          <a:xfrm>
            <a:off x="762000" y="3733800"/>
            <a:ext cx="7696200" cy="2308324"/>
          </a:xfrm>
          <a:prstGeom prst="rect">
            <a:avLst/>
          </a:prstGeom>
          <a:noFill/>
        </p:spPr>
        <p:txBody>
          <a:bodyPr wrap="square" rtlCol="0">
            <a:spAutoFit/>
          </a:bodyPr>
          <a:lstStyle/>
          <a:p>
            <a:r>
              <a:rPr lang="en-US" sz="2400" b="1" dirty="0" smtClean="0">
                <a:solidFill>
                  <a:srgbClr val="0095DA"/>
                </a:solidFill>
              </a:rPr>
              <a:t>Mission:</a:t>
            </a:r>
            <a:r>
              <a:rPr lang="en-US" sz="2400" dirty="0" smtClean="0"/>
              <a:t> </a:t>
            </a:r>
            <a:r>
              <a:rPr lang="en-US" sz="2400" dirty="0" smtClean="0">
                <a:solidFill>
                  <a:srgbClr val="00B050"/>
                </a:solidFill>
              </a:rPr>
              <a:t>Create walkable communities throughout the Sacramento </a:t>
            </a:r>
            <a:r>
              <a:rPr lang="en-US" sz="2400" dirty="0">
                <a:solidFill>
                  <a:srgbClr val="00B050"/>
                </a:solidFill>
              </a:rPr>
              <a:t>metropolitan region…WALKSacramento works to incorporate pedestrian access into transportation and development decisions, to increase funding for pedestrian infrastructure, and to adopt and implement pedestrian master plans for local communities.</a:t>
            </a:r>
          </a:p>
        </p:txBody>
      </p:sp>
    </p:spTree>
    <p:extLst>
      <p:ext uri="{BB962C8B-B14F-4D97-AF65-F5344CB8AC3E}">
        <p14:creationId xmlns:p14="http://schemas.microsoft.com/office/powerpoint/2010/main" val="246401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Opportunity (Sep 2012)</a:t>
            </a:r>
            <a:endParaRPr lang="en-US" dirty="0"/>
          </a:p>
        </p:txBody>
      </p:sp>
      <p:sp>
        <p:nvSpPr>
          <p:cNvPr id="3" name="Content Placeholder 2"/>
          <p:cNvSpPr>
            <a:spLocks noGrp="1"/>
          </p:cNvSpPr>
          <p:nvPr>
            <p:ph idx="1"/>
          </p:nvPr>
        </p:nvSpPr>
        <p:spPr>
          <a:xfrm>
            <a:off x="914401" y="1600200"/>
            <a:ext cx="7467600" cy="4525963"/>
          </a:xfrm>
        </p:spPr>
        <p:txBody>
          <a:bodyPr>
            <a:normAutofit/>
          </a:bodyPr>
          <a:lstStyle/>
          <a:p>
            <a:r>
              <a:rPr lang="en-US" dirty="0" smtClean="0"/>
              <a:t>RFA from CA Dept. of Public Health (CDPH), Safe and Active Communities Branch (SACB)</a:t>
            </a:r>
          </a:p>
          <a:p>
            <a:r>
              <a:rPr lang="en-US" dirty="0" smtClean="0"/>
              <a:t>“Paving the Way for Safe Routes to School”</a:t>
            </a:r>
          </a:p>
          <a:p>
            <a:pPr lvl="1">
              <a:buFont typeface="Wingdings" pitchFamily="2" charset="2"/>
              <a:buChar char="Ø"/>
            </a:pPr>
            <a:r>
              <a:rPr lang="en-US" dirty="0"/>
              <a:t>Develop, implement, evaluate a set of small-scale, low-cost interventions with 5-8 underserved CA schools</a:t>
            </a:r>
          </a:p>
          <a:p>
            <a:pPr lvl="1">
              <a:buFont typeface="Wingdings" pitchFamily="2" charset="2"/>
              <a:buChar char="Ø"/>
            </a:pPr>
            <a:r>
              <a:rPr lang="en-US" dirty="0"/>
              <a:t>GOAL: Build school interest and capacity to conduct year-round interventions to improve safety for walking and bicycling in neighborhoods surrounding school campuses</a:t>
            </a:r>
          </a:p>
          <a:p>
            <a:pPr lvl="1">
              <a:buFont typeface="Wingdings" pitchFamily="2" charset="2"/>
              <a:buChar char="Ø"/>
            </a:pPr>
            <a:r>
              <a:rPr lang="en-US" dirty="0"/>
              <a:t>Safety </a:t>
            </a:r>
            <a:r>
              <a:rPr lang="en-US" dirty="0" smtClean="0"/>
              <a:t>focus</a:t>
            </a:r>
          </a:p>
          <a:p>
            <a:r>
              <a:rPr lang="en-US" dirty="0" smtClean="0"/>
              <a:t>3 projects awarded to northern, central and southern regions of state</a:t>
            </a:r>
          </a:p>
          <a:p>
            <a:pPr marL="342900" lvl="1" indent="-342900"/>
            <a:endParaRPr lang="en-US" dirty="0" smtClean="0"/>
          </a:p>
          <a:p>
            <a:pPr lvl="1">
              <a:buFont typeface="Wingdings" pitchFamily="2" charset="2"/>
              <a:buChar char="Ø"/>
            </a:pPr>
            <a:endParaRPr lang="en-US" dirty="0" smtClean="0"/>
          </a:p>
          <a:p>
            <a:endParaRPr lang="en-US" dirty="0"/>
          </a:p>
        </p:txBody>
      </p:sp>
      <p:sp>
        <p:nvSpPr>
          <p:cNvPr id="4" name="Slide Number Placeholder 3"/>
          <p:cNvSpPr>
            <a:spLocks noGrp="1"/>
          </p:cNvSpPr>
          <p:nvPr>
            <p:ph type="sldNum" sz="quarter" idx="12"/>
          </p:nvPr>
        </p:nvSpPr>
        <p:spPr/>
        <p:txBody>
          <a:bodyPr/>
          <a:lstStyle/>
          <a:p>
            <a:fld id="{3A7B9F9F-9C84-43A4-A70F-C0C4DFF00504}" type="slidenum">
              <a:rPr lang="en-US" smtClean="0"/>
              <a:pPr/>
              <a:t>8</a:t>
            </a:fld>
            <a:endParaRPr lang="en-US" dirty="0"/>
          </a:p>
        </p:txBody>
      </p:sp>
    </p:spTree>
    <p:extLst>
      <p:ext uri="{BB962C8B-B14F-4D97-AF65-F5344CB8AC3E}">
        <p14:creationId xmlns:p14="http://schemas.microsoft.com/office/powerpoint/2010/main" val="3606867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Partnership</a:t>
            </a:r>
            <a:endParaRPr lang="en-US" dirty="0"/>
          </a:p>
        </p:txBody>
      </p:sp>
      <p:sp>
        <p:nvSpPr>
          <p:cNvPr id="5" name="Text Placeholder 4"/>
          <p:cNvSpPr>
            <a:spLocks noGrp="1"/>
          </p:cNvSpPr>
          <p:nvPr>
            <p:ph type="body" idx="1"/>
          </p:nvPr>
        </p:nvSpPr>
        <p:spPr>
          <a:xfrm>
            <a:off x="457200" y="1286391"/>
            <a:ext cx="6858000" cy="466209"/>
          </a:xfrm>
        </p:spPr>
        <p:txBody>
          <a:bodyPr/>
          <a:lstStyle/>
          <a:p>
            <a:pPr algn="ctr"/>
            <a:r>
              <a:rPr lang="en-US" dirty="0" smtClean="0">
                <a:solidFill>
                  <a:srgbClr val="00B050"/>
                </a:solidFill>
              </a:rPr>
              <a:t>Primary Applicant: </a:t>
            </a:r>
            <a:r>
              <a:rPr lang="en-US" dirty="0" smtClean="0"/>
              <a:t>WALKSacramento</a:t>
            </a:r>
            <a:endParaRPr lang="en-US" dirty="0"/>
          </a:p>
        </p:txBody>
      </p:sp>
      <p:sp>
        <p:nvSpPr>
          <p:cNvPr id="3" name="Content Placeholder 2"/>
          <p:cNvSpPr>
            <a:spLocks noGrp="1"/>
          </p:cNvSpPr>
          <p:nvPr>
            <p:ph sz="half" idx="2"/>
          </p:nvPr>
        </p:nvSpPr>
        <p:spPr>
          <a:xfrm>
            <a:off x="457200" y="2133600"/>
            <a:ext cx="4040188" cy="3992563"/>
          </a:xfrm>
        </p:spPr>
        <p:txBody>
          <a:bodyPr/>
          <a:lstStyle/>
          <a:p>
            <a:pPr marL="0" indent="0">
              <a:buNone/>
            </a:pPr>
            <a:r>
              <a:rPr lang="en-US" b="1" dirty="0" smtClean="0"/>
              <a:t>Experience, resources, skills</a:t>
            </a:r>
          </a:p>
          <a:p>
            <a:r>
              <a:rPr lang="en-US" dirty="0" smtClean="0"/>
              <a:t>Transportation &amp; land use</a:t>
            </a:r>
          </a:p>
          <a:p>
            <a:r>
              <a:rPr lang="en-US" dirty="0" smtClean="0"/>
              <a:t>Incorporation of pedestrian access into transportation and development decisions</a:t>
            </a:r>
          </a:p>
          <a:p>
            <a:r>
              <a:rPr lang="en-US" dirty="0" smtClean="0"/>
              <a:t>Implementation of pedestrian master plans</a:t>
            </a:r>
          </a:p>
          <a:p>
            <a:r>
              <a:rPr lang="en-US" dirty="0" smtClean="0"/>
              <a:t>20 local walk/bike audits</a:t>
            </a:r>
          </a:p>
          <a:p>
            <a:endParaRPr lang="en-US" dirty="0"/>
          </a:p>
        </p:txBody>
      </p:sp>
      <p:sp>
        <p:nvSpPr>
          <p:cNvPr id="6" name="Text Placeholder 5"/>
          <p:cNvSpPr>
            <a:spLocks noGrp="1"/>
          </p:cNvSpPr>
          <p:nvPr>
            <p:ph type="body" sz="quarter" idx="3"/>
          </p:nvPr>
        </p:nvSpPr>
        <p:spPr>
          <a:xfrm>
            <a:off x="4600575" y="2286000"/>
            <a:ext cx="4041775" cy="2362200"/>
          </a:xfrm>
        </p:spPr>
        <p:txBody>
          <a:bodyPr/>
          <a:lstStyle/>
          <a:p>
            <a:pPr algn="ctr"/>
            <a:r>
              <a:rPr lang="en-US" dirty="0" smtClean="0"/>
              <a:t>SRTS</a:t>
            </a:r>
          </a:p>
          <a:p>
            <a:pPr marL="342900" indent="-342900">
              <a:buFont typeface="Arial" pitchFamily="34" charset="0"/>
              <a:buChar char="•"/>
            </a:pPr>
            <a:r>
              <a:rPr lang="en-US" b="0" dirty="0"/>
              <a:t>P</a:t>
            </a:r>
            <a:r>
              <a:rPr lang="en-US" b="0" dirty="0" smtClean="0"/>
              <a:t>olicy advocacy</a:t>
            </a:r>
          </a:p>
          <a:p>
            <a:pPr marL="342900" indent="-342900">
              <a:buFont typeface="Arial" pitchFamily="34" charset="0"/>
              <a:buChar char="•"/>
            </a:pPr>
            <a:r>
              <a:rPr lang="en-US" b="0" dirty="0"/>
              <a:t>C</a:t>
            </a:r>
            <a:r>
              <a:rPr lang="en-US" b="0" dirty="0" smtClean="0"/>
              <a:t>ommunity organizing </a:t>
            </a:r>
          </a:p>
          <a:p>
            <a:pPr marL="342900" indent="-342900">
              <a:buFont typeface="Arial" pitchFamily="34" charset="0"/>
              <a:buChar char="•"/>
            </a:pPr>
            <a:r>
              <a:rPr lang="en-US" b="0" dirty="0"/>
              <a:t>E</a:t>
            </a:r>
            <a:r>
              <a:rPr lang="en-US" b="0" dirty="0" smtClean="0"/>
              <a:t>valuation </a:t>
            </a:r>
            <a:r>
              <a:rPr lang="en-US" b="0" dirty="0"/>
              <a:t>of local </a:t>
            </a:r>
            <a:r>
              <a:rPr lang="en-US" b="0" dirty="0" smtClean="0"/>
              <a:t>conditions</a:t>
            </a:r>
          </a:p>
          <a:p>
            <a:endParaRPr lang="en-US" sz="2000" b="0"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24400" y="4419600"/>
            <a:ext cx="4041775" cy="1528296"/>
          </a:xfrm>
        </p:spPr>
      </p:pic>
      <p:sp>
        <p:nvSpPr>
          <p:cNvPr id="4" name="Slide Number Placeholder 3"/>
          <p:cNvSpPr>
            <a:spLocks noGrp="1"/>
          </p:cNvSpPr>
          <p:nvPr>
            <p:ph type="sldNum" sz="quarter" idx="12"/>
          </p:nvPr>
        </p:nvSpPr>
        <p:spPr/>
        <p:txBody>
          <a:bodyPr/>
          <a:lstStyle/>
          <a:p>
            <a:fld id="{3A7B9F9F-9C84-43A4-A70F-C0C4DFF00504}" type="slidenum">
              <a:rPr lang="en-US" smtClean="0"/>
              <a:pPr/>
              <a:t>9</a:t>
            </a:fld>
            <a:endParaRPr lang="en-US" dirty="0"/>
          </a:p>
        </p:txBody>
      </p:sp>
      <p:sp>
        <p:nvSpPr>
          <p:cNvPr id="8" name="TextBox 7"/>
          <p:cNvSpPr txBox="1"/>
          <p:nvPr/>
        </p:nvSpPr>
        <p:spPr>
          <a:xfrm>
            <a:off x="4629150" y="1828800"/>
            <a:ext cx="3962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0464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K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366892D782994FAA498411DC1DB988" ma:contentTypeVersion="5" ma:contentTypeDescription="Create a new document." ma:contentTypeScope="" ma:versionID="2e390c33b725a2c8670f3d5a90cf21bb">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4B131-3B49-4042-B813-472F651BA0EF}">
  <ds:schemaRefs>
    <ds:schemaRef ds:uri="http://schemas.microsoft.com/office/2006/documentManagement/types"/>
    <ds:schemaRef ds:uri="http://www.w3.org/XML/1998/namespace"/>
    <ds:schemaRef ds:uri="http://schemas.microsoft.com/sharepoint/v3"/>
    <ds:schemaRef ds:uri="http://purl.org/dc/dcmitype/"/>
    <ds:schemaRef ds:uri="http://schemas.openxmlformats.org/package/2006/metadata/core-properties"/>
    <ds:schemaRef ds:uri="http://purl.org/dc/terms/"/>
    <ds:schemaRef ds:uri="http://schemas.microsoft.com/office/2006/metadata/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D4B46302-A4B3-45DA-95D2-2D44F914A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A6D4E3-E184-4BCD-AF7F-410F289CE9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SKW PPT TEMPLATE</Template>
  <TotalTime>766</TotalTime>
  <Words>1950</Words>
  <Application>Microsoft Office PowerPoint</Application>
  <PresentationFormat>On-screen Show (4:3)</PresentationFormat>
  <Paragraphs>221</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SKW PPT TEMPLATE</vt:lpstr>
      <vt:lpstr>Acrobat Document</vt:lpstr>
      <vt:lpstr> </vt:lpstr>
      <vt:lpstr>Bike Safety Partnerships</vt:lpstr>
      <vt:lpstr>The Basics</vt:lpstr>
      <vt:lpstr>Safe Kids California Background</vt:lpstr>
      <vt:lpstr>SKC Primary Role</vt:lpstr>
      <vt:lpstr>Meet the Neighbors</vt:lpstr>
      <vt:lpstr>The Neighbors: WALKSacramento</vt:lpstr>
      <vt:lpstr>The Opportunity (Sep 2012)</vt:lpstr>
      <vt:lpstr>The Partnership</vt:lpstr>
      <vt:lpstr>The Partnership</vt:lpstr>
      <vt:lpstr>The Schools</vt:lpstr>
      <vt:lpstr>The Schools</vt:lpstr>
      <vt:lpstr>Activity to Date</vt:lpstr>
      <vt:lpstr>Building and Strengthening Relationships</vt:lpstr>
      <vt:lpstr>Where Are We Now? A cautionary tale…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Fabulous Presentation</dc:title>
  <dc:creator>Katie Smith</dc:creator>
  <cp:lastModifiedBy>Katie Smith</cp:lastModifiedBy>
  <cp:revision>61</cp:revision>
  <cp:lastPrinted>2013-05-20T22:36:20Z</cp:lastPrinted>
  <dcterms:created xsi:type="dcterms:W3CDTF">2013-05-10T22:53:23Z</dcterms:created>
  <dcterms:modified xsi:type="dcterms:W3CDTF">2013-05-24T20:05:18Z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0x010100A6366892D782994FAA498411DC1DB988</vt:lpwstr>
  </property>
</Properties>
</file>