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KHrnXAYa9y1UudGqJbUJeg==" hashData="ybWWRFMPvN+kDZE6rTwbDlte2N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52" y="-96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S-01\Public\Advocacy\Intern%20Work\Interns%20Summer%202014\Heather\Other%20Work\Copy%20of%20Link_decline_fatalities_laws_08.14.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00822033967298E-2"/>
          <c:y val="9.0365139191766725E-2"/>
          <c:w val="0.78729714902026793"/>
          <c:h val="0.81925360097354549"/>
        </c:manualLayout>
      </c:layout>
      <c:line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19 years and under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cat>
            <c:numRef>
              <c:f>Sheet1!$B$1:$T$1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Sheet1!$B$2:$T$2</c:f>
              <c:numCache>
                <c:formatCode>General</c:formatCode>
                <c:ptCount val="19"/>
                <c:pt idx="0">
                  <c:v>6516</c:v>
                </c:pt>
                <c:pt idx="1">
                  <c:v>6513</c:v>
                </c:pt>
                <c:pt idx="2">
                  <c:v>6697</c:v>
                </c:pt>
                <c:pt idx="3">
                  <c:v>6576</c:v>
                </c:pt>
                <c:pt idx="4">
                  <c:v>6513</c:v>
                </c:pt>
                <c:pt idx="5">
                  <c:v>6645</c:v>
                </c:pt>
                <c:pt idx="6">
                  <c:v>6561</c:v>
                </c:pt>
                <c:pt idx="7">
                  <c:v>6381</c:v>
                </c:pt>
                <c:pt idx="8">
                  <c:v>6679</c:v>
                </c:pt>
                <c:pt idx="9">
                  <c:v>6454</c:v>
                </c:pt>
                <c:pt idx="10">
                  <c:v>6468</c:v>
                </c:pt>
                <c:pt idx="11">
                  <c:v>6002</c:v>
                </c:pt>
                <c:pt idx="12">
                  <c:v>5814</c:v>
                </c:pt>
                <c:pt idx="13">
                  <c:v>5477</c:v>
                </c:pt>
                <c:pt idx="14">
                  <c:v>4403</c:v>
                </c:pt>
                <c:pt idx="15">
                  <c:v>3931</c:v>
                </c:pt>
                <c:pt idx="16">
                  <c:v>3440</c:v>
                </c:pt>
                <c:pt idx="17">
                  <c:v>3311</c:v>
                </c:pt>
                <c:pt idx="18">
                  <c:v>3116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846336"/>
        <c:axId val="92308032"/>
      </c:lineChart>
      <c:catAx>
        <c:axId val="104846336"/>
        <c:scaling>
          <c:orientation val="minMax"/>
        </c:scaling>
        <c:delete val="0"/>
        <c:axPos val="b"/>
        <c:minorGridlines>
          <c:spPr>
            <a:ln w="6350"/>
          </c:spPr>
        </c:minorGridlines>
        <c:numFmt formatCode="General" sourceLinked="1"/>
        <c:majorTickMark val="out"/>
        <c:minorTickMark val="none"/>
        <c:tickLblPos val="nextTo"/>
        <c:crossAx val="92308032"/>
        <c:crosses val="autoZero"/>
        <c:auto val="1"/>
        <c:lblAlgn val="ctr"/>
        <c:lblOffset val="100"/>
        <c:noMultiLvlLbl val="0"/>
      </c:catAx>
      <c:valAx>
        <c:axId val="92308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484633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0.86598388743073762"/>
          <c:w val="1.0454724409448819E-2"/>
          <c:h val="1.8036235053951591E-2"/>
        </c:manualLayout>
      </c:layout>
      <c:lineChart>
        <c:grouping val="standard"/>
        <c:varyColors val="0"/>
        <c:ser>
          <c:idx val="0"/>
          <c:order val="0"/>
          <c:tx>
            <c:strRef>
              <c:f>'NHTSA FARS fatalities'!$A$6</c:f>
              <c:strCache>
                <c:ptCount val="1"/>
                <c:pt idx="0">
                  <c:v># of deaths involving kids age 19 and under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val>
            <c:numRef>
              <c:f>'NHTSA FARS fatalities'!$B$6:$T$6</c:f>
              <c:numCache>
                <c:formatCode>General</c:formatCode>
                <c:ptCount val="19"/>
                <c:pt idx="0">
                  <c:v>6516</c:v>
                </c:pt>
                <c:pt idx="1">
                  <c:v>6513</c:v>
                </c:pt>
                <c:pt idx="2">
                  <c:v>6697</c:v>
                </c:pt>
                <c:pt idx="3">
                  <c:v>6576</c:v>
                </c:pt>
                <c:pt idx="4">
                  <c:v>6513</c:v>
                </c:pt>
                <c:pt idx="5">
                  <c:v>6645</c:v>
                </c:pt>
                <c:pt idx="6">
                  <c:v>6561</c:v>
                </c:pt>
                <c:pt idx="7">
                  <c:v>6381</c:v>
                </c:pt>
                <c:pt idx="8">
                  <c:v>6679</c:v>
                </c:pt>
                <c:pt idx="9">
                  <c:v>6454</c:v>
                </c:pt>
                <c:pt idx="10">
                  <c:v>6468</c:v>
                </c:pt>
                <c:pt idx="11">
                  <c:v>6002</c:v>
                </c:pt>
                <c:pt idx="12">
                  <c:v>5814</c:v>
                </c:pt>
                <c:pt idx="13">
                  <c:v>5477</c:v>
                </c:pt>
                <c:pt idx="14">
                  <c:v>4403</c:v>
                </c:pt>
                <c:pt idx="15">
                  <c:v>3931</c:v>
                </c:pt>
                <c:pt idx="16">
                  <c:v>3440</c:v>
                </c:pt>
                <c:pt idx="17">
                  <c:v>3311</c:v>
                </c:pt>
                <c:pt idx="18">
                  <c:v>3116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847872"/>
        <c:axId val="92309760"/>
      </c:lineChart>
      <c:catAx>
        <c:axId val="104847872"/>
        <c:scaling>
          <c:orientation val="minMax"/>
        </c:scaling>
        <c:delete val="1"/>
        <c:axPos val="b"/>
        <c:majorTickMark val="out"/>
        <c:minorTickMark val="none"/>
        <c:tickLblPos val="nextTo"/>
        <c:crossAx val="92309760"/>
        <c:crosses val="autoZero"/>
        <c:auto val="1"/>
        <c:lblAlgn val="ctr"/>
        <c:lblOffset val="100"/>
        <c:noMultiLvlLbl val="0"/>
      </c:catAx>
      <c:valAx>
        <c:axId val="92309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4847872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21900629213637032"/>
          <c:y val="0.36755599724791682"/>
          <c:w val="0.42887048695809837"/>
          <c:h val="0.30032803753639226"/>
        </c:manualLayout>
      </c:layout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0.08244</cdr:x>
      <cdr:y>0.0208</cdr:y>
    </cdr:from>
    <cdr:to>
      <cdr:x>0.56485</cdr:x>
      <cdr:y>1</cdr:y>
    </cdr:to>
    <cdr:grpSp>
      <cdr:nvGrpSpPr>
        <cdr:cNvPr id="110" name="Group 109"/>
        <cdr:cNvGrpSpPr/>
      </cdr:nvGrpSpPr>
      <cdr:grpSpPr>
        <a:xfrm xmlns:a="http://schemas.openxmlformats.org/drawingml/2006/main">
          <a:off x="658189" y="114295"/>
          <a:ext cx="3851491" cy="5380678"/>
          <a:chOff x="34695" y="-1646869"/>
          <a:chExt cx="3851506" cy="5380668"/>
        </a:xfrm>
      </cdr:grpSpPr>
      <cdr:grpSp>
        <cdr:nvGrpSpPr>
          <cdr:cNvPr id="111" name="Group 110"/>
          <cdr:cNvGrpSpPr/>
        </cdr:nvGrpSpPr>
        <cdr:grpSpPr>
          <a:xfrm xmlns:a="http://schemas.openxmlformats.org/drawingml/2006/main">
            <a:off x="3886199" y="2395540"/>
            <a:ext cx="0" cy="0"/>
            <a:chOff x="0" y="0"/>
            <a:chExt cx="0" cy="0"/>
          </a:xfrm>
        </cdr:grpSpPr>
      </cdr:grpSp>
      <cdr:grpSp>
        <cdr:nvGrpSpPr>
          <cdr:cNvPr id="112" name="Group 111"/>
          <cdr:cNvGrpSpPr/>
        </cdr:nvGrpSpPr>
        <cdr:grpSpPr>
          <a:xfrm xmlns:a="http://schemas.openxmlformats.org/drawingml/2006/main">
            <a:off x="3886201" y="3087629"/>
            <a:ext cx="0" cy="0"/>
            <a:chOff x="0" y="0"/>
            <a:chExt cx="0" cy="0"/>
          </a:xfrm>
        </cdr:grpSpPr>
      </cdr:grpSp>
      <cdr:grpSp>
        <cdr:nvGrpSpPr>
          <cdr:cNvPr id="113" name="Group 112"/>
          <cdr:cNvGrpSpPr/>
        </cdr:nvGrpSpPr>
        <cdr:grpSpPr>
          <a:xfrm xmlns:a="http://schemas.openxmlformats.org/drawingml/2006/main">
            <a:off x="34695" y="-1646869"/>
            <a:ext cx="0" cy="0"/>
            <a:chOff x="34695" y="-1646869"/>
            <a:chExt cx="0" cy="0"/>
          </a:xfrm>
          <a:solidFill xmlns:a="http://schemas.openxmlformats.org/drawingml/2006/main">
            <a:srgbClr val="00B0F0"/>
          </a:solidFill>
        </cdr:grpSpPr>
      </cdr:grpSp>
      <cdr:grpSp>
        <cdr:nvGrpSpPr>
          <cdr:cNvPr id="114" name="Group 113"/>
          <cdr:cNvGrpSpPr/>
        </cdr:nvGrpSpPr>
        <cdr:grpSpPr>
          <a:xfrm xmlns:a="http://schemas.openxmlformats.org/drawingml/2006/main">
            <a:off x="3886200" y="3733799"/>
            <a:ext cx="0" cy="0"/>
            <a:chOff x="0" y="0"/>
            <a:chExt cx="0" cy="0"/>
          </a:xfrm>
        </cdr:grpSpPr>
      </cdr:grpSp>
    </cdr:grpSp>
  </cdr:relSizeAnchor>
  <cdr:relSizeAnchor xmlns:cdr="http://schemas.openxmlformats.org/drawingml/2006/chartDrawing">
    <cdr:from>
      <cdr:x>0.67088</cdr:x>
      <cdr:y>0.01061</cdr:y>
    </cdr:from>
    <cdr:to>
      <cdr:x>1</cdr:x>
      <cdr:y>0.13541</cdr:y>
    </cdr:to>
    <cdr:sp macro="" textlink="">
      <cdr:nvSpPr>
        <cdr:cNvPr id="195" name="TextBox 14"/>
        <cdr:cNvSpPr txBox="1"/>
      </cdr:nvSpPr>
      <cdr:spPr>
        <a:xfrm xmlns:a="http://schemas.openxmlformats.org/drawingml/2006/main">
          <a:off x="5356232" y="58284"/>
          <a:ext cx="2627623" cy="685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i="0" dirty="0">
              <a:solidFill>
                <a:schemeClr val="tx2">
                  <a:lumMod val="60000"/>
                  <a:lumOff val="40000"/>
                </a:schemeClr>
              </a:solidFill>
            </a:rPr>
            <a:t>CPS </a:t>
          </a:r>
          <a:r>
            <a:rPr lang="en-US" sz="1600" b="1" i="0" dirty="0" smtClean="0">
              <a:solidFill>
                <a:schemeClr val="tx2">
                  <a:lumMod val="60000"/>
                  <a:lumOff val="40000"/>
                </a:schemeClr>
              </a:solidFill>
            </a:rPr>
            <a:t>Heroes + Public </a:t>
          </a:r>
          <a:r>
            <a:rPr lang="en-US" sz="1600" b="1" i="0" dirty="0">
              <a:solidFill>
                <a:schemeClr val="tx2">
                  <a:lumMod val="60000"/>
                  <a:lumOff val="40000"/>
                </a:schemeClr>
              </a:solidFill>
            </a:rPr>
            <a:t>Policy: </a:t>
          </a:r>
          <a:br>
            <a:rPr lang="en-US" sz="1600" b="1" i="0" dirty="0">
              <a:solidFill>
                <a:schemeClr val="tx2">
                  <a:lumMod val="60000"/>
                  <a:lumOff val="40000"/>
                </a:schemeClr>
              </a:solidFill>
            </a:rPr>
          </a:br>
          <a:r>
            <a:rPr lang="en-US" sz="1600" b="1" i="0" dirty="0">
              <a:solidFill>
                <a:schemeClr val="tx2">
                  <a:lumMod val="60000"/>
                  <a:lumOff val="40000"/>
                </a:schemeClr>
              </a:solidFill>
            </a:rPr>
            <a:t>Lead</a:t>
          </a:r>
          <a:r>
            <a:rPr lang="en-US" sz="1600" b="1" i="0" baseline="0" dirty="0">
              <a:solidFill>
                <a:schemeClr val="tx2">
                  <a:lumMod val="60000"/>
                  <a:lumOff val="40000"/>
                </a:schemeClr>
              </a:solidFill>
            </a:rPr>
            <a:t> Way to </a:t>
          </a:r>
          <a:r>
            <a:rPr lang="en-US" sz="1600" b="1" i="0" dirty="0">
              <a:solidFill>
                <a:schemeClr val="tx2">
                  <a:lumMod val="60000"/>
                  <a:lumOff val="40000"/>
                </a:schemeClr>
              </a:solidFill>
            </a:rPr>
            <a:t>Lives Saved </a:t>
          </a:r>
        </a:p>
      </cdr:txBody>
    </cdr:sp>
  </cdr:relSizeAnchor>
  <cdr:relSizeAnchor xmlns:cdr="http://schemas.openxmlformats.org/drawingml/2006/chartDrawing">
    <cdr:from>
      <cdr:x>0.78888</cdr:x>
      <cdr:y>0.11274</cdr:y>
    </cdr:from>
    <cdr:to>
      <cdr:x>1</cdr:x>
      <cdr:y>0.21415</cdr:y>
    </cdr:to>
    <cdr:sp macro="" textlink="">
      <cdr:nvSpPr>
        <cdr:cNvPr id="196" name="TextBox 14"/>
        <cdr:cNvSpPr txBox="1"/>
      </cdr:nvSpPr>
      <cdr:spPr>
        <a:xfrm xmlns:a="http://schemas.openxmlformats.org/drawingml/2006/main">
          <a:off x="6298325" y="619476"/>
          <a:ext cx="1685530" cy="55727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1" i="0" dirty="0">
              <a:solidFill>
                <a:schemeClr val="tx2">
                  <a:lumMod val="60000"/>
                  <a:lumOff val="40000"/>
                </a:schemeClr>
              </a:solidFill>
            </a:rPr>
            <a:t>Motor Vehicle</a:t>
          </a:r>
          <a:r>
            <a:rPr lang="en-US" sz="1000" b="1" i="0" baseline="0" dirty="0">
              <a:solidFill>
                <a:schemeClr val="tx2">
                  <a:lumMod val="60000"/>
                  <a:lumOff val="40000"/>
                </a:schemeClr>
              </a:solidFill>
            </a:rPr>
            <a:t> Deaths, </a:t>
          </a:r>
          <a:r>
            <a:rPr lang="en-US" sz="1000" b="1" i="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/>
          </a:r>
          <a:br>
            <a:rPr lang="en-US" sz="1000" b="1" i="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</a:br>
          <a:r>
            <a:rPr lang="en-US" sz="1000" b="1" i="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Children 19 and </a:t>
          </a:r>
          <a:r>
            <a:rPr lang="en-US" sz="1000" b="1" i="0" baseline="0" dirty="0">
              <a:solidFill>
                <a:schemeClr val="tx2">
                  <a:lumMod val="60000"/>
                  <a:lumOff val="40000"/>
                </a:schemeClr>
              </a:solidFill>
            </a:rPr>
            <a:t>Under, </a:t>
          </a:r>
          <a:endParaRPr lang="en-US" sz="1000" b="1" i="0" baseline="0" dirty="0" smtClean="0">
            <a:solidFill>
              <a:schemeClr val="tx2">
                <a:lumMod val="60000"/>
                <a:lumOff val="40000"/>
              </a:schemeClr>
            </a:solidFill>
          </a:endParaRPr>
        </a:p>
        <a:p xmlns:a="http://schemas.openxmlformats.org/drawingml/2006/main">
          <a:pPr algn="ctr"/>
          <a:r>
            <a:rPr lang="en-US" sz="1000" b="1" i="0" baseline="0" dirty="0" smtClean="0">
              <a:solidFill>
                <a:schemeClr val="tx2">
                  <a:lumMod val="60000"/>
                  <a:lumOff val="40000"/>
                </a:schemeClr>
              </a:solidFill>
            </a:rPr>
            <a:t>1994-2012</a:t>
          </a:r>
          <a:endParaRPr lang="en-US" sz="1200" b="1" i="1" dirty="0">
            <a:solidFill>
              <a:schemeClr val="tx2">
                <a:lumMod val="60000"/>
                <a:lumOff val="4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0.61702</cdr:x>
      <cdr:y>0.1742</cdr:y>
    </cdr:from>
    <cdr:to>
      <cdr:x>0.69684</cdr:x>
      <cdr:y>0.23866</cdr:y>
    </cdr:to>
    <cdr:sp macro="" textlink="">
      <cdr:nvSpPr>
        <cdr:cNvPr id="262" name="TextBox 261"/>
        <cdr:cNvSpPr txBox="1"/>
      </cdr:nvSpPr>
      <cdr:spPr>
        <a:xfrm xmlns:a="http://schemas.openxmlformats.org/drawingml/2006/main">
          <a:off x="4926195" y="957215"/>
          <a:ext cx="637281" cy="354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0.58645</cdr:x>
      <cdr:y>0.16117</cdr:y>
    </cdr:from>
    <cdr:to>
      <cdr:x>0.64389</cdr:x>
      <cdr:y>0.21459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682152" y="885609"/>
          <a:ext cx="458580" cy="293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A8C328D-D2D4-4BC5-BB6F-153C3514ADED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AE0C315-B24D-4583-8FA1-13F855FB0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the hyperlinks for each of the laws by going into the slide show or by right-clicking the text boxes and selecting “open hyperlink”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C315-B24D-4583-8FA1-13F855FB05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95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7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2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1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3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8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2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9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6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9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4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6D353-6CAA-458C-8DFF-308FF015CA45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33359-D1EC-4A38-8D82-2D874F828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3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flsenate.gov/Media/PressReleases/Show/1797" TargetMode="External"/><Relationship Id="rId18" Type="http://schemas.openxmlformats.org/officeDocument/2006/relationships/hyperlink" Target="http://www.nhtsa.gov/About+NHTSA/Traffic+Techs/current/ci.Six+Jurisdictions+Upgrade+to+Primary+Seat+Belt+Laws+in+Six+Different+Ways.print" TargetMode="External"/><Relationship Id="rId26" Type="http://schemas.openxmlformats.org/officeDocument/2006/relationships/hyperlink" Target="https://economics.stanford.edu/files/Nelson%20Honors%20Thesis%20(merged%20file).pdf" TargetMode="External"/><Relationship Id="rId39" Type="http://schemas.openxmlformats.org/officeDocument/2006/relationships/hyperlink" Target="http://www.citizen.org/autosafety/article_redirect.cfm?ID=17564" TargetMode="External"/><Relationship Id="rId21" Type="http://schemas.openxmlformats.org/officeDocument/2006/relationships/hyperlink" Target="http://www.miemss.org/home/LinkClick.aspx?fileticket=MWKe6edNeSk%3D&amp;tabid=36" TargetMode="External"/><Relationship Id="rId34" Type="http://schemas.openxmlformats.org/officeDocument/2006/relationships/hyperlink" Target="http://www.ncbi.nlm.nih.gov/pubmed/20373236" TargetMode="External"/><Relationship Id="rId42" Type="http://schemas.openxmlformats.org/officeDocument/2006/relationships/image" Target="../media/image4.png"/><Relationship Id="rId7" Type="http://schemas.openxmlformats.org/officeDocument/2006/relationships/hyperlink" Target="http://www.aap.org/en-us/advocacy-and-policy/state-advocacy/Documents/Child_Passenger_Safety_SLR.pdf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maine.gov/legis/lawlib/refvot.htm" TargetMode="External"/><Relationship Id="rId20" Type="http://schemas.openxmlformats.org/officeDocument/2006/relationships/hyperlink" Target="http://www.ncsbs.org/legislature/legislative_nj.htm" TargetMode="External"/><Relationship Id="rId29" Type="http://schemas.openxmlformats.org/officeDocument/2006/relationships/hyperlink" Target="http://delcode.delaware.gov/sessionlaws/ga141/chp254.shtml" TargetMode="External"/><Relationship Id="rId41" Type="http://schemas.openxmlformats.org/officeDocument/2006/relationships/hyperlink" Target="http://www.ggweather.com/heat/hyperthermia2005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htsa.gov/About+NHTSA/Press+Releases/2010/Secretary+LaHood+Applauds+New+Kansas+Primary+Seat+Belt+Law" TargetMode="External"/><Relationship Id="rId11" Type="http://schemas.openxmlformats.org/officeDocument/2006/relationships/hyperlink" Target="http://www.nhtsa.gov/About+NHTSA/Press+Releases/2014/NHTSA+Announces+Final+Rule+Requiring+Rear+Visibility+Technology" TargetMode="External"/><Relationship Id="rId24" Type="http://schemas.openxmlformats.org/officeDocument/2006/relationships/hyperlink" Target="http://www.safeny.ny.gov/seat-ndx.htm" TargetMode="External"/><Relationship Id="rId32" Type="http://schemas.openxmlformats.org/officeDocument/2006/relationships/hyperlink" Target="http://www.michigan.gov/documents/msp/Seat_belt_timeline_03_web_386202_7.pdf" TargetMode="External"/><Relationship Id="rId37" Type="http://schemas.openxmlformats.org/officeDocument/2006/relationships/hyperlink" Target="http://www.kdheks.gov/news/web_archives/2007/06202007.htm" TargetMode="External"/><Relationship Id="rId40" Type="http://schemas.openxmlformats.org/officeDocument/2006/relationships/hyperlink" Target="http://itd.idaho.gov/ohs/childsafety/index.html" TargetMode="External"/><Relationship Id="rId5" Type="http://schemas.openxmlformats.org/officeDocument/2006/relationships/hyperlink" Target="http://www.risp.ri.gov/importantinformation/motorvehiclesafety/carseats.php" TargetMode="External"/><Relationship Id="rId15" Type="http://schemas.openxmlformats.org/officeDocument/2006/relationships/hyperlink" Target="http://mhso.mva.maryland.gov/SafetyPrograms/program_occupant_safety.htm" TargetMode="External"/><Relationship Id="rId23" Type="http://schemas.openxmlformats.org/officeDocument/2006/relationships/image" Target="../media/image2.png"/><Relationship Id="rId28" Type="http://schemas.openxmlformats.org/officeDocument/2006/relationships/hyperlink" Target="http://ggweather.com/heat/index.htm" TargetMode="External"/><Relationship Id="rId36" Type="http://schemas.openxmlformats.org/officeDocument/2006/relationships/hyperlink" Target="http://www.troopers.ny.gov/Traffic_Safety/Child_Safety_Seats/" TargetMode="External"/><Relationship Id="rId10" Type="http://schemas.openxmlformats.org/officeDocument/2006/relationships/hyperlink" Target="http://www.flgov.com/2014/06/24/gov-scott-signs-legislation-increasing-child-safety-in-motor-vehicles/" TargetMode="External"/><Relationship Id="rId19" Type="http://schemas.openxmlformats.org/officeDocument/2006/relationships/hyperlink" Target="http://www.adph.org/news/assets/020329.pdf" TargetMode="External"/><Relationship Id="rId31" Type="http://schemas.openxmlformats.org/officeDocument/2006/relationships/hyperlink" Target="http://www.seatcheck.net/boostillinois.html" TargetMode="External"/><Relationship Id="rId4" Type="http://schemas.openxmlformats.org/officeDocument/2006/relationships/chart" Target="../charts/chart2.xml"/><Relationship Id="rId9" Type="http://schemas.openxmlformats.org/officeDocument/2006/relationships/image" Target="../media/image1.png"/><Relationship Id="rId14" Type="http://schemas.openxmlformats.org/officeDocument/2006/relationships/hyperlink" Target="http://www.nhtsa.gov/people/injury/alcohol/Archive/Archive/safesobr/22qp/pdf_files/latch_slim_jim.pdf" TargetMode="External"/><Relationship Id="rId22" Type="http://schemas.openxmlformats.org/officeDocument/2006/relationships/hyperlink" Target="http://www.cdc.gov/mmwr/preview/mmwrhtml/00000596.htm" TargetMode="External"/><Relationship Id="rId27" Type="http://schemas.openxmlformats.org/officeDocument/2006/relationships/hyperlink" Target="http://www.digitalarchives.wa.gov/governorlocke/press/press-view.asp?pressRelease=280&amp;newsType=1" TargetMode="External"/><Relationship Id="rId30" Type="http://schemas.openxmlformats.org/officeDocument/2006/relationships/hyperlink" Target="http://www.tn.gov/safety/newCRD.shtml" TargetMode="External"/><Relationship Id="rId35" Type="http://schemas.openxmlformats.org/officeDocument/2006/relationships/hyperlink" Target="http://www.ghsa.org/html/publications/directions/2012/summer/f-mn.html" TargetMode="External"/><Relationship Id="rId43" Type="http://schemas.microsoft.com/office/2007/relationships/hdphoto" Target="../media/hdphoto1.wdp"/><Relationship Id="rId8" Type="http://schemas.openxmlformats.org/officeDocument/2006/relationships/hyperlink" Target="http://www.dmv.org/ca-california/safety-laws.php" TargetMode="External"/><Relationship Id="rId3" Type="http://schemas.openxmlformats.org/officeDocument/2006/relationships/chart" Target="../charts/chart1.xml"/><Relationship Id="rId12" Type="http://schemas.openxmlformats.org/officeDocument/2006/relationships/hyperlink" Target="http://www.governor.wv.gov/media/pressreleases/2013/Pages/Governor-Tomblin-Signs-Seatbelt-Safety-Law-and-Reminds-Travelers-to-Buckle-Up.aspx" TargetMode="External"/><Relationship Id="rId17" Type="http://schemas.openxmlformats.org/officeDocument/2006/relationships/hyperlink" Target="http://ok.gov/ohso/documents/Safety%20Belt%20Law%20NFO.pdf" TargetMode="External"/><Relationship Id="rId25" Type="http://schemas.openxmlformats.org/officeDocument/2006/relationships/hyperlink" Target="http://www.nhtsa.gov/people/injury/childps/boosterseatprogress/pages/NHTSALed.htm" TargetMode="External"/><Relationship Id="rId33" Type="http://schemas.openxmlformats.org/officeDocument/2006/relationships/image" Target="../media/image3.png"/><Relationship Id="rId38" Type="http://schemas.openxmlformats.org/officeDocument/2006/relationships/hyperlink" Target="http://www.mshp.dps.missouri.gov/MSHPWeb/PatrolDivisions/TroopHeadquarters/TroopC/faqsTroopC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descr="AAP issued a statement saying that children should be in the back seta until age 12 and that car seats should be used up to age 8.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14606"/>
              </p:ext>
            </p:extLst>
          </p:nvPr>
        </p:nvGraphicFramePr>
        <p:xfrm>
          <a:off x="1027125" y="502979"/>
          <a:ext cx="7983855" cy="5494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5" name="Chart 184"/>
          <p:cNvGraphicFramePr/>
          <p:nvPr>
            <p:extLst>
              <p:ext uri="{D42A27DB-BD31-4B8C-83A1-F6EECF244321}">
                <p14:modId xmlns:p14="http://schemas.microsoft.com/office/powerpoint/2010/main" val="1943590998"/>
              </p:ext>
            </p:extLst>
          </p:nvPr>
        </p:nvGraphicFramePr>
        <p:xfrm>
          <a:off x="22211" y="4230768"/>
          <a:ext cx="6640366" cy="173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11" name="Group 110"/>
          <p:cNvGrpSpPr/>
          <p:nvPr/>
        </p:nvGrpSpPr>
        <p:grpSpPr>
          <a:xfrm>
            <a:off x="1451289" y="1190474"/>
            <a:ext cx="6146454" cy="3272861"/>
            <a:chOff x="1451289" y="1190474"/>
            <a:chExt cx="6146454" cy="3272861"/>
          </a:xfrm>
        </p:grpSpPr>
        <p:sp>
          <p:nvSpPr>
            <p:cNvPr id="35" name="TextBox 34"/>
            <p:cNvSpPr txBox="1"/>
            <p:nvPr/>
          </p:nvSpPr>
          <p:spPr>
            <a:xfrm>
              <a:off x="1451289" y="1190474"/>
              <a:ext cx="764323" cy="369332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6516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6815994" y="3911801"/>
              <a:ext cx="781749" cy="551534"/>
              <a:chOff x="12548941" y="1350419"/>
              <a:chExt cx="1173280" cy="362834"/>
            </a:xfrm>
            <a:solidFill>
              <a:srgbClr val="00B0F0"/>
            </a:solidFill>
          </p:grpSpPr>
          <p:sp>
            <p:nvSpPr>
              <p:cNvPr id="140" name="TextBox 1"/>
              <p:cNvSpPr txBox="1"/>
              <p:nvPr/>
            </p:nvSpPr>
            <p:spPr>
              <a:xfrm>
                <a:off x="12548941" y="1350419"/>
                <a:ext cx="1173280" cy="362834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bg1"/>
                    </a:solidFill>
                  </a:rPr>
                  <a:t>3116</a:t>
                </a:r>
                <a:br>
                  <a:rPr lang="en-US" sz="1400" b="1" dirty="0" smtClean="0">
                    <a:solidFill>
                      <a:schemeClr val="bg1"/>
                    </a:solidFill>
                  </a:rPr>
                </a:br>
                <a:r>
                  <a:rPr lang="en-US" sz="1400" b="1" dirty="0" smtClean="0">
                    <a:solidFill>
                      <a:schemeClr val="bg1"/>
                    </a:solidFill>
                  </a:rPr>
                  <a:t>-52.2%</a:t>
                </a:r>
                <a:endParaRPr lang="en-US" sz="14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6495286" y="1996310"/>
            <a:ext cx="1371554" cy="3131369"/>
            <a:chOff x="6495286" y="1996310"/>
            <a:chExt cx="1371554" cy="3131369"/>
          </a:xfrm>
        </p:grpSpPr>
        <p:sp>
          <p:nvSpPr>
            <p:cNvPr id="100" name="TextBox 1">
              <a:hlinkClick r:id="rId5"/>
            </p:cNvPr>
            <p:cNvSpPr txBox="1"/>
            <p:nvPr/>
          </p:nvSpPr>
          <p:spPr>
            <a:xfrm>
              <a:off x="6804464" y="4724278"/>
              <a:ext cx="844533" cy="403401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b="1" dirty="0"/>
                <a:t>2011: </a:t>
              </a:r>
              <a:r>
                <a:rPr lang="en-US" sz="800" b="1" dirty="0" smtClean="0"/>
                <a:t>RI passes primary seatbelt law</a:t>
              </a:r>
              <a:endParaRPr lang="en-US" sz="800" b="1" dirty="0"/>
            </a:p>
          </p:txBody>
        </p:sp>
        <p:sp>
          <p:nvSpPr>
            <p:cNvPr id="96" name="TextBox 1">
              <a:hlinkClick r:id="rId6"/>
            </p:cNvPr>
            <p:cNvSpPr txBox="1"/>
            <p:nvPr/>
          </p:nvSpPr>
          <p:spPr>
            <a:xfrm>
              <a:off x="6495286" y="2844842"/>
              <a:ext cx="761260" cy="578504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b="1" dirty="0"/>
                <a:t>2010: KS</a:t>
              </a:r>
              <a:r>
                <a:rPr lang="en-US" sz="800" b="1" baseline="0" dirty="0"/>
                <a:t> passes primary seat belt law </a:t>
              </a:r>
              <a:endParaRPr lang="en-US" sz="800" b="1" dirty="0"/>
            </a:p>
          </p:txBody>
        </p:sp>
        <p:sp>
          <p:nvSpPr>
            <p:cNvPr id="94" name="TextBox 1">
              <a:hlinkClick r:id="rId7"/>
            </p:cNvPr>
            <p:cNvSpPr txBox="1"/>
            <p:nvPr/>
          </p:nvSpPr>
          <p:spPr>
            <a:xfrm>
              <a:off x="6786039" y="2201358"/>
              <a:ext cx="841658" cy="349267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b="1" dirty="0"/>
                <a:t>2011: AAP</a:t>
              </a:r>
              <a:r>
                <a:rPr lang="en-US" sz="800" b="1" baseline="0" dirty="0"/>
                <a:t> </a:t>
              </a:r>
              <a:r>
                <a:rPr lang="en-US" sz="800" b="1" dirty="0"/>
                <a:t>updates CPS standard</a:t>
              </a:r>
            </a:p>
          </p:txBody>
        </p:sp>
        <p:sp>
          <p:nvSpPr>
            <p:cNvPr id="128" name="TextBox 2">
              <a:hlinkClick r:id="rId8"/>
            </p:cNvPr>
            <p:cNvSpPr txBox="1"/>
            <p:nvPr/>
          </p:nvSpPr>
          <p:spPr>
            <a:xfrm>
              <a:off x="7226730" y="2866611"/>
              <a:ext cx="640110" cy="597950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b="1" dirty="0"/>
                <a:t>2012: CA booster seat law updated</a:t>
              </a:r>
            </a:p>
          </p:txBody>
        </p:sp>
        <p:pic>
          <p:nvPicPr>
            <p:cNvPr id="157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5204" y="4519186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8" name="Picture 2"/>
            <p:cNvPicPr>
              <a:picLocks noChangeAspect="1" noChangeArrowheads="1"/>
            </p:cNvPicPr>
            <p:nvPr/>
          </p:nvPicPr>
          <p:blipFill>
            <a:blip r:embed="rId9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5203" y="1996310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9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6379" y="2648208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0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8760" y="2627230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9" name="Group 88"/>
          <p:cNvGrpSpPr/>
          <p:nvPr/>
        </p:nvGrpSpPr>
        <p:grpSpPr>
          <a:xfrm>
            <a:off x="7800989" y="1869388"/>
            <a:ext cx="844269" cy="3339636"/>
            <a:chOff x="7800989" y="1863365"/>
            <a:chExt cx="844269" cy="3339636"/>
          </a:xfrm>
        </p:grpSpPr>
        <p:sp>
          <p:nvSpPr>
            <p:cNvPr id="150" name="TextBox 1"/>
            <p:cNvSpPr txBox="1"/>
            <p:nvPr/>
          </p:nvSpPr>
          <p:spPr>
            <a:xfrm>
              <a:off x="7951685" y="1863365"/>
              <a:ext cx="585803" cy="46280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After 2012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7800989" y="2337668"/>
              <a:ext cx="844269" cy="2865333"/>
              <a:chOff x="7800989" y="2337668"/>
              <a:chExt cx="844269" cy="2865333"/>
            </a:xfrm>
          </p:grpSpPr>
          <p:sp>
            <p:nvSpPr>
              <p:cNvPr id="138" name="TextBox 3">
                <a:hlinkClick r:id="rId10"/>
              </p:cNvPr>
              <p:cNvSpPr txBox="1"/>
              <p:nvPr/>
            </p:nvSpPr>
            <p:spPr>
              <a:xfrm>
                <a:off x="7861727" y="3376587"/>
                <a:ext cx="771479" cy="451407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2014: FL booster</a:t>
                </a:r>
                <a:r>
                  <a:rPr lang="en-US" sz="800" b="1" baseline="0" dirty="0"/>
                  <a:t> seat </a:t>
                </a:r>
                <a:r>
                  <a:rPr lang="en-US" sz="800" b="1" dirty="0" smtClean="0"/>
                  <a:t>law</a:t>
                </a:r>
              </a:p>
              <a:p>
                <a:pPr algn="ctr"/>
                <a:r>
                  <a:rPr lang="en-US" sz="800" b="1" baseline="0" dirty="0" smtClean="0"/>
                  <a:t> </a:t>
                </a:r>
                <a:r>
                  <a:rPr lang="en-US" sz="800" b="1" baseline="0" dirty="0"/>
                  <a:t>passed</a:t>
                </a:r>
                <a:endParaRPr lang="en-US" sz="800" b="1" dirty="0"/>
              </a:p>
            </p:txBody>
          </p:sp>
          <p:sp>
            <p:nvSpPr>
              <p:cNvPr id="135" name="TextBox 1">
                <a:hlinkClick r:id="rId11"/>
              </p:cNvPr>
              <p:cNvSpPr txBox="1"/>
              <p:nvPr/>
            </p:nvSpPr>
            <p:spPr>
              <a:xfrm>
                <a:off x="7812342" y="4108047"/>
                <a:ext cx="821564" cy="441703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2014: </a:t>
                </a:r>
                <a:r>
                  <a:rPr lang="en-US" sz="800" b="1" dirty="0" smtClean="0"/>
                  <a:t>NHTSA finalizes</a:t>
                </a:r>
                <a:r>
                  <a:rPr lang="en-US" sz="800" b="1" baseline="0" dirty="0" smtClean="0"/>
                  <a:t> </a:t>
                </a:r>
                <a:r>
                  <a:rPr lang="en-US" sz="800" b="1" baseline="0" dirty="0"/>
                  <a:t>back-up camera rule</a:t>
                </a:r>
                <a:endParaRPr lang="en-US" sz="800" b="1" dirty="0"/>
              </a:p>
            </p:txBody>
          </p:sp>
          <p:sp>
            <p:nvSpPr>
              <p:cNvPr id="133" name="TextBox 1">
                <a:hlinkClick r:id="rId12"/>
              </p:cNvPr>
              <p:cNvSpPr txBox="1"/>
              <p:nvPr/>
            </p:nvSpPr>
            <p:spPr>
              <a:xfrm>
                <a:off x="7895277" y="2517312"/>
                <a:ext cx="684057" cy="658640"/>
              </a:xfrm>
              <a:prstGeom prst="rect">
                <a:avLst/>
              </a:prstGeom>
              <a:noFill/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baseline="0" dirty="0"/>
                  <a:t>2013:  WV passes primary  seat belt law</a:t>
                </a:r>
                <a:endParaRPr lang="en-US" sz="800" b="1" dirty="0"/>
              </a:p>
            </p:txBody>
          </p:sp>
          <p:sp>
            <p:nvSpPr>
              <p:cNvPr id="3" name="TextBox 2">
                <a:hlinkClick r:id="rId13"/>
              </p:cNvPr>
              <p:cNvSpPr txBox="1"/>
              <p:nvPr/>
            </p:nvSpPr>
            <p:spPr>
              <a:xfrm>
                <a:off x="7800989" y="4741336"/>
                <a:ext cx="8442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/>
                  <a:t>2014: FL makes car seats tax free</a:t>
                </a:r>
                <a:endParaRPr lang="en-US" b="1" dirty="0"/>
              </a:p>
            </p:txBody>
          </p:sp>
          <p:pic>
            <p:nvPicPr>
              <p:cNvPr id="161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35050" y="3212420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2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27769" y="2337668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4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13585" y="4568848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5" name="Picture 2"/>
              <p:cNvPicPr>
                <a:picLocks noChangeAspect="1" noChangeArrowheads="1"/>
              </p:cNvPicPr>
              <p:nvPr/>
            </p:nvPicPr>
            <p:blipFill>
              <a:blip r:embed="rId9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22171" y="3912108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32" name="Group 31"/>
          <p:cNvGrpSpPr/>
          <p:nvPr/>
        </p:nvGrpSpPr>
        <p:grpSpPr>
          <a:xfrm>
            <a:off x="1423141" y="1022983"/>
            <a:ext cx="2256849" cy="2329726"/>
            <a:chOff x="1423141" y="1022983"/>
            <a:chExt cx="2256849" cy="2329726"/>
          </a:xfrm>
        </p:grpSpPr>
        <p:pic>
          <p:nvPicPr>
            <p:cNvPr id="176" name="Picture 2"/>
            <p:cNvPicPr>
              <a:picLocks noChangeAspect="1" noChangeArrowheads="1"/>
            </p:cNvPicPr>
            <p:nvPr/>
          </p:nvPicPr>
          <p:blipFill>
            <a:blip r:embed="rId9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6197" y="1858094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1" name="Group 30"/>
            <p:cNvGrpSpPr/>
            <p:nvPr/>
          </p:nvGrpSpPr>
          <p:grpSpPr>
            <a:xfrm>
              <a:off x="1423141" y="1022983"/>
              <a:ext cx="2256849" cy="2329726"/>
              <a:chOff x="1423141" y="1022983"/>
              <a:chExt cx="2256849" cy="2329726"/>
            </a:xfrm>
          </p:grpSpPr>
          <p:sp>
            <p:nvSpPr>
              <p:cNvPr id="58" name="TextBox 1">
                <a:hlinkClick r:id="rId14"/>
              </p:cNvPr>
              <p:cNvSpPr txBox="1"/>
              <p:nvPr/>
            </p:nvSpPr>
            <p:spPr>
              <a:xfrm>
                <a:off x="2835457" y="2039286"/>
                <a:ext cx="844533" cy="33530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1999: LATCH</a:t>
                </a:r>
                <a:r>
                  <a:rPr lang="en-US" sz="800" b="1" baseline="0" dirty="0"/>
                  <a:t> system phase-in begins</a:t>
                </a:r>
                <a:endParaRPr lang="en-US" sz="800" b="1" dirty="0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2116031" y="2648209"/>
                <a:ext cx="855769" cy="562547"/>
                <a:chOff x="2116031" y="2648209"/>
                <a:chExt cx="855769" cy="562547"/>
              </a:xfrm>
            </p:grpSpPr>
            <p:sp>
              <p:nvSpPr>
                <p:cNvPr id="46" name="TextBox 1">
                  <a:hlinkClick r:id="rId15"/>
                </p:cNvPr>
                <p:cNvSpPr txBox="1"/>
                <p:nvPr/>
              </p:nvSpPr>
              <p:spPr>
                <a:xfrm>
                  <a:off x="2116031" y="2788263"/>
                  <a:ext cx="855769" cy="422493"/>
                </a:xfrm>
                <a:prstGeom prst="rect">
                  <a:avLst/>
                </a:prstGeom>
                <a:noFill/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1997:</a:t>
                  </a:r>
                  <a:r>
                    <a:rPr lang="en-US" sz="800" b="1" baseline="0" dirty="0"/>
                    <a:t> </a:t>
                  </a:r>
                  <a:r>
                    <a:rPr lang="en-US" sz="800" b="1" baseline="0" dirty="0" smtClean="0"/>
                    <a:t>MD </a:t>
                  </a:r>
                  <a:r>
                    <a:rPr lang="en-US" sz="800" b="1" baseline="0" dirty="0"/>
                    <a:t>passes primary seat belt law</a:t>
                  </a:r>
                  <a:endParaRPr lang="en-US" sz="800" b="1" dirty="0"/>
                </a:p>
              </p:txBody>
            </p:sp>
            <p:sp>
              <p:nvSpPr>
                <p:cNvPr id="47" name="5-Point Star 46"/>
                <p:cNvSpPr/>
                <p:nvPr/>
              </p:nvSpPr>
              <p:spPr>
                <a:xfrm>
                  <a:off x="2505385" y="2648209"/>
                  <a:ext cx="132283" cy="130029"/>
                </a:xfrm>
                <a:prstGeom prst="star5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  <p:sp>
            <p:nvSpPr>
              <p:cNvPr id="48" name="TextBox 1">
                <a:hlinkClick r:id="rId16"/>
              </p:cNvPr>
              <p:cNvSpPr txBox="1"/>
              <p:nvPr/>
            </p:nvSpPr>
            <p:spPr>
              <a:xfrm>
                <a:off x="1423141" y="2621631"/>
                <a:ext cx="975855" cy="313213"/>
              </a:xfrm>
              <a:prstGeom prst="rect">
                <a:avLst/>
              </a:prstGeom>
              <a:noFill/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1995: ME</a:t>
                </a:r>
                <a:r>
                  <a:rPr lang="en-US" sz="800" b="1" baseline="0" dirty="0"/>
                  <a:t> passes seat belt law</a:t>
                </a:r>
                <a:endParaRPr lang="en-US" sz="800" b="1" dirty="0"/>
              </a:p>
            </p:txBody>
          </p:sp>
          <p:pic>
            <p:nvPicPr>
              <p:cNvPr id="151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1530" y="2429685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2154551" y="1022983"/>
                <a:ext cx="833949" cy="536823"/>
                <a:chOff x="2154551" y="1022983"/>
                <a:chExt cx="833949" cy="536823"/>
              </a:xfrm>
            </p:grpSpPr>
            <p:sp>
              <p:nvSpPr>
                <p:cNvPr id="42" name="TextBox 1">
                  <a:hlinkClick r:id="rId17"/>
                </p:cNvPr>
                <p:cNvSpPr txBox="1"/>
                <p:nvPr/>
              </p:nvSpPr>
              <p:spPr>
                <a:xfrm>
                  <a:off x="2154551" y="1206665"/>
                  <a:ext cx="833949" cy="353141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1997: OK</a:t>
                  </a:r>
                  <a:r>
                    <a:rPr lang="en-US" sz="800" b="1" baseline="0" dirty="0"/>
                    <a:t> passes primary seat belt law</a:t>
                  </a:r>
                  <a:endParaRPr lang="en-US" sz="800" b="1" dirty="0"/>
                </a:p>
              </p:txBody>
            </p:sp>
            <p:pic>
              <p:nvPicPr>
                <p:cNvPr id="152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62726" y="1022983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7" name="Group 26"/>
              <p:cNvGrpSpPr/>
              <p:nvPr/>
            </p:nvGrpSpPr>
            <p:grpSpPr>
              <a:xfrm>
                <a:off x="1763805" y="1858094"/>
                <a:ext cx="959692" cy="600047"/>
                <a:chOff x="1763805" y="1858094"/>
                <a:chExt cx="959692" cy="600047"/>
              </a:xfrm>
            </p:grpSpPr>
            <p:sp>
              <p:nvSpPr>
                <p:cNvPr id="45" name="TextBox 3">
                  <a:hlinkClick r:id="rId18"/>
                </p:cNvPr>
                <p:cNvSpPr txBox="1"/>
                <p:nvPr/>
              </p:nvSpPr>
              <p:spPr>
                <a:xfrm>
                  <a:off x="1763805" y="2065685"/>
                  <a:ext cx="959692" cy="392456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1996: </a:t>
                  </a:r>
                  <a:r>
                    <a:rPr lang="en-US" sz="800" b="1" dirty="0" smtClean="0"/>
                    <a:t>GA passes primary seat belt law</a:t>
                  </a:r>
                  <a:endParaRPr lang="en-US" sz="800" b="1" dirty="0"/>
                </a:p>
              </p:txBody>
            </p:sp>
            <p:pic>
              <p:nvPicPr>
                <p:cNvPr id="163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33777" y="1858094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30" name="Group 29"/>
              <p:cNvGrpSpPr/>
              <p:nvPr/>
            </p:nvGrpSpPr>
            <p:grpSpPr>
              <a:xfrm>
                <a:off x="2866302" y="2600872"/>
                <a:ext cx="758786" cy="751837"/>
                <a:chOff x="2866302" y="2600872"/>
                <a:chExt cx="758786" cy="751837"/>
              </a:xfrm>
            </p:grpSpPr>
            <p:sp>
              <p:nvSpPr>
                <p:cNvPr id="54" name="TextBox 1">
                  <a:hlinkClick r:id="rId19"/>
                </p:cNvPr>
                <p:cNvSpPr txBox="1"/>
                <p:nvPr/>
              </p:nvSpPr>
              <p:spPr>
                <a:xfrm>
                  <a:off x="2866302" y="2788007"/>
                  <a:ext cx="758786" cy="564702"/>
                </a:xfrm>
                <a:prstGeom prst="rect">
                  <a:avLst/>
                </a:prstGeom>
                <a:noFill/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>
                      <a:solidFill>
                        <a:sysClr val="windowText" lastClr="000000"/>
                      </a:solidFill>
                    </a:rPr>
                    <a:t>1999: AL</a:t>
                  </a:r>
                  <a:r>
                    <a:rPr lang="en-US" sz="800" b="1" baseline="0" dirty="0">
                      <a:solidFill>
                        <a:sysClr val="windowText" lastClr="000000"/>
                      </a:solidFill>
                    </a:rPr>
                    <a:t> passes primary seat belt law </a:t>
                  </a:r>
                  <a:endParaRPr lang="en-US" sz="800" b="1" dirty="0">
                    <a:solidFill>
                      <a:sysClr val="windowText" lastClr="000000"/>
                    </a:solidFill>
                  </a:endParaRPr>
                </a:p>
              </p:txBody>
            </p:sp>
            <p:pic>
              <p:nvPicPr>
                <p:cNvPr id="177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6158" y="2600872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</p:grpSp>
      <p:sp>
        <p:nvSpPr>
          <p:cNvPr id="105" name="TextBox 104"/>
          <p:cNvSpPr txBox="1"/>
          <p:nvPr/>
        </p:nvSpPr>
        <p:spPr>
          <a:xfrm>
            <a:off x="4033205" y="5943600"/>
            <a:ext cx="604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Year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381000" y="5433457"/>
            <a:ext cx="634490" cy="7871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68272" y="1173144"/>
            <a:ext cx="870784" cy="3042196"/>
            <a:chOff x="150081" y="1173144"/>
            <a:chExt cx="870784" cy="3042196"/>
          </a:xfrm>
        </p:grpSpPr>
        <p:grpSp>
          <p:nvGrpSpPr>
            <p:cNvPr id="107" name="Group 106"/>
            <p:cNvGrpSpPr/>
            <p:nvPr/>
          </p:nvGrpSpPr>
          <p:grpSpPr>
            <a:xfrm>
              <a:off x="150081" y="1173144"/>
              <a:ext cx="865377" cy="3042196"/>
              <a:chOff x="150081" y="1044985"/>
              <a:chExt cx="865377" cy="3042196"/>
            </a:xfrm>
          </p:grpSpPr>
          <p:grpSp>
            <p:nvGrpSpPr>
              <p:cNvPr id="88" name="Group 87"/>
              <p:cNvGrpSpPr/>
              <p:nvPr/>
            </p:nvGrpSpPr>
            <p:grpSpPr>
              <a:xfrm>
                <a:off x="150081" y="1044985"/>
                <a:ext cx="865377" cy="3042196"/>
                <a:chOff x="231120" y="1690690"/>
                <a:chExt cx="865377" cy="3042196"/>
              </a:xfrm>
            </p:grpSpPr>
            <p:sp>
              <p:nvSpPr>
                <p:cNvPr id="2" name="TextBox 1"/>
                <p:cNvSpPr txBox="1"/>
                <p:nvPr/>
              </p:nvSpPr>
              <p:spPr>
                <a:xfrm>
                  <a:off x="333682" y="1690690"/>
                  <a:ext cx="714641" cy="430887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dirty="0" smtClean="0">
                      <a:solidFill>
                        <a:schemeClr val="bg1"/>
                      </a:solidFill>
                    </a:rPr>
                    <a:t>Before 1994</a:t>
                  </a:r>
                  <a:endParaRPr lang="en-US" sz="1100" b="1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24" name="Group 23"/>
                <p:cNvGrpSpPr/>
                <p:nvPr/>
              </p:nvGrpSpPr>
              <p:grpSpPr>
                <a:xfrm>
                  <a:off x="231120" y="2187235"/>
                  <a:ext cx="865377" cy="2545651"/>
                  <a:chOff x="231120" y="2187235"/>
                  <a:chExt cx="865377" cy="2545651"/>
                </a:xfrm>
              </p:grpSpPr>
              <p:sp>
                <p:nvSpPr>
                  <p:cNvPr id="10" name="TextBox 1">
                    <a:hlinkClick r:id="rId20"/>
                  </p:cNvPr>
                  <p:cNvSpPr txBox="1"/>
                  <p:nvPr/>
                </p:nvSpPr>
                <p:spPr>
                  <a:xfrm>
                    <a:off x="236527" y="4307436"/>
                    <a:ext cx="859970" cy="42545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US" sz="800" b="1" dirty="0">
                        <a:solidFill>
                          <a:sysClr val="windowText" lastClr="000000"/>
                        </a:solidFill>
                      </a:rPr>
                      <a:t>1992: </a:t>
                    </a:r>
                    <a:r>
                      <a:rPr lang="en-US" sz="800" b="1" dirty="0" smtClean="0">
                        <a:solidFill>
                          <a:sysClr val="windowText" lastClr="000000"/>
                        </a:solidFill>
                      </a:rPr>
                      <a:t>NJ passes </a:t>
                    </a:r>
                    <a:r>
                      <a:rPr lang="en-US" sz="800" b="1" dirty="0">
                        <a:solidFill>
                          <a:sysClr val="windowText" lastClr="000000"/>
                        </a:solidFill>
                      </a:rPr>
                      <a:t>school bus seat </a:t>
                    </a:r>
                    <a:r>
                      <a:rPr lang="en-US" sz="800" b="1" baseline="0" dirty="0">
                        <a:solidFill>
                          <a:sysClr val="windowText" lastClr="000000"/>
                        </a:solidFill>
                      </a:rPr>
                      <a:t>belt law</a:t>
                    </a:r>
                    <a:endParaRPr lang="en-US" sz="800" b="1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8" name="TextBox 1">
                    <a:hlinkClick r:id="rId21"/>
                  </p:cNvPr>
                  <p:cNvSpPr txBox="1"/>
                  <p:nvPr/>
                </p:nvSpPr>
                <p:spPr>
                  <a:xfrm>
                    <a:off x="231120" y="3091973"/>
                    <a:ext cx="855593" cy="388593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US" sz="800" b="1" dirty="0" smtClean="0">
                        <a:solidFill>
                          <a:sysClr val="windowText" lastClr="000000"/>
                        </a:solidFill>
                      </a:rPr>
                      <a:t>1984: MD passes 1st  child seat law</a:t>
                    </a:r>
                    <a:endParaRPr lang="en-US" sz="800" b="1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sp>
                <p:nvSpPr>
                  <p:cNvPr id="12" name="TextBox 1">
                    <a:hlinkClick r:id="rId22"/>
                  </p:cNvPr>
                  <p:cNvSpPr txBox="1"/>
                  <p:nvPr/>
                </p:nvSpPr>
                <p:spPr>
                  <a:xfrm>
                    <a:off x="333682" y="2370541"/>
                    <a:ext cx="706634" cy="5680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/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n-US" sz="800" b="1" dirty="0">
                        <a:solidFill>
                          <a:sysClr val="windowText" lastClr="000000"/>
                        </a:solidFill>
                      </a:rPr>
                      <a:t>1978: TN</a:t>
                    </a:r>
                    <a:r>
                      <a:rPr lang="en-US" sz="800" b="1" baseline="0" dirty="0">
                        <a:solidFill>
                          <a:sysClr val="windowText" lastClr="000000"/>
                        </a:solidFill>
                      </a:rPr>
                      <a:t> passes</a:t>
                    </a:r>
                    <a:r>
                      <a:rPr lang="en-US" sz="800" b="1" dirty="0">
                        <a:solidFill>
                          <a:sysClr val="windowText" lastClr="000000"/>
                        </a:solidFill>
                      </a:rPr>
                      <a:t> 1st seat</a:t>
                    </a:r>
                    <a:r>
                      <a:rPr lang="en-US" sz="800" b="1" baseline="0" dirty="0">
                        <a:solidFill>
                          <a:sysClr val="windowText" lastClr="000000"/>
                        </a:solidFill>
                      </a:rPr>
                      <a:t> belt law</a:t>
                    </a:r>
                    <a:endParaRPr lang="en-US" sz="800" b="1" dirty="0">
                      <a:solidFill>
                        <a:sysClr val="windowText" lastClr="000000"/>
                      </a:solidFill>
                    </a:endParaRPr>
                  </a:p>
                </p:txBody>
              </p:sp>
              <p:pic>
                <p:nvPicPr>
                  <p:cNvPr id="102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81464" y="2187235"/>
                    <a:ext cx="219075" cy="22542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</p:grpSp>
          <p:pic>
            <p:nvPicPr>
              <p:cNvPr id="181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9777" y="2253763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2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5480" y="2878773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479" y="3601536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>
              <a:hlinkClick r:id="rId24"/>
            </p:cNvPr>
            <p:cNvSpPr txBox="1"/>
            <p:nvPr/>
          </p:nvSpPr>
          <p:spPr>
            <a:xfrm>
              <a:off x="150081" y="3190393"/>
              <a:ext cx="870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 smtClean="0"/>
                <a:t>1984: NY passes 1st primary seat belt law</a:t>
              </a:r>
              <a:endParaRPr lang="en-US" sz="8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98382" y="1021873"/>
            <a:ext cx="2218937" cy="2899334"/>
            <a:chOff x="3098382" y="1021873"/>
            <a:chExt cx="2218937" cy="2899334"/>
          </a:xfrm>
        </p:grpSpPr>
        <p:grpSp>
          <p:nvGrpSpPr>
            <p:cNvPr id="33" name="Group 32"/>
            <p:cNvGrpSpPr/>
            <p:nvPr/>
          </p:nvGrpSpPr>
          <p:grpSpPr>
            <a:xfrm>
              <a:off x="3098382" y="1021873"/>
              <a:ext cx="2218937" cy="2899334"/>
              <a:chOff x="3098382" y="1021873"/>
              <a:chExt cx="2218937" cy="2899334"/>
            </a:xfrm>
          </p:grpSpPr>
          <p:sp>
            <p:nvSpPr>
              <p:cNvPr id="74" name="TextBox 3">
                <a:hlinkClick r:id="rId25"/>
              </p:cNvPr>
              <p:cNvSpPr txBox="1"/>
              <p:nvPr/>
            </p:nvSpPr>
            <p:spPr>
              <a:xfrm>
                <a:off x="3866995" y="1981058"/>
                <a:ext cx="720623" cy="448627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2002: Fed</a:t>
                </a:r>
                <a:r>
                  <a:rPr lang="en-US" sz="800" b="1" baseline="0" dirty="0"/>
                  <a:t> "Anton's" law passed</a:t>
                </a:r>
                <a:endParaRPr lang="en-US" sz="800" b="1" dirty="0"/>
              </a:p>
            </p:txBody>
          </p:sp>
          <p:sp>
            <p:nvSpPr>
              <p:cNvPr id="70" name="TextBox 1">
                <a:hlinkClick r:id="rId26"/>
              </p:cNvPr>
              <p:cNvSpPr txBox="1"/>
              <p:nvPr/>
            </p:nvSpPr>
            <p:spPr>
              <a:xfrm>
                <a:off x="3479580" y="2533947"/>
                <a:ext cx="844532" cy="453946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2001: </a:t>
                </a:r>
                <a:r>
                  <a:rPr lang="en-US" sz="800" b="1" dirty="0" smtClean="0"/>
                  <a:t>AR passes booster seat law</a:t>
                </a:r>
                <a:endParaRPr lang="en-US" sz="800" b="1" dirty="0"/>
              </a:p>
            </p:txBody>
          </p:sp>
          <p:sp>
            <p:nvSpPr>
              <p:cNvPr id="68" name="TextBox 1">
                <a:hlinkClick r:id="rId27"/>
              </p:cNvPr>
              <p:cNvSpPr txBox="1"/>
              <p:nvPr/>
            </p:nvSpPr>
            <p:spPr>
              <a:xfrm>
                <a:off x="3179537" y="1204046"/>
                <a:ext cx="844532" cy="530148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2000: WA passes 1st booster seat law</a:t>
                </a:r>
              </a:p>
            </p:txBody>
          </p:sp>
          <p:sp>
            <p:nvSpPr>
              <p:cNvPr id="67" name="TextBox 3">
                <a:hlinkClick r:id="rId28"/>
              </p:cNvPr>
              <p:cNvSpPr txBox="1"/>
              <p:nvPr/>
            </p:nvSpPr>
            <p:spPr>
              <a:xfrm>
                <a:off x="3836864" y="3051722"/>
                <a:ext cx="762000" cy="511815"/>
              </a:xfrm>
              <a:prstGeom prst="rect">
                <a:avLst/>
              </a:prstGeom>
              <a:noFill/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/>
                  <a:t>2002</a:t>
                </a:r>
                <a:r>
                  <a:rPr lang="en-US" sz="800" b="1" dirty="0" smtClean="0"/>
                  <a:t>: Federal Heat</a:t>
                </a:r>
                <a:r>
                  <a:rPr lang="en-US" sz="800" b="1" baseline="0" dirty="0" smtClean="0"/>
                  <a:t>stroke tracking begins</a:t>
                </a:r>
                <a:endParaRPr lang="en-US" sz="800" b="1" baseline="0" dirty="0"/>
              </a:p>
              <a:p>
                <a:pPr algn="ctr"/>
                <a:endParaRPr lang="en-US" sz="800" b="1" dirty="0"/>
              </a:p>
            </p:txBody>
          </p:sp>
          <p:sp>
            <p:nvSpPr>
              <p:cNvPr id="147" name="TextBox 4">
                <a:hlinkClick r:id="rId29"/>
              </p:cNvPr>
              <p:cNvSpPr txBox="1"/>
              <p:nvPr/>
            </p:nvSpPr>
            <p:spPr>
              <a:xfrm>
                <a:off x="4195387" y="1274356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 smtClean="0"/>
                  <a:t>2003: DE booster seat law updated</a:t>
                </a:r>
                <a:endParaRPr lang="en-US" sz="800" b="1" dirty="0"/>
              </a:p>
            </p:txBody>
          </p:sp>
          <p:sp>
            <p:nvSpPr>
              <p:cNvPr id="145" name="TextBox 8">
                <a:hlinkClick r:id="rId30"/>
              </p:cNvPr>
              <p:cNvSpPr txBox="1"/>
              <p:nvPr/>
            </p:nvSpPr>
            <p:spPr>
              <a:xfrm>
                <a:off x="4495359" y="2744158"/>
                <a:ext cx="740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 smtClean="0"/>
                  <a:t>2004: TN car seat law enhanced</a:t>
                </a:r>
                <a:endParaRPr lang="en-US" sz="800" b="1" dirty="0"/>
              </a:p>
            </p:txBody>
          </p:sp>
          <p:sp>
            <p:nvSpPr>
              <p:cNvPr id="82" name="TextBox 1">
                <a:hlinkClick r:id="rId31"/>
              </p:cNvPr>
              <p:cNvSpPr txBox="1"/>
              <p:nvPr/>
            </p:nvSpPr>
            <p:spPr>
              <a:xfrm>
                <a:off x="4475661" y="2134539"/>
                <a:ext cx="841658" cy="349250"/>
              </a:xfrm>
              <a:prstGeom prst="rect">
                <a:avLst/>
              </a:prstGeom>
              <a:noFill/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b="1" dirty="0" smtClean="0"/>
                  <a:t>2004: </a:t>
                </a:r>
                <a:r>
                  <a:rPr lang="en-US" sz="800" b="1" dirty="0"/>
                  <a:t>IL booster seat law updated</a:t>
                </a:r>
              </a:p>
            </p:txBody>
          </p:sp>
          <p:sp>
            <p:nvSpPr>
              <p:cNvPr id="16" name="TextBox 15">
                <a:hlinkClick r:id="rId32"/>
              </p:cNvPr>
              <p:cNvSpPr txBox="1"/>
              <p:nvPr/>
            </p:nvSpPr>
            <p:spPr>
              <a:xfrm>
                <a:off x="3098382" y="3459542"/>
                <a:ext cx="93482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b="1" dirty="0" smtClean="0"/>
                  <a:t>2000: MI passes primary seat belt law</a:t>
                </a:r>
                <a:endParaRPr lang="en-US" sz="800" b="1" dirty="0"/>
              </a:p>
            </p:txBody>
          </p:sp>
          <p:pic>
            <p:nvPicPr>
              <p:cNvPr id="153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76240" y="1021873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4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6850" y="1077761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5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6952" y="1932157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2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6983" y="2579242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3" name="Picture 2"/>
              <p:cNvPicPr>
                <a:picLocks noChangeAspect="1" noChangeArrowheads="1"/>
              </p:cNvPicPr>
              <p:nvPr/>
            </p:nvPicPr>
            <p:blipFill>
              <a:blip r:embed="rId9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17768" y="1813861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4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88904" y="2349002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8" name="Picture 2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60915" y="3239136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6521" y="2852655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9" name="Group 18"/>
          <p:cNvGrpSpPr/>
          <p:nvPr/>
        </p:nvGrpSpPr>
        <p:grpSpPr>
          <a:xfrm>
            <a:off x="4796469" y="1122603"/>
            <a:ext cx="2095036" cy="3323895"/>
            <a:chOff x="4796469" y="1122603"/>
            <a:chExt cx="2095036" cy="3323895"/>
          </a:xfrm>
        </p:grpSpPr>
        <p:sp>
          <p:nvSpPr>
            <p:cNvPr id="9" name="TextBox 8">
              <a:hlinkClick r:id="rId34"/>
            </p:cNvPr>
            <p:cNvSpPr txBox="1"/>
            <p:nvPr/>
          </p:nvSpPr>
          <p:spPr>
            <a:xfrm>
              <a:off x="5587933" y="1499052"/>
              <a:ext cx="621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2007: ME passes primary seat belt law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796469" y="1122603"/>
              <a:ext cx="2095036" cy="3323895"/>
              <a:chOff x="4796469" y="1122603"/>
              <a:chExt cx="2095036" cy="3323895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4796469" y="1122603"/>
                <a:ext cx="2095036" cy="3323895"/>
                <a:chOff x="4796469" y="1120775"/>
                <a:chExt cx="2095036" cy="3323895"/>
              </a:xfrm>
            </p:grpSpPr>
            <p:sp>
              <p:nvSpPr>
                <p:cNvPr id="98" name="TextBox 1">
                  <a:hlinkClick r:id="rId35"/>
                </p:cNvPr>
                <p:cNvSpPr txBox="1"/>
                <p:nvPr/>
              </p:nvSpPr>
              <p:spPr>
                <a:xfrm>
                  <a:off x="6193844" y="2028584"/>
                  <a:ext cx="697661" cy="688355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2009: </a:t>
                  </a:r>
                  <a:r>
                    <a:rPr lang="en-US" sz="800" b="1" dirty="0" smtClean="0"/>
                    <a:t>MN passes primary seat belt law</a:t>
                  </a:r>
                  <a:endParaRPr lang="en-US" sz="800" b="1" dirty="0"/>
                </a:p>
              </p:txBody>
            </p:sp>
            <p:sp>
              <p:nvSpPr>
                <p:cNvPr id="102" name="TextBox 101">
                  <a:hlinkClick r:id="rId36"/>
                </p:cNvPr>
                <p:cNvSpPr txBox="1"/>
                <p:nvPr/>
              </p:nvSpPr>
              <p:spPr>
                <a:xfrm>
                  <a:off x="6240676" y="3736784"/>
                  <a:ext cx="58851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sz="800" b="1" dirty="0" smtClean="0"/>
                </a:p>
                <a:p>
                  <a:pPr algn="ctr"/>
                  <a:r>
                    <a:rPr lang="en-US" sz="800" b="1" dirty="0" smtClean="0"/>
                    <a:t>2009: NY booster seat law updated</a:t>
                  </a:r>
                  <a:endParaRPr lang="en-US" sz="800" b="1" dirty="0"/>
                </a:p>
              </p:txBody>
            </p:sp>
            <p:sp>
              <p:nvSpPr>
                <p:cNvPr id="117" name="TextBox 3">
                  <a:hlinkClick r:id="rId37"/>
                </p:cNvPr>
                <p:cNvSpPr txBox="1"/>
                <p:nvPr/>
              </p:nvSpPr>
              <p:spPr>
                <a:xfrm>
                  <a:off x="5524741" y="4010741"/>
                  <a:ext cx="720626" cy="405966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2007: KS booster</a:t>
                  </a:r>
                  <a:r>
                    <a:rPr lang="en-US" sz="800" b="1" baseline="0" dirty="0"/>
                    <a:t> seat </a:t>
                  </a:r>
                  <a:r>
                    <a:rPr lang="en-US" sz="800" b="1" dirty="0"/>
                    <a:t>law updated</a:t>
                  </a:r>
                </a:p>
              </p:txBody>
            </p:sp>
            <p:sp>
              <p:nvSpPr>
                <p:cNvPr id="115" name="TextBox 3">
                  <a:hlinkClick r:id="rId38"/>
                </p:cNvPr>
                <p:cNvSpPr txBox="1"/>
                <p:nvPr/>
              </p:nvSpPr>
              <p:spPr>
                <a:xfrm>
                  <a:off x="5195303" y="2505179"/>
                  <a:ext cx="722777" cy="369893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baseline="0" dirty="0"/>
                    <a:t>2006: MO car seat law takes effect</a:t>
                  </a:r>
                  <a:endParaRPr lang="en-US" sz="800" b="1" dirty="0"/>
                </a:p>
              </p:txBody>
            </p:sp>
            <p:sp>
              <p:nvSpPr>
                <p:cNvPr id="119" name="TextBox 1">
                  <a:hlinkClick r:id="rId39"/>
                </p:cNvPr>
                <p:cNvSpPr txBox="1"/>
                <p:nvPr/>
              </p:nvSpPr>
              <p:spPr>
                <a:xfrm>
                  <a:off x="5806657" y="3237399"/>
                  <a:ext cx="850201" cy="435473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2008</a:t>
                  </a:r>
                  <a:r>
                    <a:rPr lang="en-US" sz="800" b="1" dirty="0" smtClean="0"/>
                    <a:t>: Fed law requires rear-view cameras</a:t>
                  </a:r>
                  <a:endParaRPr lang="en-US" sz="800" b="1" dirty="0"/>
                </a:p>
              </p:txBody>
            </p:sp>
            <p:sp>
              <p:nvSpPr>
                <p:cNvPr id="84" name="TextBox 1">
                  <a:hlinkClick r:id="rId40"/>
                </p:cNvPr>
                <p:cNvSpPr txBox="1"/>
                <p:nvPr/>
              </p:nvSpPr>
              <p:spPr>
                <a:xfrm>
                  <a:off x="4852413" y="1306432"/>
                  <a:ext cx="735520" cy="427761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2005: </a:t>
                  </a:r>
                  <a:r>
                    <a:rPr lang="en-US" sz="800" b="1" dirty="0" smtClean="0"/>
                    <a:t>ID passes booster seat law</a:t>
                  </a:r>
                  <a:endParaRPr lang="en-US" sz="800" b="1" dirty="0"/>
                </a:p>
              </p:txBody>
            </p:sp>
            <p:sp>
              <p:nvSpPr>
                <p:cNvPr id="80" name="TextBox 1">
                  <a:hlinkClick r:id="rId41"/>
                </p:cNvPr>
                <p:cNvSpPr txBox="1"/>
                <p:nvPr/>
              </p:nvSpPr>
              <p:spPr>
                <a:xfrm>
                  <a:off x="4796469" y="3306632"/>
                  <a:ext cx="847407" cy="386356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b="1" dirty="0"/>
                    <a:t>2005: 47</a:t>
                  </a:r>
                  <a:r>
                    <a:rPr lang="en-US" sz="800" b="1" baseline="0" dirty="0"/>
                    <a:t> kids die of heatstroke</a:t>
                  </a:r>
                  <a:endParaRPr lang="en-US" sz="800" b="1" dirty="0"/>
                </a:p>
              </p:txBody>
            </p:sp>
            <p:pic>
              <p:nvPicPr>
                <p:cNvPr id="156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37783" y="1808093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67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37783" y="3675350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68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47155" y="2296766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70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26464" y="1120775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79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89353" y="3797260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80" name="Picture 2"/>
                <p:cNvPicPr>
                  <a:picLocks noChangeAspect="1" noChangeArrowheads="1"/>
                </p:cNvPicPr>
                <p:nvPr/>
              </p:nvPicPr>
              <p:blipFill>
                <a:blip r:embed="rId9">
                  <a:duotone>
                    <a:prstClr val="black"/>
                    <a:schemeClr val="accent6">
                      <a:tint val="45000"/>
                      <a:satMod val="400000"/>
                    </a:scheme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04441" y="3045866"/>
                  <a:ext cx="219075" cy="2254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01" name="Picture 2"/>
              <p:cNvPicPr>
                <a:picLocks noChangeAspect="1" noChangeArrowheads="1"/>
              </p:cNvPicPr>
              <p:nvPr/>
            </p:nvPicPr>
            <p:blipFill>
              <a:blip r:embed="rId42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43">
                        <a14:imgEffect>
                          <a14:brightnessContrast bright="-2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10634" y="3119162"/>
                <a:ext cx="219075" cy="2254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9354" y="1296715"/>
              <a:ext cx="219075" cy="22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9235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7269</TotalTime>
  <Words>299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Green</dc:creator>
  <cp:lastModifiedBy>Jacob Ransdell</cp:lastModifiedBy>
  <cp:revision>90</cp:revision>
  <cp:lastPrinted>2014-08-27T12:53:00Z</cp:lastPrinted>
  <dcterms:created xsi:type="dcterms:W3CDTF">2014-08-21T19:30:59Z</dcterms:created>
  <dcterms:modified xsi:type="dcterms:W3CDTF">2014-09-23T14:04:08Z</dcterms:modified>
</cp:coreProperties>
</file>